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9147" r:id="rId1"/>
    <p:sldMasterId id="2147488631" r:id="rId2"/>
  </p:sldMasterIdLst>
  <p:notesMasterIdLst>
    <p:notesMasterId r:id="rId45"/>
  </p:notesMasterIdLst>
  <p:handoutMasterIdLst>
    <p:handoutMasterId r:id="rId46"/>
  </p:handoutMasterIdLst>
  <p:sldIdLst>
    <p:sldId id="966" r:id="rId3"/>
    <p:sldId id="1106" r:id="rId4"/>
    <p:sldId id="1102" r:id="rId5"/>
    <p:sldId id="1103" r:id="rId6"/>
    <p:sldId id="1104" r:id="rId7"/>
    <p:sldId id="1110" r:id="rId8"/>
    <p:sldId id="1112" r:id="rId9"/>
    <p:sldId id="1111" r:id="rId10"/>
    <p:sldId id="1116" r:id="rId11"/>
    <p:sldId id="1113" r:id="rId12"/>
    <p:sldId id="1120" r:id="rId13"/>
    <p:sldId id="1126" r:id="rId14"/>
    <p:sldId id="1117" r:id="rId15"/>
    <p:sldId id="1115" r:id="rId16"/>
    <p:sldId id="1118" r:id="rId17"/>
    <p:sldId id="1121" r:id="rId18"/>
    <p:sldId id="1114" r:id="rId19"/>
    <p:sldId id="1123" r:id="rId20"/>
    <p:sldId id="1125" r:id="rId21"/>
    <p:sldId id="1124" r:id="rId22"/>
    <p:sldId id="1101" r:id="rId23"/>
    <p:sldId id="1128" r:id="rId24"/>
    <p:sldId id="1129" r:id="rId25"/>
    <p:sldId id="1127" r:id="rId26"/>
    <p:sldId id="1130" r:id="rId27"/>
    <p:sldId id="1136" r:id="rId28"/>
    <p:sldId id="1132" r:id="rId29"/>
    <p:sldId id="1131" r:id="rId30"/>
    <p:sldId id="1133" r:id="rId31"/>
    <p:sldId id="1134" r:id="rId32"/>
    <p:sldId id="1137" r:id="rId33"/>
    <p:sldId id="1138" r:id="rId34"/>
    <p:sldId id="1147" r:id="rId35"/>
    <p:sldId id="1135" r:id="rId36"/>
    <p:sldId id="1139" r:id="rId37"/>
    <p:sldId id="1140" r:id="rId38"/>
    <p:sldId id="1141" r:id="rId39"/>
    <p:sldId id="1142" r:id="rId40"/>
    <p:sldId id="1143" r:id="rId41"/>
    <p:sldId id="1148" r:id="rId42"/>
    <p:sldId id="1145" r:id="rId43"/>
    <p:sldId id="1097" r:id="rId44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0C0C0"/>
    <a:srgbClr val="FF3300"/>
    <a:srgbClr val="000000"/>
    <a:srgbClr val="9D032A"/>
    <a:srgbClr val="90181B"/>
    <a:srgbClr val="FFFFFF"/>
    <a:srgbClr val="5EB8F6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717" autoAdjust="0"/>
    <p:restoredTop sz="94269" autoAdjust="0"/>
  </p:normalViewPr>
  <p:slideViewPr>
    <p:cSldViewPr>
      <p:cViewPr varScale="1">
        <p:scale>
          <a:sx n="69" d="100"/>
          <a:sy n="69" d="100"/>
        </p:scale>
        <p:origin x="-160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CCADED-E2B5-460D-A214-3BFE216C7802}" type="datetimeFigureOut">
              <a:rPr lang="pl-PL"/>
              <a:pPr>
                <a:defRPr/>
              </a:pPr>
              <a:t>2018-10-05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4CA0EF8C-1581-4B23-A2BB-93CC5BEB37C5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755686-0D25-4D02-9150-346DDF619022}" type="datetimeFigureOut">
              <a:rPr lang="pl-PL"/>
              <a:pPr>
                <a:defRPr/>
              </a:pPr>
              <a:t>2018-10-05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5" tIns="45656" rIns="91315" bIns="45656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315" tIns="45656" rIns="91315" bIns="45656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FB5EF189-7070-460D-836B-BB6B72FD7875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5A52052-9BBB-47D0-871F-D2272574A729}" type="slidenum">
              <a:rPr lang="pl-PL" altLang="pl-PL">
                <a:solidFill>
                  <a:srgbClr val="000000"/>
                </a:solidFill>
              </a:rPr>
              <a:pPr/>
              <a:t>1</a:t>
            </a:fld>
            <a:endParaRPr lang="pl-PL" altLang="pl-PL">
              <a:solidFill>
                <a:srgbClr val="000000"/>
              </a:solidFill>
            </a:endParaRPr>
          </a:p>
        </p:txBody>
      </p:sp>
      <p:sp>
        <p:nvSpPr>
          <p:cNvPr id="35845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altLang="pl-P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ylizowany orze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8" descr="Logo - 3109 - 1 strona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6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8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algn="ctr" eaLnBrk="1" hangingPunct="1"/>
            <a:fld id="{E38EC879-BC10-4B81-9EC5-C74F4E965076}" type="slidenum">
              <a:rPr lang="pl-PL" altLang="pl-PL" b="1">
                <a:solidFill>
                  <a:srgbClr val="9D032A"/>
                </a:solidFill>
              </a:rPr>
              <a:pPr algn="ctr" eaLnBrk="1" hangingPunct="1"/>
              <a:t>‹#›</a:t>
            </a:fld>
            <a:endParaRPr lang="pl-PL" altLang="pl-PL" b="1">
              <a:solidFill>
                <a:srgbClr val="9D032A"/>
              </a:solidFill>
            </a:endParaRPr>
          </a:p>
        </p:txBody>
      </p:sp>
      <p:pic>
        <p:nvPicPr>
          <p:cNvPr id="5" name="Obraz 8" descr="Logo - 3109 - 1 strona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 userDrawn="1"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l-PL" altLang="pl-PL" smtClean="0"/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CA728226-777E-4EFC-8724-9C05DBE0E5D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8E3BCF78-F2C7-4206-93FC-D8A18BA69FF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58595B"/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1314CC61-73D1-49F1-B50A-8165584AA45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ójkąt prostokątny 12"/>
          <p:cNvSpPr/>
          <p:nvPr/>
        </p:nvSpPr>
        <p:spPr>
          <a:xfrm rot="10800000">
            <a:off x="1042988" y="-11113"/>
            <a:ext cx="8105775" cy="6869113"/>
          </a:xfrm>
          <a:custGeom>
            <a:avLst/>
            <a:gdLst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8100392 w 8100392"/>
              <a:gd name="connsiteY2" fmla="*/ 7256580 h 7256580"/>
              <a:gd name="connsiteX3" fmla="*/ 0 w 8100392"/>
              <a:gd name="connsiteY3" fmla="*/ 7256580 h 7256580"/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414867 w 8100392"/>
              <a:gd name="connsiteY2" fmla="*/ 387423 h 7256580"/>
              <a:gd name="connsiteX3" fmla="*/ 8100392 w 8100392"/>
              <a:gd name="connsiteY3" fmla="*/ 7256580 h 7256580"/>
              <a:gd name="connsiteX4" fmla="*/ 0 w 8100392"/>
              <a:gd name="connsiteY4" fmla="*/ 7256580 h 7256580"/>
              <a:gd name="connsiteX0" fmla="*/ 0 w 8100392"/>
              <a:gd name="connsiteY0" fmla="*/ 6869157 h 6869157"/>
              <a:gd name="connsiteX1" fmla="*/ 2381 w 8100392"/>
              <a:gd name="connsiteY1" fmla="*/ 721 h 6869157"/>
              <a:gd name="connsiteX2" fmla="*/ 414867 w 8100392"/>
              <a:gd name="connsiteY2" fmla="*/ 0 h 6869157"/>
              <a:gd name="connsiteX3" fmla="*/ 8100392 w 8100392"/>
              <a:gd name="connsiteY3" fmla="*/ 6869157 h 6869157"/>
              <a:gd name="connsiteX4" fmla="*/ 0 w 8100392"/>
              <a:gd name="connsiteY4" fmla="*/ 6869157 h 6869157"/>
              <a:gd name="connsiteX0" fmla="*/ 4831 w 8105223"/>
              <a:gd name="connsiteY0" fmla="*/ 6869157 h 6869157"/>
              <a:gd name="connsiteX1" fmla="*/ 68 w 8105223"/>
              <a:gd name="connsiteY1" fmla="*/ 721 h 6869157"/>
              <a:gd name="connsiteX2" fmla="*/ 419698 w 8105223"/>
              <a:gd name="connsiteY2" fmla="*/ 0 h 6869157"/>
              <a:gd name="connsiteX3" fmla="*/ 8105223 w 8105223"/>
              <a:gd name="connsiteY3" fmla="*/ 6869157 h 6869157"/>
              <a:gd name="connsiteX4" fmla="*/ 4831 w 8105223"/>
              <a:gd name="connsiteY4" fmla="*/ 6869157 h 6869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05223" h="6869157">
                <a:moveTo>
                  <a:pt x="4831" y="6869157"/>
                </a:moveTo>
                <a:cubicBezTo>
                  <a:pt x="5625" y="4579678"/>
                  <a:pt x="-726" y="2290200"/>
                  <a:pt x="68" y="721"/>
                </a:cubicBezTo>
                <a:lnTo>
                  <a:pt x="419698" y="0"/>
                </a:lnTo>
                <a:lnTo>
                  <a:pt x="8105223" y="6869157"/>
                </a:lnTo>
                <a:lnTo>
                  <a:pt x="4831" y="6869157"/>
                </a:lnTo>
                <a:close/>
              </a:path>
            </a:pathLst>
          </a:custGeom>
          <a:solidFill>
            <a:srgbClr val="9D0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solidFill>
                <a:srgbClr val="58595B"/>
              </a:solidFill>
            </a:endParaRPr>
          </a:p>
        </p:txBody>
      </p:sp>
      <p:pic>
        <p:nvPicPr>
          <p:cNvPr id="4" name="Obraz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8588" y="3162300"/>
            <a:ext cx="1266825" cy="533400"/>
          </a:xfrm>
          <a:prstGeom prst="rect">
            <a:avLst/>
          </a:prstGeom>
          <a:solidFill>
            <a:schemeClr val="bg2"/>
          </a:solidFill>
          <a:ln w="203200" cap="sq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1" name="Symbol zastępczy tekstu 10"/>
          <p:cNvSpPr>
            <a:spLocks noGrp="1"/>
          </p:cNvSpPr>
          <p:nvPr>
            <p:ph type="body" sz="quarter" idx="10"/>
          </p:nvPr>
        </p:nvSpPr>
        <p:spPr>
          <a:xfrm>
            <a:off x="0" y="0"/>
            <a:ext cx="9148763" cy="6858000"/>
          </a:xfrm>
        </p:spPr>
        <p:txBody>
          <a:bodyPr lIns="540000" tIns="540000" rIns="540000" bIns="540000" anchor="ctr">
            <a:normAutofit/>
          </a:bodyPr>
          <a:lstStyle>
            <a:lvl1pPr marL="0" indent="0">
              <a:spcBef>
                <a:spcPts val="0"/>
              </a:spcBef>
              <a:buNone/>
              <a:defRPr sz="1600" b="1">
                <a:solidFill>
                  <a:srgbClr val="9D032A"/>
                </a:solidFill>
                <a:latin typeface="Neo Sans Pro" pitchFamily="34" charset="0"/>
              </a:defRPr>
            </a:lvl1pPr>
            <a:lvl2pPr marL="0" indent="0" algn="l">
              <a:spcBef>
                <a:spcPts val="0"/>
              </a:spcBef>
              <a:buNone/>
              <a:defRPr sz="1400" baseline="0">
                <a:solidFill>
                  <a:srgbClr val="9D032A"/>
                </a:solidFill>
                <a:latin typeface="Neo Sans Pro" pitchFamily="34" charset="0"/>
              </a:defRPr>
            </a:lvl2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A0B0D-6D51-45B6-8268-EF1D8D6BF303}" type="datetime1">
              <a:rPr lang="pl-PL"/>
              <a:pPr>
                <a:defRPr/>
              </a:pPr>
              <a:t>2018-10-05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opracowanie: D.BIAŁOWĄS_KBW OLSZTYN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763CF2B2-BBF2-498A-BBAA-CC9B392DB81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az 8" descr="Logo - 3109 - 1 strona.jpg"/>
          <p:cNvPicPr>
            <a:picLocks noChangeAspect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pic>
        <p:nvPicPr>
          <p:cNvPr id="1029" name="Obraz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8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algn="ctr" eaLnBrk="1" hangingPunct="1"/>
            <a:fld id="{76A9B1A2-AE46-40AB-BDAE-3932D38B7561}" type="slidenum">
              <a:rPr lang="pl-PL" altLang="pl-PL" b="1">
                <a:solidFill>
                  <a:srgbClr val="9D032A"/>
                </a:solidFill>
              </a:rPr>
              <a:pPr algn="ctr" eaLnBrk="1" hangingPunct="1"/>
              <a:t>‹#›</a:t>
            </a:fld>
            <a:endParaRPr lang="pl-PL" altLang="pl-PL" b="1">
              <a:solidFill>
                <a:srgbClr val="9D032A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469" r:id="rId1"/>
    <p:sldLayoutId id="2147489470" r:id="rId2"/>
    <p:sldLayoutId id="2147489471" r:id="rId3"/>
    <p:sldLayoutId id="2147489472" r:id="rId4"/>
    <p:sldLayoutId id="2147489473" r:id="rId5"/>
    <p:sldLayoutId id="2147489474" r:id="rId6"/>
    <p:sldLayoutId id="2147489475" r:id="rId7"/>
    <p:sldLayoutId id="2147489476" r:id="rId8"/>
    <p:sldLayoutId id="2147489477" r:id="rId9"/>
    <p:sldLayoutId id="2147489480" r:id="rId10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2051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478" r:id="rId1"/>
    <p:sldLayoutId id="2147489481" r:id="rId2"/>
    <p:sldLayoutId id="2147489482" r:id="rId3"/>
    <p:sldLayoutId id="2147489483" r:id="rId4"/>
    <p:sldLayoutId id="2147489484" r:id="rId5"/>
    <p:sldLayoutId id="2147489485" r:id="rId6"/>
    <p:sldLayoutId id="2147489486" r:id="rId7"/>
    <p:sldLayoutId id="2147489487" r:id="rId8"/>
    <p:sldLayoutId id="2147489488" r:id="rId9"/>
    <p:sldLayoutId id="2147489489" r:id="rId10"/>
    <p:sldLayoutId id="2147489479" r:id="rId11"/>
    <p:sldLayoutId id="214748949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7" Type="http://schemas.openxmlformats.org/officeDocument/2006/relationships/image" Target="../media/image38.e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5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5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emf"/><Relationship Id="rId4" Type="http://schemas.openxmlformats.org/officeDocument/2006/relationships/image" Target="../media/image3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image" Target="../media/image43.emf"/><Relationship Id="rId7" Type="http://schemas.openxmlformats.org/officeDocument/2006/relationships/image" Target="../media/image47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4" Type="http://schemas.openxmlformats.org/officeDocument/2006/relationships/image" Target="../media/image4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image" Target="../media/image49.emf"/><Relationship Id="rId7" Type="http://schemas.openxmlformats.org/officeDocument/2006/relationships/image" Target="../media/image53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emf"/><Relationship Id="rId5" Type="http://schemas.openxmlformats.org/officeDocument/2006/relationships/image" Target="../media/image51.emf"/><Relationship Id="rId4" Type="http://schemas.openxmlformats.org/officeDocument/2006/relationships/image" Target="../media/image50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emf"/><Relationship Id="rId5" Type="http://schemas.openxmlformats.org/officeDocument/2006/relationships/image" Target="../media/image59.emf"/><Relationship Id="rId4" Type="http://schemas.openxmlformats.org/officeDocument/2006/relationships/image" Target="../media/image5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emf"/><Relationship Id="rId5" Type="http://schemas.openxmlformats.org/officeDocument/2006/relationships/image" Target="../media/image67.emf"/><Relationship Id="rId4" Type="http://schemas.openxmlformats.org/officeDocument/2006/relationships/image" Target="../media/image6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az 8" descr="Logo - 3109 - 1 stro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AutoShape 5" descr="Znalezione obrazy dla zapytania god&amp;lstrok;o polski"/>
          <p:cNvSpPr>
            <a:spLocks noChangeAspect="1" noChangeArrowheads="1"/>
          </p:cNvSpPr>
          <p:nvPr/>
        </p:nvSpPr>
        <p:spPr bwMode="auto">
          <a:xfrm>
            <a:off x="155575" y="-433388"/>
            <a:ext cx="771525" cy="91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>
              <a:solidFill>
                <a:srgbClr val="00000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39216" y="1844824"/>
            <a:ext cx="7877200" cy="120802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  <a:softEdge rad="127000"/>
          </a:effectLst>
          <a:scene3d>
            <a:camera prst="orthographicFront"/>
            <a:lightRig rig="threePt" dir="t"/>
          </a:scene3d>
          <a:sp3d>
            <a:bevelT w="0" h="50800" prst="coolSlant"/>
            <a:bevelB prst="relaxedInset"/>
          </a:sp3d>
        </p:spPr>
        <p:txBody>
          <a:bodyPr>
            <a:spAutoFit/>
            <a:sp3d>
              <a:bevelT w="88900" h="19050"/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171450" algn="l"/>
                <a:tab pos="266700" algn="l"/>
              </a:tabLst>
              <a:defRPr/>
            </a:pPr>
            <a:r>
              <a:rPr lang="pl-PL" sz="40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WYBORY SAMORZĄDOWE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050" b="1" dirty="0">
              <a:solidFill>
                <a:srgbClr val="9D03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2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października 2018 r. </a:t>
            </a:r>
            <a:endParaRPr lang="pl-PL" sz="2000" b="1" i="1" dirty="0">
              <a:solidFill>
                <a:srgbClr val="9D03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89" name="Obraz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Prostokąt 2"/>
          <p:cNvSpPr>
            <a:spLocks noChangeArrowheads="1"/>
          </p:cNvSpPr>
          <p:nvPr/>
        </p:nvSpPr>
        <p:spPr bwMode="auto">
          <a:xfrm>
            <a:off x="392113" y="6083300"/>
            <a:ext cx="64817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1400">
                <a:solidFill>
                  <a:srgbClr val="9D032A"/>
                </a:solidFill>
                <a:cs typeface="Arial" charset="0"/>
              </a:rPr>
              <a:t>Opracowanie: </a:t>
            </a:r>
          </a:p>
          <a:p>
            <a:pPr eaLnBrk="1" hangingPunct="1"/>
            <a:endParaRPr lang="pl-PL" altLang="pl-PL" sz="500">
              <a:solidFill>
                <a:srgbClr val="9D032A"/>
              </a:solidFill>
              <a:cs typeface="Arial" charset="0"/>
            </a:endParaRPr>
          </a:p>
          <a:p>
            <a:pPr eaLnBrk="1" hangingPunct="1"/>
            <a:r>
              <a:rPr lang="pl-PL" altLang="pl-PL" sz="1400">
                <a:solidFill>
                  <a:srgbClr val="9D032A"/>
                </a:solidFill>
                <a:cs typeface="Arial" charset="0"/>
              </a:rPr>
              <a:t>© Krajowe Biuro Wyborcze </a:t>
            </a:r>
          </a:p>
        </p:txBody>
      </p:sp>
      <p:cxnSp>
        <p:nvCxnSpPr>
          <p:cNvPr id="6" name="Łącznik prostoliniowy 5"/>
          <p:cNvCxnSpPr/>
          <p:nvPr/>
        </p:nvCxnSpPr>
        <p:spPr>
          <a:xfrm>
            <a:off x="395288" y="3644900"/>
            <a:ext cx="8424862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2" name="Prostokąt 1"/>
          <p:cNvSpPr>
            <a:spLocks noChangeArrowheads="1"/>
          </p:cNvSpPr>
          <p:nvPr/>
        </p:nvSpPr>
        <p:spPr bwMode="auto">
          <a:xfrm>
            <a:off x="439738" y="4033838"/>
            <a:ext cx="8164512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b="1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Szkolenie członków obwodowych komisji wyborczych ds. ustalenia wyników głosowania.</a:t>
            </a:r>
          </a:p>
          <a:p>
            <a:pPr eaLnBrk="1" hangingPunct="1"/>
            <a:endParaRPr lang="pl-PL" altLang="pl-PL" b="1">
              <a:solidFill>
                <a:srgbClr val="000000"/>
              </a:solidFill>
              <a:latin typeface="Arial Black" pitchFamily="34" charset="0"/>
              <a:cs typeface="Arial" charset="0"/>
            </a:endParaRPr>
          </a:p>
          <a:p>
            <a:pPr eaLnBrk="1" hangingPunct="1"/>
            <a:r>
              <a:rPr lang="pl-PL" altLang="pl-PL" sz="2400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Przykłady oddania głosu ważnego.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ole tekstowe 1"/>
          <p:cNvSpPr txBox="1">
            <a:spLocks noChangeArrowheads="1"/>
          </p:cNvSpPr>
          <p:nvPr/>
        </p:nvSpPr>
        <p:spPr bwMode="auto">
          <a:xfrm>
            <a:off x="107950" y="1773238"/>
            <a:ext cx="8856663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cs typeface="Arial" charset="0"/>
              </a:rPr>
              <a:t>Art. 5 ust. 12 Kodeksu wyborczego</a:t>
            </a:r>
            <a:endParaRPr lang="pl-PL" altLang="pl-PL" sz="2400" b="1"/>
          </a:p>
          <a:p>
            <a:endParaRPr lang="pl-PL" altLang="pl-PL" sz="2400" b="1"/>
          </a:p>
          <a:p>
            <a:r>
              <a:rPr lang="pl-PL" altLang="pl-PL" sz="2400" b="1"/>
              <a:t>Ilekroć w kodeksie jest mowa o:</a:t>
            </a:r>
          </a:p>
          <a:p>
            <a:endParaRPr lang="pl-PL" altLang="pl-PL" sz="2400" b="1"/>
          </a:p>
          <a:p>
            <a:pPr algn="ctr"/>
            <a:r>
              <a:rPr lang="pl-PL" altLang="pl-PL" sz="4000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znaku „x”</a:t>
            </a:r>
            <a:endParaRPr lang="pl-PL" altLang="pl-PL" sz="2800" b="1">
              <a:solidFill>
                <a:srgbClr val="C00000"/>
              </a:solidFill>
              <a:latin typeface="Arial Black" pitchFamily="34" charset="0"/>
              <a:cs typeface="Arial" charset="0"/>
            </a:endParaRPr>
          </a:p>
        </p:txBody>
      </p:sp>
      <p:sp>
        <p:nvSpPr>
          <p:cNvPr id="18435" name="pole tekstowe 2"/>
          <p:cNvSpPr txBox="1">
            <a:spLocks noChangeArrowheads="1"/>
          </p:cNvSpPr>
          <p:nvPr/>
        </p:nvSpPr>
        <p:spPr bwMode="auto">
          <a:xfrm>
            <a:off x="1908175" y="476250"/>
            <a:ext cx="4895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DEFINICJA ZNAKU „X”</a:t>
            </a:r>
          </a:p>
        </p:txBody>
      </p:sp>
      <p:sp>
        <p:nvSpPr>
          <p:cNvPr id="2" name="Prostokąt 1"/>
          <p:cNvSpPr>
            <a:spLocks noChangeArrowheads="1"/>
          </p:cNvSpPr>
          <p:nvPr/>
        </p:nvSpPr>
        <p:spPr bwMode="auto">
          <a:xfrm>
            <a:off x="250825" y="4221163"/>
            <a:ext cx="84978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800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– rozumie się przez to co najmniej dwie linie, które przecinają się w obrębie kratki.</a:t>
            </a:r>
            <a:endParaRPr lang="pl-PL" altLang="pl-PL" sz="280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9375" y="938213"/>
            <a:ext cx="8569325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2000" b="1" dirty="0">
                <a:latin typeface="Arial" panose="020B0604020202020204" pitchFamily="34" charset="0"/>
              </a:rPr>
              <a:t>Ustalając, czy głos na karcie jest ważny, czy nieważny, komisja stosuje poniższe reguły: </a:t>
            </a:r>
          </a:p>
          <a:p>
            <a:pPr>
              <a:defRPr/>
            </a:pPr>
            <a:endParaRPr lang="pl-PL" sz="2000" b="1" dirty="0"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pl-PL" sz="2000" b="1" dirty="0">
                <a:latin typeface="Arial" panose="020B0604020202020204" pitchFamily="34" charset="0"/>
              </a:rPr>
              <a:t>w przypadkach wątpliwych należy przyjmować, </a:t>
            </a:r>
            <a:r>
              <a:rPr lang="pl-PL" sz="2000" b="1" dirty="0">
                <a:latin typeface="Arial Black" panose="020B0A04020102020204" pitchFamily="34" charset="0"/>
              </a:rPr>
              <a:t>że znakiem „x” </a:t>
            </a:r>
            <a:r>
              <a:rPr lang="pl-PL" sz="2000" b="1" dirty="0">
                <a:latin typeface="Arial" panose="020B0604020202020204" pitchFamily="34" charset="0"/>
              </a:rPr>
              <a:t>postawionym w kratce są co najmniej dwie linie, które przecinają się w obrębie kratki. 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pl-PL" sz="2000" b="1" dirty="0">
                <a:latin typeface="Arial Black" panose="020B0A04020102020204" pitchFamily="34" charset="0"/>
              </a:rPr>
              <a:t>Ustalenie, czy postawiony znak jest znakiem „x” w rozumieniu Kodeksu wyborczego oraz, czy postawiony jest on w kratce, czy poza nią, należy do komisji; </a:t>
            </a:r>
          </a:p>
        </p:txBody>
      </p:sp>
      <p:sp>
        <p:nvSpPr>
          <p:cNvPr id="19459" name="pole tekstowe 2"/>
          <p:cNvSpPr txBox="1">
            <a:spLocks noChangeArrowheads="1"/>
          </p:cNvSpPr>
          <p:nvPr/>
        </p:nvSpPr>
        <p:spPr bwMode="auto">
          <a:xfrm>
            <a:off x="1908175" y="476250"/>
            <a:ext cx="4895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DEFINICJA ZNAKU „X”</a:t>
            </a:r>
          </a:p>
        </p:txBody>
      </p:sp>
      <p:sp>
        <p:nvSpPr>
          <p:cNvPr id="4" name="Prostokąt 3"/>
          <p:cNvSpPr>
            <a:spLocks noChangeArrowheads="1"/>
          </p:cNvSpPr>
          <p:nvPr/>
        </p:nvSpPr>
        <p:spPr bwMode="auto">
          <a:xfrm>
            <a:off x="173038" y="3895725"/>
            <a:ext cx="8208962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pl-PL" altLang="pl-PL" sz="2000" b="1"/>
              <a:t>wszelkie znaki, wykreślenia, przekreślenia, w tym również i </a:t>
            </a:r>
            <a:r>
              <a:rPr lang="pl-PL" altLang="pl-PL" sz="2000" b="1">
                <a:latin typeface="Arial Black" pitchFamily="34" charset="0"/>
              </a:rPr>
              <a:t>znak „x”</a:t>
            </a:r>
            <a:r>
              <a:rPr lang="pl-PL" altLang="pl-PL" sz="2000" b="1"/>
              <a:t> postawiony przez wyborcę poza przeznaczoną na to kratką, traktuje się jako dopiski, które nie wpływają na ważność głosu; </a:t>
            </a:r>
            <a:endParaRPr lang="pl-PL" altLang="pl-PL" b="1"/>
          </a:p>
        </p:txBody>
      </p:sp>
      <p:sp>
        <p:nvSpPr>
          <p:cNvPr id="5" name="Prostokąt 4"/>
          <p:cNvSpPr>
            <a:spLocks noChangeArrowheads="1"/>
          </p:cNvSpPr>
          <p:nvPr/>
        </p:nvSpPr>
        <p:spPr bwMode="auto">
          <a:xfrm>
            <a:off x="107950" y="5300663"/>
            <a:ext cx="8112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pl-PL" altLang="pl-PL" sz="2000" b="1"/>
              <a:t>wszelkie inne znaki niż </a:t>
            </a:r>
            <a:r>
              <a:rPr lang="pl-PL" altLang="pl-PL" sz="2000" b="1">
                <a:latin typeface="Arial Black" pitchFamily="34" charset="0"/>
              </a:rPr>
              <a:t>znak „x”</a:t>
            </a:r>
            <a:r>
              <a:rPr lang="pl-PL" altLang="pl-PL" sz="2000" b="1"/>
              <a:t>, tj. niebędące co najmniej dwiema liniami, które przecinają się w obrębie kratki, </a:t>
            </a:r>
            <a:r>
              <a:rPr lang="pl-PL" altLang="pl-PL" sz="2000" b="1">
                <a:cs typeface="Arial" charset="0"/>
              </a:rPr>
              <a:t>naniesione</a:t>
            </a:r>
            <a:r>
              <a:rPr lang="pl-PL" altLang="pl-PL" sz="2000" b="1"/>
              <a:t> w obrębie kratki, również nie wpływają na ważność głosu.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pole tekstowe 1"/>
          <p:cNvSpPr txBox="1">
            <a:spLocks noChangeArrowheads="1"/>
          </p:cNvSpPr>
          <p:nvPr/>
        </p:nvSpPr>
        <p:spPr bwMode="auto">
          <a:xfrm>
            <a:off x="250825" y="1412875"/>
            <a:ext cx="88566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cs typeface="Arial" charset="0"/>
              </a:rPr>
              <a:t>Do stwierdzenia, czy głos oddany na karcie do głosowania jest głosem ważnym, czy też głosem nieważnym</a:t>
            </a:r>
            <a:r>
              <a:rPr lang="pl-PL" altLang="pl-PL" sz="2000" b="1">
                <a:latin typeface="Arial Black" pitchFamily="34" charset="0"/>
                <a:cs typeface="Arial" charset="0"/>
              </a:rPr>
              <a:t>, uprawniona jest tylko obwodowa komisja wyborcza ds. ustalenia wyników głosowania</a:t>
            </a:r>
            <a:r>
              <a:rPr lang="pl-PL" altLang="pl-PL" sz="2000" b="1">
                <a:cs typeface="Arial" charset="0"/>
              </a:rPr>
              <a:t>.</a:t>
            </a:r>
          </a:p>
        </p:txBody>
      </p:sp>
      <p:sp>
        <p:nvSpPr>
          <p:cNvPr id="20483" name="pole tekstowe 2"/>
          <p:cNvSpPr txBox="1">
            <a:spLocks noChangeArrowheads="1"/>
          </p:cNvSpPr>
          <p:nvPr/>
        </p:nvSpPr>
        <p:spPr bwMode="auto">
          <a:xfrm>
            <a:off x="1908175" y="476250"/>
            <a:ext cx="4895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DEFINICJA ZNAKU „X”</a:t>
            </a:r>
          </a:p>
        </p:txBody>
      </p:sp>
      <p:sp>
        <p:nvSpPr>
          <p:cNvPr id="2" name="Prostokąt 1"/>
          <p:cNvSpPr>
            <a:spLocks noChangeArrowheads="1"/>
          </p:cNvSpPr>
          <p:nvPr/>
        </p:nvSpPr>
        <p:spPr bwMode="auto">
          <a:xfrm>
            <a:off x="287338" y="4465638"/>
            <a:ext cx="8424862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FF0000"/>
                </a:solidFill>
                <a:cs typeface="Arial" charset="0"/>
              </a:rPr>
              <a:t>Odpowiedzią może być jedynie przytoczenie brzmienia art. 5 ust. 12 Kodeksu wyborczego – </a:t>
            </a:r>
            <a:r>
              <a:rPr lang="pl-PL" altLang="pl-PL" sz="2000" b="1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„znak „x” – rozumie się przez to co najmniej dwie linie, które przecinają się w obrębie kratki”  </a:t>
            </a:r>
            <a:r>
              <a:rPr lang="pl-PL" altLang="pl-PL" sz="2000" b="1">
                <a:solidFill>
                  <a:srgbClr val="FF0000"/>
                </a:solidFill>
                <a:cs typeface="Arial" charset="0"/>
              </a:rPr>
              <a:t>oraz</a:t>
            </a:r>
            <a:r>
              <a:rPr lang="pl-PL" altLang="pl-PL" sz="2000" b="1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 </a:t>
            </a:r>
            <a:r>
              <a:rPr lang="pl-PL" altLang="pl-PL" sz="2000" b="1">
                <a:solidFill>
                  <a:srgbClr val="FF0000"/>
                </a:solidFill>
                <a:cs typeface="Arial" charset="0"/>
              </a:rPr>
              <a:t>zapisu pkt. 41 uchwały PKW z dnia 17 września 2018 r., przytoczonego w poprzednim slajdzie.</a:t>
            </a:r>
          </a:p>
        </p:txBody>
      </p:sp>
      <p:sp>
        <p:nvSpPr>
          <p:cNvPr id="3" name="Prostokąt 2"/>
          <p:cNvSpPr>
            <a:spLocks noChangeArrowheads="1"/>
          </p:cNvSpPr>
          <p:nvPr/>
        </p:nvSpPr>
        <p:spPr bwMode="auto">
          <a:xfrm>
            <a:off x="287338" y="3089275"/>
            <a:ext cx="83534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 u="sng">
                <a:latin typeface="Arial Black" pitchFamily="34" charset="0"/>
                <a:cs typeface="Arial" charset="0"/>
              </a:rPr>
              <a:t>Nie ma możliwości występowania z pytaniami w tym zakresie do innych podmiotów, w tym do komisarza wyborczego, urzędnika wyborczego, czy delegatury KBW.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507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Dwie linie przecinają się </a:t>
            </a:r>
          </a:p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w obrębie kratki</a:t>
            </a:r>
          </a:p>
        </p:txBody>
      </p:sp>
      <p:pic>
        <p:nvPicPr>
          <p:cNvPr id="9" name="Pismo odręczn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438275"/>
            <a:ext cx="2582863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smo odręczn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25" y="1498600"/>
            <a:ext cx="3163888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2531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cxnSp>
        <p:nvCxnSpPr>
          <p:cNvPr id="4" name="Łącznik prosty 3"/>
          <p:cNvCxnSpPr/>
          <p:nvPr/>
        </p:nvCxnSpPr>
        <p:spPr>
          <a:xfrm>
            <a:off x="1943100" y="1844675"/>
            <a:ext cx="1908175" cy="2332038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flipH="1">
            <a:off x="2411413" y="2447925"/>
            <a:ext cx="2197100" cy="1800225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42875" y="4724400"/>
            <a:ext cx="84248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Dwie linie nie przecinają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555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Dwie linie nie przecinają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kratki.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Dwie linie są ze sobą styczne.</a:t>
            </a:r>
          </a:p>
        </p:txBody>
      </p:sp>
      <p:pic>
        <p:nvPicPr>
          <p:cNvPr id="14" name="Pismo odręczn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0" y="1428750"/>
            <a:ext cx="3497263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4579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cxnSp>
        <p:nvCxnSpPr>
          <p:cNvPr id="4" name="Łącznik prosty 3"/>
          <p:cNvCxnSpPr/>
          <p:nvPr/>
        </p:nvCxnSpPr>
        <p:spPr>
          <a:xfrm>
            <a:off x="539750" y="1395413"/>
            <a:ext cx="3384550" cy="2879725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flipH="1">
            <a:off x="1258888" y="1908175"/>
            <a:ext cx="3673475" cy="2952750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Dwie linie przecinają się w obrębie kratki.</a:t>
            </a:r>
          </a:p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Obramowanie kratki należy uznać za część kratki.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Dwie linie nie przecinają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</a:t>
            </a:r>
          </a:p>
        </p:txBody>
      </p:sp>
      <p:pic>
        <p:nvPicPr>
          <p:cNvPr id="11" name="Pismo odręczn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5063" y="1328738"/>
            <a:ext cx="2900362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smo odręczn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4263" y="1722438"/>
            <a:ext cx="2085975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6627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07950" y="4760913"/>
            <a:ext cx="88566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Co najmniej dwie linie przecinają się </a:t>
            </a:r>
          </a:p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w obrębie kratki. Dodatkowa jaśniejsza linia może być efektem „nierozpisanego” długopisu.</a:t>
            </a:r>
          </a:p>
        </p:txBody>
      </p:sp>
      <p:cxnSp>
        <p:nvCxnSpPr>
          <p:cNvPr id="8" name="Łącznik prosty 7"/>
          <p:cNvCxnSpPr/>
          <p:nvPr/>
        </p:nvCxnSpPr>
        <p:spPr>
          <a:xfrm>
            <a:off x="467544" y="1916832"/>
            <a:ext cx="3024336" cy="2664296"/>
          </a:xfrm>
          <a:prstGeom prst="line">
            <a:avLst/>
          </a:prstGeom>
          <a:ln w="57150">
            <a:gradFill flip="none" rotWithShape="1">
              <a:gsLst>
                <a:gs pos="60000">
                  <a:schemeClr val="bg2">
                    <a:lumMod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smo odręczn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1760538"/>
            <a:ext cx="3530600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smo odręczn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1498600"/>
            <a:ext cx="226060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27651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Brak linii przecinających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kratki.</a:t>
            </a:r>
          </a:p>
        </p:txBody>
      </p:sp>
      <p:sp>
        <p:nvSpPr>
          <p:cNvPr id="27654" name="pole tekstowe 4"/>
          <p:cNvSpPr txBox="1">
            <a:spLocks noChangeArrowheads="1"/>
          </p:cNvSpPr>
          <p:nvPr/>
        </p:nvSpPr>
        <p:spPr bwMode="auto">
          <a:xfrm>
            <a:off x="1619250" y="1989138"/>
            <a:ext cx="11525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2000">
                <a:sym typeface="Wingdings" pitchFamily="2" charset="2"/>
              </a:rPr>
              <a:t></a:t>
            </a:r>
            <a:r>
              <a:rPr lang="pl-PL" altLang="pl-PL" sz="9600">
                <a:sym typeface="Wingdings" pitchFamily="2" charset="2"/>
              </a:rPr>
              <a:t> </a:t>
            </a:r>
            <a:endParaRPr lang="pl-PL" altLang="pl-PL" sz="9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8675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Co najmniej dwie linie przecinają </a:t>
            </a:r>
          </a:p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się w obrębie kratki.</a:t>
            </a:r>
          </a:p>
        </p:txBody>
      </p:sp>
      <p:pic>
        <p:nvPicPr>
          <p:cNvPr id="11" name="Pismo odręczn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63" y="1887538"/>
            <a:ext cx="2616200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325" y="2087563"/>
            <a:ext cx="2720975" cy="218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smo odręczn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3088" y="2463800"/>
            <a:ext cx="2582862" cy="211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smo odręczn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975" y="1887538"/>
            <a:ext cx="1187450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29699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Dwie linie nie przecinają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</a:t>
            </a:r>
          </a:p>
        </p:txBody>
      </p:sp>
      <p:pic>
        <p:nvPicPr>
          <p:cNvPr id="10" name="Pismo odręczn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4413" y="1227138"/>
            <a:ext cx="3352800" cy="322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0723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Dwie linie przecinają się w obrębie kratki</a:t>
            </a:r>
          </a:p>
        </p:txBody>
      </p:sp>
      <p:pic>
        <p:nvPicPr>
          <p:cNvPr id="10" name="Pismo odręczn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1375" y="1550988"/>
            <a:ext cx="2819400" cy="312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468438"/>
            <a:ext cx="1820863" cy="194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31747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Brak linii przecinających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kratki.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Trzy linie są ze sobą styczne.</a:t>
            </a:r>
          </a:p>
        </p:txBody>
      </p:sp>
      <p:pic>
        <p:nvPicPr>
          <p:cNvPr id="23" name="Pismo odręczne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9350" y="1909763"/>
            <a:ext cx="1258888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smo odręczne 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7450" y="1693863"/>
            <a:ext cx="143510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32771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obrębie kratki postawiono wiele linii wzajemnie się przecinających. </a:t>
            </a:r>
            <a:endParaRPr lang="pl-PL" altLang="pl-PL" b="1" strike="sngStrike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smo odręczn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" y="1992313"/>
            <a:ext cx="4995863" cy="212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3325" y="2382838"/>
            <a:ext cx="107950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3795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Co najmniej dwie linie przecinają się w obrębie kratki</a:t>
            </a:r>
          </a:p>
        </p:txBody>
      </p:sp>
      <p:pic>
        <p:nvPicPr>
          <p:cNvPr id="25" name="Pismo odręczne 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7938" y="1476375"/>
            <a:ext cx="2897187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smo odręczne 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350" y="1587500"/>
            <a:ext cx="2614613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smo odręczne 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04913" y="1543050"/>
            <a:ext cx="2139950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34819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Brak linii przecinających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kratki.</a:t>
            </a:r>
          </a:p>
        </p:txBody>
      </p:sp>
      <p:pic>
        <p:nvPicPr>
          <p:cNvPr id="35" name="Pismo odręczne 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2388" y="2335213"/>
            <a:ext cx="1208087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smo odręczne 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3500" y="2601913"/>
            <a:ext cx="315913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smo odręczne 3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6075" y="2935288"/>
            <a:ext cx="5810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smo odręczn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30450" y="3006725"/>
            <a:ext cx="49847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35843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Brak linii przecinających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kratki.</a:t>
            </a:r>
          </a:p>
        </p:txBody>
      </p:sp>
      <p:pic>
        <p:nvPicPr>
          <p:cNvPr id="5" name="Pismo odręczn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0838" y="2557463"/>
            <a:ext cx="871537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smo odręczn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0825" y="2370138"/>
            <a:ext cx="38100" cy="3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36867" name="pole tekstowe 2"/>
          <p:cNvSpPr txBox="1">
            <a:spLocks noChangeArrowheads="1"/>
          </p:cNvSpPr>
          <p:nvPr/>
        </p:nvSpPr>
        <p:spPr bwMode="auto">
          <a:xfrm>
            <a:off x="900113" y="476250"/>
            <a:ext cx="619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33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Brak linii przecinających się </a:t>
            </a:r>
          </a:p>
          <a:p>
            <a:pPr algn="ctr"/>
            <a:r>
              <a:rPr lang="pl-PL" altLang="pl-PL" sz="2800" b="1">
                <a:solidFill>
                  <a:srgbClr val="FF3300"/>
                </a:solidFill>
                <a:cs typeface="Arial" charset="0"/>
              </a:rPr>
              <a:t>w obrębie kratki.</a:t>
            </a:r>
          </a:p>
        </p:txBody>
      </p:sp>
      <p:pic>
        <p:nvPicPr>
          <p:cNvPr id="4" name="Pismo odręczn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6750" y="3132138"/>
            <a:ext cx="144463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Obraz 3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988" y="1052513"/>
            <a:ext cx="434816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Prostokąt 37"/>
          <p:cNvSpPr/>
          <p:nvPr/>
        </p:nvSpPr>
        <p:spPr>
          <a:xfrm>
            <a:off x="250825" y="981075"/>
            <a:ext cx="5041900" cy="57610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7892" name="pole tekstowe 2"/>
          <p:cNvSpPr txBox="1">
            <a:spLocks noChangeArrowheads="1"/>
          </p:cNvSpPr>
          <p:nvPr/>
        </p:nvSpPr>
        <p:spPr bwMode="auto">
          <a:xfrm>
            <a:off x="900113" y="149225"/>
            <a:ext cx="61198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radnych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gminie do 20 000 mieszkańców</a:t>
            </a:r>
          </a:p>
        </p:txBody>
      </p:sp>
      <p:sp>
        <p:nvSpPr>
          <p:cNvPr id="37893" name="pole tekstowe 39"/>
          <p:cNvSpPr txBox="1">
            <a:spLocks noChangeArrowheads="1"/>
          </p:cNvSpPr>
          <p:nvPr/>
        </p:nvSpPr>
        <p:spPr bwMode="auto">
          <a:xfrm>
            <a:off x="5795963" y="2133600"/>
            <a:ext cx="3024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latin typeface="Arial Black" pitchFamily="34" charset="0"/>
              </a:rPr>
              <a:t>Wybory większościowe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1341438"/>
            <a:ext cx="4760913" cy="505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468313" y="1341438"/>
            <a:ext cx="3671887" cy="51831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7" name="Łącznik prosty 6"/>
          <p:cNvCxnSpPr/>
          <p:nvPr/>
        </p:nvCxnSpPr>
        <p:spPr>
          <a:xfrm>
            <a:off x="865188" y="3321050"/>
            <a:ext cx="358775" cy="2159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 flipV="1">
            <a:off x="865188" y="3284538"/>
            <a:ext cx="346075" cy="2889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48150" y="3760788"/>
            <a:ext cx="47879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00B050"/>
                </a:solidFill>
                <a:cs typeface="Arial" charset="0"/>
              </a:rPr>
              <a:t>Co najmniej dwie linie przecinają się w obrębie kratki, głos oddany tylko na jednego kandydata</a:t>
            </a:r>
          </a:p>
        </p:txBody>
      </p:sp>
      <p:sp>
        <p:nvSpPr>
          <p:cNvPr id="38920" name="pole tekstowe 21"/>
          <p:cNvSpPr txBox="1">
            <a:spLocks noChangeArrowheads="1"/>
          </p:cNvSpPr>
          <p:nvPr/>
        </p:nvSpPr>
        <p:spPr bwMode="auto">
          <a:xfrm>
            <a:off x="4572000" y="1490663"/>
            <a:ext cx="4032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2060"/>
                </a:solidFill>
              </a:rPr>
              <a:t>Karta nie zawiera nazwisk skreślonych kandydatów</a:t>
            </a:r>
          </a:p>
        </p:txBody>
      </p:sp>
      <p:sp>
        <p:nvSpPr>
          <p:cNvPr id="38921" name="pole tekstowe 2"/>
          <p:cNvSpPr txBox="1">
            <a:spLocks noChangeArrowheads="1"/>
          </p:cNvSpPr>
          <p:nvPr/>
        </p:nvSpPr>
        <p:spPr bwMode="auto">
          <a:xfrm>
            <a:off x="900113" y="149225"/>
            <a:ext cx="61198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radnych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gminie do 20 000 mieszkańców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1341438"/>
            <a:ext cx="4760913" cy="505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468313" y="1341438"/>
            <a:ext cx="3671887" cy="51831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7" name="Łącznik prosty 6"/>
          <p:cNvCxnSpPr/>
          <p:nvPr/>
        </p:nvCxnSpPr>
        <p:spPr>
          <a:xfrm>
            <a:off x="865188" y="3321050"/>
            <a:ext cx="358775" cy="2159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 flipV="1">
            <a:off x="865188" y="3284538"/>
            <a:ext cx="346075" cy="2889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10"/>
          <p:cNvCxnSpPr/>
          <p:nvPr/>
        </p:nvCxnSpPr>
        <p:spPr>
          <a:xfrm>
            <a:off x="900113" y="2033588"/>
            <a:ext cx="358775" cy="2159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 flipV="1">
            <a:off x="900113" y="1997075"/>
            <a:ext cx="346075" cy="2889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4248150" y="3760788"/>
            <a:ext cx="47879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0000"/>
                </a:solidFill>
                <a:cs typeface="Arial" charset="0"/>
              </a:rPr>
              <a:t>Wyborca oddał swój głos na dwóch kandydatów</a:t>
            </a:r>
          </a:p>
        </p:txBody>
      </p:sp>
      <p:sp>
        <p:nvSpPr>
          <p:cNvPr id="39946" name="pole tekstowe 14"/>
          <p:cNvSpPr txBox="1">
            <a:spLocks noChangeArrowheads="1"/>
          </p:cNvSpPr>
          <p:nvPr/>
        </p:nvSpPr>
        <p:spPr bwMode="auto">
          <a:xfrm>
            <a:off x="4572000" y="1490663"/>
            <a:ext cx="4032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2060"/>
                </a:solidFill>
              </a:rPr>
              <a:t>Karta nie zawiera nazwisk skreślonych kandydatów</a:t>
            </a:r>
          </a:p>
        </p:txBody>
      </p:sp>
      <p:sp>
        <p:nvSpPr>
          <p:cNvPr id="39947" name="pole tekstowe 2"/>
          <p:cNvSpPr txBox="1">
            <a:spLocks noChangeArrowheads="1"/>
          </p:cNvSpPr>
          <p:nvPr/>
        </p:nvSpPr>
        <p:spPr bwMode="auto">
          <a:xfrm>
            <a:off x="900113" y="149225"/>
            <a:ext cx="61198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radnych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gminie do 20 000 mieszkańców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1341438"/>
            <a:ext cx="4760913" cy="505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8313" y="1341438"/>
            <a:ext cx="3671887" cy="51831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0964" name="pole tekstowe 8"/>
          <p:cNvSpPr txBox="1">
            <a:spLocks noChangeArrowheads="1"/>
          </p:cNvSpPr>
          <p:nvPr/>
        </p:nvSpPr>
        <p:spPr bwMode="auto">
          <a:xfrm>
            <a:off x="4572000" y="1490663"/>
            <a:ext cx="4032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2060"/>
                </a:solidFill>
              </a:rPr>
              <a:t>Karta nie zawiera nazwisk skreślonych kandydatów</a:t>
            </a:r>
          </a:p>
        </p:txBody>
      </p:sp>
      <p:pic>
        <p:nvPicPr>
          <p:cNvPr id="14" name="Pismo odręczn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3288" y="2501900"/>
            <a:ext cx="276225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smo odręczn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8850" y="2508250"/>
            <a:ext cx="214313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smo odręczn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30275" y="3514725"/>
            <a:ext cx="2936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smo odręczne 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438" y="2462213"/>
            <a:ext cx="20637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smo odręczne 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879475" y="3573463"/>
            <a:ext cx="25400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pole tekstowe 22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24" name="pole tekstowe 23"/>
          <p:cNvSpPr txBox="1">
            <a:spLocks noChangeArrowheads="1"/>
          </p:cNvSpPr>
          <p:nvPr/>
        </p:nvSpPr>
        <p:spPr bwMode="auto">
          <a:xfrm>
            <a:off x="4248150" y="3760788"/>
            <a:ext cx="47879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Wyborca postawił znak w obrębie kratki w postaci co najmniej dwóch przecinających się linii, tylko przy nazwisku jednego kandydata</a:t>
            </a:r>
          </a:p>
        </p:txBody>
      </p:sp>
      <p:sp>
        <p:nvSpPr>
          <p:cNvPr id="40972" name="pole tekstowe 2"/>
          <p:cNvSpPr txBox="1">
            <a:spLocks noChangeArrowheads="1"/>
          </p:cNvSpPr>
          <p:nvPr/>
        </p:nvSpPr>
        <p:spPr bwMode="auto">
          <a:xfrm>
            <a:off x="900113" y="149225"/>
            <a:ext cx="61198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radnych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gminie do 20 000 mieszkańców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1341438"/>
            <a:ext cx="4760913" cy="505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8313" y="1341438"/>
            <a:ext cx="3671887" cy="51831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1988" name="pole tekstowe 8"/>
          <p:cNvSpPr txBox="1">
            <a:spLocks noChangeArrowheads="1"/>
          </p:cNvSpPr>
          <p:nvPr/>
        </p:nvSpPr>
        <p:spPr bwMode="auto">
          <a:xfrm>
            <a:off x="4248150" y="1490663"/>
            <a:ext cx="46450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2060"/>
                </a:solidFill>
              </a:rPr>
              <a:t>Karta zawiera nazwisko kandydata skreślonego po wydruku kart – poz. 04</a:t>
            </a:r>
          </a:p>
        </p:txBody>
      </p:sp>
      <p:pic>
        <p:nvPicPr>
          <p:cNvPr id="14" name="Pismo odręczn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3288" y="2501900"/>
            <a:ext cx="276225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smo odręczn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8850" y="2508250"/>
            <a:ext cx="214313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smo odręczne 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438" y="2462213"/>
            <a:ext cx="20637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smo odręczne 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879475" y="3573463"/>
            <a:ext cx="25400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pole tekstowe 22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24" name="pole tekstowe 23"/>
          <p:cNvSpPr txBox="1">
            <a:spLocks noChangeArrowheads="1"/>
          </p:cNvSpPr>
          <p:nvPr/>
        </p:nvSpPr>
        <p:spPr bwMode="auto">
          <a:xfrm>
            <a:off x="4173538" y="3933825"/>
            <a:ext cx="49117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Wyborca postawił znak w obrębie kratki w postaci co najmniej dwóch przecinających się linii, tylko przy nazwisku jednego kandydata. </a:t>
            </a:r>
          </a:p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Głos oddano na kandydata poz. 10.</a:t>
            </a:r>
          </a:p>
        </p:txBody>
      </p:sp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3288" y="4019550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smo odręczn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8850" y="4027488"/>
            <a:ext cx="214313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smo odręczn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438" y="3981450"/>
            <a:ext cx="20637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8" name="pole tekstowe 2"/>
          <p:cNvSpPr txBox="1">
            <a:spLocks noChangeArrowheads="1"/>
          </p:cNvSpPr>
          <p:nvPr/>
        </p:nvSpPr>
        <p:spPr bwMode="auto">
          <a:xfrm>
            <a:off x="900113" y="149225"/>
            <a:ext cx="61198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radnych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gminie do 20 000 mieszkańców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1341438"/>
            <a:ext cx="4760913" cy="505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8313" y="1341438"/>
            <a:ext cx="3671887" cy="51831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3012" name="pole tekstowe 8"/>
          <p:cNvSpPr txBox="1">
            <a:spLocks noChangeArrowheads="1"/>
          </p:cNvSpPr>
          <p:nvPr/>
        </p:nvSpPr>
        <p:spPr bwMode="auto">
          <a:xfrm>
            <a:off x="4248150" y="1490663"/>
            <a:ext cx="46450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2060"/>
                </a:solidFill>
              </a:rPr>
              <a:t>Karta zawiera nazwisko kandydata skreślonego po wydruku kart – poz. 04</a:t>
            </a:r>
          </a:p>
        </p:txBody>
      </p:sp>
      <p:pic>
        <p:nvPicPr>
          <p:cNvPr id="14" name="Pismo odręczn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3288" y="2501900"/>
            <a:ext cx="276225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smo odręczn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8850" y="2508250"/>
            <a:ext cx="214313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smo odręczne 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438" y="2462213"/>
            <a:ext cx="20637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smo odręczne 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879475" y="3573463"/>
            <a:ext cx="25400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pole tekstowe 22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24" name="pole tekstowe 23"/>
          <p:cNvSpPr txBox="1">
            <a:spLocks noChangeArrowheads="1"/>
          </p:cNvSpPr>
          <p:nvPr/>
        </p:nvSpPr>
        <p:spPr bwMode="auto">
          <a:xfrm>
            <a:off x="4173538" y="3933825"/>
            <a:ext cx="49117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Wyborca postawił znak w obrębie kratki w postaci co najmniej dwóch przecinających się linii, tylko przy nazwisku jednego kandydata. </a:t>
            </a:r>
          </a:p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Głos oddano na kandydata poz. 10.</a:t>
            </a:r>
          </a:p>
        </p:txBody>
      </p:sp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3288" y="4019550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smo odręczn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8850" y="4027488"/>
            <a:ext cx="214313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smo odręczn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438" y="3981450"/>
            <a:ext cx="20637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22" name="pole tekstowe 2"/>
          <p:cNvSpPr txBox="1">
            <a:spLocks noChangeArrowheads="1"/>
          </p:cNvSpPr>
          <p:nvPr/>
        </p:nvSpPr>
        <p:spPr bwMode="auto">
          <a:xfrm>
            <a:off x="900113" y="149225"/>
            <a:ext cx="61198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radnych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gminie do 20 000 mieszkańców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" y="1338263"/>
            <a:ext cx="4760913" cy="505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8313" y="1341438"/>
            <a:ext cx="3671887" cy="51831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pole tekstowe 22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24" name="pole tekstowe 23"/>
          <p:cNvSpPr txBox="1">
            <a:spLocks noChangeArrowheads="1"/>
          </p:cNvSpPr>
          <p:nvPr/>
        </p:nvSpPr>
        <p:spPr bwMode="auto">
          <a:xfrm>
            <a:off x="4173538" y="3933825"/>
            <a:ext cx="49117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FF0000"/>
                </a:solidFill>
                <a:cs typeface="Arial" charset="0"/>
              </a:rPr>
              <a:t>Wyborca postawił znak w obrębie kratki w postaci co najmniej dwóch przecinających się linii w pozycji nr 7 oraz dwóch przecinających się linii w pozycji nr 10</a:t>
            </a:r>
          </a:p>
        </p:txBody>
      </p:sp>
      <p:pic>
        <p:nvPicPr>
          <p:cNvPr id="13" name="Pismo odręczn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8850" y="4027488"/>
            <a:ext cx="214313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9" name="pole tekstowe 17"/>
          <p:cNvSpPr txBox="1">
            <a:spLocks noChangeArrowheads="1"/>
          </p:cNvSpPr>
          <p:nvPr/>
        </p:nvSpPr>
        <p:spPr bwMode="auto">
          <a:xfrm>
            <a:off x="4572000" y="1490663"/>
            <a:ext cx="4032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2060"/>
                </a:solidFill>
              </a:rPr>
              <a:t>Karta nie zawiera nazwisk skreślonych kandydatów</a:t>
            </a:r>
          </a:p>
        </p:txBody>
      </p:sp>
      <p:sp>
        <p:nvSpPr>
          <p:cNvPr id="44040" name="pole tekstowe 2"/>
          <p:cNvSpPr txBox="1">
            <a:spLocks noChangeArrowheads="1"/>
          </p:cNvSpPr>
          <p:nvPr/>
        </p:nvSpPr>
        <p:spPr bwMode="auto">
          <a:xfrm>
            <a:off x="900113" y="149225"/>
            <a:ext cx="61198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radnych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gminie do 20 000 mieszkańców</a:t>
            </a:r>
          </a:p>
        </p:txBody>
      </p:sp>
      <p:pic>
        <p:nvPicPr>
          <p:cNvPr id="9" name="Pismo odręczn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2975" y="3300413"/>
            <a:ext cx="2127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smo odręczn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3288" y="4019550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9788"/>
            <a:ext cx="4248150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pole tekstowe 2"/>
          <p:cNvSpPr txBox="1">
            <a:spLocks noChangeArrowheads="1"/>
          </p:cNvSpPr>
          <p:nvPr/>
        </p:nvSpPr>
        <p:spPr bwMode="auto">
          <a:xfrm>
            <a:off x="323850" y="331788"/>
            <a:ext cx="6911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Głosowanie na kandydatów na radnych </a:t>
            </a:r>
          </a:p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do rad w gminach pow. 20 000 mieszk. rad powiatów, </a:t>
            </a:r>
            <a:r>
              <a:rPr lang="pl-PL" altLang="pl-PL" sz="2000" dirty="0" smtClean="0">
                <a:solidFill>
                  <a:srgbClr val="C00000"/>
                </a:solidFill>
                <a:latin typeface="Arial Black" pitchFamily="34" charset="0"/>
              </a:rPr>
              <a:t>sejmików </a:t>
            </a:r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województw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</a:t>
            </a:r>
          </a:p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3995738" y="3933825"/>
            <a:ext cx="50895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Wyborca postawił znak w obrębie kratki, w postaci co najmniej dwóch przecinających się linii, tylko przy nazwisku jednego kandydata. Znak postawiony przy nazwisku kandydata z listy nr 2, poz. 7 nie spełnia wymogów uznania za znak X</a:t>
            </a:r>
          </a:p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Głos oddano na kandydata poz. 04, lista nr 3.</a:t>
            </a:r>
          </a:p>
        </p:txBody>
      </p:sp>
      <p:pic>
        <p:nvPicPr>
          <p:cNvPr id="14" name="Pismo odręczn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9100" y="2439988"/>
            <a:ext cx="1376363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9788"/>
            <a:ext cx="4248150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pole tekstowe 2"/>
          <p:cNvSpPr txBox="1">
            <a:spLocks noChangeArrowheads="1"/>
          </p:cNvSpPr>
          <p:nvPr/>
        </p:nvSpPr>
        <p:spPr bwMode="auto">
          <a:xfrm>
            <a:off x="323850" y="331788"/>
            <a:ext cx="6911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Głosowanie na kandydatów na radnych </a:t>
            </a:r>
          </a:p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do rad w gminach pow. 20 000 mieszk. rad powiatów, </a:t>
            </a:r>
            <a:r>
              <a:rPr lang="pl-PL" altLang="pl-PL" sz="2000" dirty="0" smtClean="0">
                <a:solidFill>
                  <a:srgbClr val="C00000"/>
                </a:solidFill>
                <a:latin typeface="Arial Black" pitchFamily="34" charset="0"/>
              </a:rPr>
              <a:t>sejmików </a:t>
            </a:r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województw</a:t>
            </a:r>
          </a:p>
        </p:txBody>
      </p:sp>
      <p:pic>
        <p:nvPicPr>
          <p:cNvPr id="4" name="Pismo odręczn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6525" y="2212975"/>
            <a:ext cx="496888" cy="20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4173538" y="3933825"/>
            <a:ext cx="49117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FF0000"/>
                </a:solidFill>
                <a:cs typeface="Arial" charset="0"/>
              </a:rPr>
              <a:t>Wyborca postawił znak w obrębie kratki w postaci co najmniej dwóch przecinających się linii, przy nazwiskach więcej niż jednego kandydata z dwóch różnych list. </a:t>
            </a:r>
          </a:p>
        </p:txBody>
      </p:sp>
      <p:pic>
        <p:nvPicPr>
          <p:cNvPr id="7" name="Pismo odręczn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6350" y="3065463"/>
            <a:ext cx="496888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9788"/>
            <a:ext cx="4248150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pole tekstowe 2"/>
          <p:cNvSpPr txBox="1">
            <a:spLocks noChangeArrowheads="1"/>
          </p:cNvSpPr>
          <p:nvPr/>
        </p:nvSpPr>
        <p:spPr bwMode="auto">
          <a:xfrm>
            <a:off x="323850" y="331788"/>
            <a:ext cx="6911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Głosowanie na kandydatów na radnych </a:t>
            </a:r>
          </a:p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do rad w gminach pow. 20 000 mieszk. rad powiatów, </a:t>
            </a:r>
            <a:r>
              <a:rPr lang="pl-PL" altLang="pl-PL" sz="2000" dirty="0" smtClean="0">
                <a:solidFill>
                  <a:srgbClr val="C00000"/>
                </a:solidFill>
                <a:latin typeface="Arial Black" pitchFamily="34" charset="0"/>
              </a:rPr>
              <a:t>sejmików </a:t>
            </a:r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województw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4173538" y="3933825"/>
            <a:ext cx="4911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FF0000"/>
                </a:solidFill>
                <a:cs typeface="Arial" charset="0"/>
              </a:rPr>
              <a:t>Wyborca nie dokonał </a:t>
            </a:r>
          </a:p>
          <a:p>
            <a:pPr algn="ctr"/>
            <a:r>
              <a:rPr lang="pl-PL" altLang="pl-PL" sz="2000" b="1">
                <a:solidFill>
                  <a:srgbClr val="FF0000"/>
                </a:solidFill>
                <a:cs typeface="Arial" charset="0"/>
              </a:rPr>
              <a:t>żadnego wyboru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9788"/>
            <a:ext cx="4248150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pole tekstowe 2"/>
          <p:cNvSpPr txBox="1">
            <a:spLocks noChangeArrowheads="1"/>
          </p:cNvSpPr>
          <p:nvPr/>
        </p:nvSpPr>
        <p:spPr bwMode="auto">
          <a:xfrm>
            <a:off x="323850" y="331788"/>
            <a:ext cx="6911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Głosowanie na kandydatów na radnych </a:t>
            </a:r>
          </a:p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do rad w gminach pow. 20 000 mieszk. rad powiatów, </a:t>
            </a:r>
            <a:r>
              <a:rPr lang="pl-PL" altLang="pl-PL" sz="2000" dirty="0" smtClean="0">
                <a:solidFill>
                  <a:srgbClr val="C00000"/>
                </a:solidFill>
                <a:latin typeface="Arial Black" pitchFamily="34" charset="0"/>
              </a:rPr>
              <a:t>sejmików </a:t>
            </a:r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województw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787900" y="2492375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</a:t>
            </a:r>
          </a:p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3995738" y="3933825"/>
            <a:ext cx="50895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Wyborca postawił znak w obrębie kratki, w postaci co najmniej dwóch przecinających się linii, przy nazwisku trzech kandydatów z tej samej listy. Głos taki traktuje się jako oddany na kandydata, którego nazwisko jest wyżej (ma niższy numer). </a:t>
            </a:r>
          </a:p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Głos oddano na kandydata poz. 04, lista nr 3.</a:t>
            </a:r>
          </a:p>
        </p:txBody>
      </p:sp>
      <p:pic>
        <p:nvPicPr>
          <p:cNvPr id="4" name="Pismo odręczn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2900" y="2868613"/>
            <a:ext cx="152400" cy="13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smo odręczn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62275" y="2849563"/>
            <a:ext cx="93663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smo odręczn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81313" y="2433638"/>
            <a:ext cx="2317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7350" y="2419350"/>
            <a:ext cx="177800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smo odręczne 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81313" y="3321050"/>
            <a:ext cx="231775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smo odręczne 1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81313" y="3348038"/>
            <a:ext cx="204787" cy="11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9788"/>
            <a:ext cx="4248150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pole tekstowe 2"/>
          <p:cNvSpPr txBox="1">
            <a:spLocks noChangeArrowheads="1"/>
          </p:cNvSpPr>
          <p:nvPr/>
        </p:nvSpPr>
        <p:spPr bwMode="auto">
          <a:xfrm>
            <a:off x="323850" y="331788"/>
            <a:ext cx="6911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Głosowanie na kandydatów na radnych </a:t>
            </a:r>
          </a:p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do rad w gminach pow. 20 000 mieszk. rad powiatów, </a:t>
            </a:r>
            <a:r>
              <a:rPr lang="pl-PL" altLang="pl-PL" sz="2000" dirty="0" smtClean="0">
                <a:solidFill>
                  <a:srgbClr val="C00000"/>
                </a:solidFill>
                <a:latin typeface="Arial Black" pitchFamily="34" charset="0"/>
              </a:rPr>
              <a:t>sejmików </a:t>
            </a:r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województw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</a:t>
            </a:r>
          </a:p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4356100" y="3933825"/>
            <a:ext cx="439261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600" b="1">
                <a:solidFill>
                  <a:srgbClr val="FF0000"/>
                </a:solidFill>
                <a:cs typeface="Arial" charset="0"/>
              </a:rPr>
              <a:t>Wyborca postawił znak X w obrębie kratki, w postaci, co najmniej dwóch przecinających się linii, przy nazwisku kandydata z listy nr 3. </a:t>
            </a:r>
          </a:p>
          <a:p>
            <a:r>
              <a:rPr lang="pl-PL" altLang="pl-PL" sz="1600" b="1" u="sng">
                <a:solidFill>
                  <a:srgbClr val="FF0000"/>
                </a:solidFill>
                <a:cs typeface="Arial" charset="0"/>
              </a:rPr>
              <a:t>Lista nr 3 została unieważniona po wydruku kart</a:t>
            </a:r>
            <a:r>
              <a:rPr lang="pl-PL" altLang="pl-PL" sz="1600" b="1">
                <a:solidFill>
                  <a:srgbClr val="FF0000"/>
                </a:solidFill>
                <a:cs typeface="Arial" charset="0"/>
              </a:rPr>
              <a:t>. </a:t>
            </a:r>
          </a:p>
        </p:txBody>
      </p:sp>
      <p:pic>
        <p:nvPicPr>
          <p:cNvPr id="10" name="Pismo odręczn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2263" y="2168525"/>
            <a:ext cx="231775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09888" y="2155825"/>
            <a:ext cx="177800" cy="14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0" name="pole tekstowe 2"/>
          <p:cNvSpPr txBox="1">
            <a:spLocks noChangeArrowheads="1"/>
          </p:cNvSpPr>
          <p:nvPr/>
        </p:nvSpPr>
        <p:spPr bwMode="auto">
          <a:xfrm>
            <a:off x="4427538" y="1484313"/>
            <a:ext cx="4248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400" b="1">
                <a:solidFill>
                  <a:srgbClr val="002060"/>
                </a:solidFill>
              </a:rPr>
              <a:t>Lista nr 3 - unieważniona po wydruku kart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9788"/>
            <a:ext cx="4248150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pole tekstowe 2"/>
          <p:cNvSpPr txBox="1">
            <a:spLocks noChangeArrowheads="1"/>
          </p:cNvSpPr>
          <p:nvPr/>
        </p:nvSpPr>
        <p:spPr bwMode="auto">
          <a:xfrm>
            <a:off x="323850" y="331788"/>
            <a:ext cx="6911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Głosowanie na kandydatów na radnych </a:t>
            </a:r>
          </a:p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do rad w gminach pow. 20 000 mieszk. rad powiatów, </a:t>
            </a:r>
            <a:r>
              <a:rPr lang="pl-PL" altLang="pl-PL" sz="2000" dirty="0" smtClean="0">
                <a:solidFill>
                  <a:srgbClr val="C00000"/>
                </a:solidFill>
                <a:latin typeface="Arial Black" pitchFamily="34" charset="0"/>
              </a:rPr>
              <a:t>sejmików </a:t>
            </a:r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województw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</a:t>
            </a:r>
          </a:p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4356100" y="3933825"/>
            <a:ext cx="47291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600" b="1">
                <a:solidFill>
                  <a:srgbClr val="00B050"/>
                </a:solidFill>
                <a:cs typeface="Arial" charset="0"/>
              </a:rPr>
              <a:t>Wyborca postawił znak X w obrębie kratki, w postaci, co najmniej dwóch przecinających się linii, przy nazwisku dwóch kandydatów z tej samej listy nr 3. </a:t>
            </a:r>
            <a:r>
              <a:rPr lang="pl-PL" altLang="pl-PL" sz="1600" b="1" u="sng">
                <a:solidFill>
                  <a:srgbClr val="00B050"/>
                </a:solidFill>
                <a:cs typeface="Arial" charset="0"/>
              </a:rPr>
              <a:t>Lista nr 3 została unieważniona po wydruku kart</a:t>
            </a:r>
            <a:r>
              <a:rPr lang="pl-PL" altLang="pl-PL" sz="1600" b="1">
                <a:solidFill>
                  <a:srgbClr val="00B050"/>
                </a:solidFill>
                <a:cs typeface="Arial" charset="0"/>
              </a:rPr>
              <a:t>. </a:t>
            </a:r>
          </a:p>
          <a:p>
            <a:r>
              <a:rPr lang="pl-PL" altLang="pl-PL" sz="1600" b="1">
                <a:solidFill>
                  <a:srgbClr val="00B050"/>
                </a:solidFill>
                <a:cs typeface="Arial" charset="0"/>
              </a:rPr>
              <a:t>Kolejny znak X wyborca postawił przy kandydacie nr 04 z listy nr 5. </a:t>
            </a:r>
          </a:p>
          <a:p>
            <a:r>
              <a:rPr lang="pl-PL" altLang="pl-PL" sz="1600" b="1">
                <a:solidFill>
                  <a:srgbClr val="00B050"/>
                </a:solidFill>
                <a:cs typeface="Arial" charset="0"/>
              </a:rPr>
              <a:t>Wyborca oddał głos ważny na kandydata nr 04 z listy nr 5.</a:t>
            </a:r>
          </a:p>
        </p:txBody>
      </p:sp>
      <p:pic>
        <p:nvPicPr>
          <p:cNvPr id="4" name="Pismo odręczn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7025" y="3003550"/>
            <a:ext cx="185738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smo odręczn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62275" y="2982913"/>
            <a:ext cx="109538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smo odręczn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60675" y="2430463"/>
            <a:ext cx="23177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08300" y="2417763"/>
            <a:ext cx="177800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smo odręczne 2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85925" y="4468813"/>
            <a:ext cx="212725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smo odręczne 2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19263" y="4468813"/>
            <a:ext cx="171450" cy="13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8" name="pole tekstowe 2"/>
          <p:cNvSpPr txBox="1">
            <a:spLocks noChangeArrowheads="1"/>
          </p:cNvSpPr>
          <p:nvPr/>
        </p:nvSpPr>
        <p:spPr bwMode="auto">
          <a:xfrm>
            <a:off x="4427538" y="1484313"/>
            <a:ext cx="4248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400" b="1">
                <a:solidFill>
                  <a:srgbClr val="002060"/>
                </a:solidFill>
              </a:rPr>
              <a:t>Lista nr 3 - unieważniona po wydruku kart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9788"/>
            <a:ext cx="4248150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pole tekstowe 2"/>
          <p:cNvSpPr txBox="1">
            <a:spLocks noChangeArrowheads="1"/>
          </p:cNvSpPr>
          <p:nvPr/>
        </p:nvSpPr>
        <p:spPr bwMode="auto">
          <a:xfrm>
            <a:off x="323850" y="331788"/>
            <a:ext cx="6911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Głosowanie na kandydatów na radnych </a:t>
            </a:r>
          </a:p>
          <a:p>
            <a:pPr algn="ctr"/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do rad w gminach pow. 20 000 mieszk. rad powiatów, </a:t>
            </a:r>
            <a:r>
              <a:rPr lang="pl-PL" altLang="pl-PL" sz="2000" dirty="0" smtClean="0">
                <a:solidFill>
                  <a:srgbClr val="C00000"/>
                </a:solidFill>
                <a:latin typeface="Arial Black" pitchFamily="34" charset="0"/>
              </a:rPr>
              <a:t>sejmików </a:t>
            </a:r>
            <a:r>
              <a:rPr lang="pl-PL" altLang="pl-PL" sz="2000" dirty="0">
                <a:solidFill>
                  <a:srgbClr val="C00000"/>
                </a:solidFill>
                <a:latin typeface="Arial Black" pitchFamily="34" charset="0"/>
              </a:rPr>
              <a:t>województw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4173538" y="3933825"/>
            <a:ext cx="4911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FF0000"/>
                </a:solidFill>
                <a:cs typeface="Arial" charset="0"/>
              </a:rPr>
              <a:t>Wyborca postawił znak w postaci, co najmniej dwóch przecinających się linii, poza miejscem na to przeznaczonym.</a:t>
            </a:r>
          </a:p>
        </p:txBody>
      </p:sp>
      <p:pic>
        <p:nvPicPr>
          <p:cNvPr id="7" name="Pismo odręczn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2250" y="2771775"/>
            <a:ext cx="496888" cy="20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pole tekstowe 2"/>
          <p:cNvSpPr txBox="1">
            <a:spLocks noChangeArrowheads="1"/>
          </p:cNvSpPr>
          <p:nvPr/>
        </p:nvSpPr>
        <p:spPr bwMode="auto">
          <a:xfrm>
            <a:off x="107950" y="428625"/>
            <a:ext cx="7704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kandydatów na wójta, gdy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wyborach kandyduje dwóch lub więcej kandydatów 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3959225" y="3933825"/>
            <a:ext cx="4911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FF0000"/>
                </a:solidFill>
                <a:cs typeface="Arial" charset="0"/>
              </a:rPr>
              <a:t>Wyborca nie postawił znaku w postaci, co najmniej dwóch przecinających się linii, </a:t>
            </a:r>
          </a:p>
          <a:p>
            <a:pPr algn="ctr"/>
            <a:r>
              <a:rPr lang="pl-PL" altLang="pl-PL" b="1">
                <a:solidFill>
                  <a:srgbClr val="FF0000"/>
                </a:solidFill>
                <a:cs typeface="Arial" charset="0"/>
              </a:rPr>
              <a:t>w miejscu na to przeznaczonym.</a:t>
            </a:r>
          </a:p>
        </p:txBody>
      </p:sp>
      <p:pic>
        <p:nvPicPr>
          <p:cNvPr id="52229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01725"/>
            <a:ext cx="3457575" cy="555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smo odręczn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450" y="2027238"/>
            <a:ext cx="252253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pole tekstowe 2"/>
          <p:cNvSpPr txBox="1">
            <a:spLocks noChangeArrowheads="1"/>
          </p:cNvSpPr>
          <p:nvPr/>
        </p:nvSpPr>
        <p:spPr bwMode="auto">
          <a:xfrm>
            <a:off x="107950" y="428625"/>
            <a:ext cx="7704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kandydatów na wójta, gdy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wyborach kandyduje dwóch lub więcej kandydatów 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603750" y="2413000"/>
            <a:ext cx="3671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3959225" y="3933825"/>
            <a:ext cx="49117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FF0000"/>
                </a:solidFill>
                <a:cs typeface="Arial" charset="0"/>
              </a:rPr>
              <a:t>Wyborca postawił znak w postaci, co najmniej dwóch przecinających się linii, </a:t>
            </a:r>
          </a:p>
          <a:p>
            <a:pPr algn="ctr"/>
            <a:r>
              <a:rPr lang="pl-PL" altLang="pl-PL" b="1">
                <a:solidFill>
                  <a:srgbClr val="FF0000"/>
                </a:solidFill>
                <a:cs typeface="Arial" charset="0"/>
              </a:rPr>
              <a:t>w miejscu na to przeznaczonym przy nazwisku więcej niż jednego kandydata.</a:t>
            </a:r>
          </a:p>
        </p:txBody>
      </p:sp>
      <p:pic>
        <p:nvPicPr>
          <p:cNvPr id="53253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01725"/>
            <a:ext cx="3457575" cy="555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smo odręczn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013" y="2370138"/>
            <a:ext cx="217487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smo odręczn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013" y="2370138"/>
            <a:ext cx="176212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smo odręczn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888" y="3259138"/>
            <a:ext cx="160337" cy="22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smo odręczn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0888" y="3214688"/>
            <a:ext cx="2063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pole tekstowe 2"/>
          <p:cNvSpPr txBox="1">
            <a:spLocks noChangeArrowheads="1"/>
          </p:cNvSpPr>
          <p:nvPr/>
        </p:nvSpPr>
        <p:spPr bwMode="auto">
          <a:xfrm>
            <a:off x="107950" y="428625"/>
            <a:ext cx="7704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kandydatów na wójta, gdy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wyborach kandyduje dwóch lub więcej kandydatów 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356100" y="2406650"/>
            <a:ext cx="4267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3959225" y="3933825"/>
            <a:ext cx="49117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Wyborca postawił znak w postaci, co najmniej dwóch przecinających się linii, </a:t>
            </a:r>
          </a:p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 miejscu na to przeznaczonym, tylko przy nazwisku jednego kandydata.</a:t>
            </a:r>
          </a:p>
        </p:txBody>
      </p:sp>
      <p:pic>
        <p:nvPicPr>
          <p:cNvPr id="54277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01725"/>
            <a:ext cx="3457575" cy="555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smo odręczn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013" y="2370138"/>
            <a:ext cx="217487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smo odręczn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013" y="2370138"/>
            <a:ext cx="176212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pole tekstowe 2"/>
          <p:cNvSpPr txBox="1">
            <a:spLocks noChangeArrowheads="1"/>
          </p:cNvSpPr>
          <p:nvPr/>
        </p:nvSpPr>
        <p:spPr bwMode="auto">
          <a:xfrm>
            <a:off x="107950" y="428625"/>
            <a:ext cx="7704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kandydatów na wójta, gdy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wyborach kandyduje tylko jeden kandydat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4932363" y="2133600"/>
            <a:ext cx="42672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GŁOS </a:t>
            </a:r>
          </a:p>
          <a:p>
            <a:pPr algn="ctr"/>
            <a:r>
              <a:rPr lang="pl-PL" altLang="pl-PL" sz="4000">
                <a:solidFill>
                  <a:srgbClr val="00B050"/>
                </a:solidFill>
                <a:latin typeface="Arial Black" pitchFamily="34" charset="0"/>
              </a:rPr>
              <a:t>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3203575" y="5070475"/>
            <a:ext cx="534352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Wyborca postawił znak w postaci, co najmniej dwóch przecinających się linii, </a:t>
            </a:r>
          </a:p>
          <a:p>
            <a:pPr algn="ctr"/>
            <a:r>
              <a:rPr lang="pl-PL" altLang="pl-PL" b="1">
                <a:solidFill>
                  <a:srgbClr val="00B050"/>
                </a:solidFill>
                <a:cs typeface="Arial" charset="0"/>
              </a:rPr>
              <a:t>w miejscu na to przeznaczonym, wybierając tylko jedną z opcji udzielenia swojego głosu.</a:t>
            </a:r>
          </a:p>
        </p:txBody>
      </p:sp>
      <p:pic>
        <p:nvPicPr>
          <p:cNvPr id="55301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788" y="1092200"/>
            <a:ext cx="5573712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smo odręczn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4413" y="2746375"/>
            <a:ext cx="258762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smo odręczn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7113" y="2763838"/>
            <a:ext cx="293687" cy="32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pole tekstowe 2"/>
          <p:cNvSpPr txBox="1">
            <a:spLocks noChangeArrowheads="1"/>
          </p:cNvSpPr>
          <p:nvPr/>
        </p:nvSpPr>
        <p:spPr bwMode="auto">
          <a:xfrm>
            <a:off x="107950" y="428625"/>
            <a:ext cx="7704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kandydatów na wójta, gdy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wyborach kandyduje tylko jeden kandydat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5219700" y="2135188"/>
            <a:ext cx="426878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179388" y="5275263"/>
            <a:ext cx="8223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>
                <a:solidFill>
                  <a:srgbClr val="FF0000"/>
                </a:solidFill>
                <a:cs typeface="Arial" charset="0"/>
              </a:rPr>
              <a:t>Wyborca postawił znak w postaci, co najmniej dwóch przecinających się linii, w miejscu na to przeznaczonym, wybierając dwie opcje udzielenia swojego głosu.</a:t>
            </a:r>
          </a:p>
        </p:txBody>
      </p:sp>
      <p:pic>
        <p:nvPicPr>
          <p:cNvPr id="56325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1095375"/>
            <a:ext cx="5640387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smo odręczn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8375" y="2803525"/>
            <a:ext cx="2397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smo odręczn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6000" y="2779713"/>
            <a:ext cx="16986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smo odręczn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9488" y="3240088"/>
            <a:ext cx="222250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smo odręczne 1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4725" y="3221038"/>
            <a:ext cx="246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pole tekstowe 2"/>
          <p:cNvSpPr txBox="1">
            <a:spLocks noChangeArrowheads="1"/>
          </p:cNvSpPr>
          <p:nvPr/>
        </p:nvSpPr>
        <p:spPr bwMode="auto">
          <a:xfrm>
            <a:off x="107950" y="428625"/>
            <a:ext cx="7704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Głosowanie na kandydatów na wójta, gdy </a:t>
            </a:r>
          </a:p>
          <a:p>
            <a:pPr algn="ctr"/>
            <a:r>
              <a:rPr lang="pl-PL" altLang="pl-PL" sz="2000">
                <a:solidFill>
                  <a:srgbClr val="C00000"/>
                </a:solidFill>
                <a:latin typeface="Arial Black" pitchFamily="34" charset="0"/>
              </a:rPr>
              <a:t>w wyborach kandyduje tylko jeden kandydat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5364163" y="2276475"/>
            <a:ext cx="42687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600">
                <a:solidFill>
                  <a:srgbClr val="FF0000"/>
                </a:solidFill>
                <a:latin typeface="Arial Black" pitchFamily="34" charset="0"/>
              </a:rPr>
              <a:t>GŁOS NIEWAŻNY</a:t>
            </a:r>
          </a:p>
        </p:txBody>
      </p:sp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107950" y="5295900"/>
            <a:ext cx="8928100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700" b="1">
                <a:solidFill>
                  <a:srgbClr val="FF0000"/>
                </a:solidFill>
                <a:cs typeface="Arial" charset="0"/>
              </a:rPr>
              <a:t>Wyborca postawił znak w postaci:</a:t>
            </a:r>
          </a:p>
          <a:p>
            <a:r>
              <a:rPr lang="pl-PL" altLang="pl-PL" sz="1700" b="1">
                <a:solidFill>
                  <a:srgbClr val="FF0000"/>
                </a:solidFill>
                <a:cs typeface="Arial" charset="0"/>
              </a:rPr>
              <a:t>- dwóch przecinających się linii w miejscu na to przeznaczonym, przy opcji TAK, </a:t>
            </a:r>
          </a:p>
          <a:p>
            <a:r>
              <a:rPr lang="pl-PL" altLang="pl-PL" sz="1700" b="1">
                <a:solidFill>
                  <a:srgbClr val="FF0000"/>
                </a:solidFill>
                <a:cs typeface="Arial" charset="0"/>
              </a:rPr>
              <a:t>- co najmniej dwóch przecinających się linii w miejscu na to przeznaczonym, przy opcji NIE.</a:t>
            </a:r>
          </a:p>
        </p:txBody>
      </p:sp>
      <p:pic>
        <p:nvPicPr>
          <p:cNvPr id="5734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1095375"/>
            <a:ext cx="607060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smo odręczne 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9800" y="2962275"/>
            <a:ext cx="519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Prostokąt 28"/>
          <p:cNvSpPr/>
          <p:nvPr/>
        </p:nvSpPr>
        <p:spPr>
          <a:xfrm>
            <a:off x="3924300" y="3284538"/>
            <a:ext cx="142875" cy="1444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pole tekstowe 1"/>
          <p:cNvSpPr txBox="1">
            <a:spLocks noChangeArrowheads="1"/>
          </p:cNvSpPr>
          <p:nvPr/>
        </p:nvSpPr>
        <p:spPr bwMode="auto">
          <a:xfrm>
            <a:off x="179388" y="1412875"/>
            <a:ext cx="8640762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800" b="1">
                <a:solidFill>
                  <a:srgbClr val="000000"/>
                </a:solidFill>
                <a:cs typeface="Arial" charset="0"/>
              </a:rPr>
              <a:t>Do stwierdzenia, czy głos oddany na karcie do głosowania jest głosem ważnym, czy też głosem nieważnym</a:t>
            </a:r>
            <a:r>
              <a:rPr lang="pl-PL" altLang="pl-PL" sz="2800" b="1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, </a:t>
            </a:r>
            <a:r>
              <a:rPr lang="pl-PL" altLang="pl-PL" sz="2800" b="1" u="sng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uprawniona</a:t>
            </a:r>
            <a:r>
              <a:rPr lang="pl-PL" altLang="pl-PL" sz="2800" b="1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 jest tylko obwodowa komisja wyborcza ds. ustalenia wyników głosowania w obwodzie</a:t>
            </a:r>
            <a:r>
              <a:rPr lang="pl-PL" altLang="pl-PL" sz="2800" b="1">
                <a:solidFill>
                  <a:srgbClr val="000000"/>
                </a:solidFill>
                <a:cs typeface="Arial" charset="0"/>
              </a:rPr>
              <a:t>.</a:t>
            </a:r>
            <a:endParaRPr lang="pl-PL" altLang="pl-PL" sz="20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59395" name="pole tekstowe 2"/>
          <p:cNvSpPr txBox="1">
            <a:spLocks noChangeArrowheads="1"/>
          </p:cNvSpPr>
          <p:nvPr/>
        </p:nvSpPr>
        <p:spPr bwMode="auto">
          <a:xfrm>
            <a:off x="1908175" y="476250"/>
            <a:ext cx="4895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>
                <a:solidFill>
                  <a:srgbClr val="C00000"/>
                </a:solidFill>
                <a:latin typeface="Arial Black" pitchFamily="34" charset="0"/>
              </a:rPr>
              <a:t>DEFINICJA ZNAKU „X”</a:t>
            </a:r>
          </a:p>
        </p:txBody>
      </p:sp>
      <p:pic>
        <p:nvPicPr>
          <p:cNvPr id="59396" name="Obraz 2" descr="Gratis vektorgrafik: Telefon, Mobiltelefon, Ikke, Opkald ...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5445125"/>
            <a:ext cx="1512887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rostokąt 1"/>
          <p:cNvSpPr>
            <a:spLocks noChangeArrowheads="1"/>
          </p:cNvSpPr>
          <p:nvPr/>
        </p:nvSpPr>
        <p:spPr bwMode="auto">
          <a:xfrm>
            <a:off x="323850" y="3824288"/>
            <a:ext cx="83518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Nie ma możliwości występowania z pytaniami w tym zakresie do innych podmiotów, w tym do komisarza wyborczego, urzędnika wyborczego, czy delegatury KBW.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tekstu 1"/>
          <p:cNvSpPr>
            <a:spLocks noGrp="1"/>
          </p:cNvSpPr>
          <p:nvPr>
            <p:ph type="body" sz="quarter" idx="10"/>
          </p:nvPr>
        </p:nvSpPr>
        <p:spPr>
          <a:xfrm>
            <a:off x="34925" y="34925"/>
            <a:ext cx="9148763" cy="68580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28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</p:txBody>
      </p:sp>
      <p:sp>
        <p:nvSpPr>
          <p:cNvPr id="60419" name="pole tekstowe 2"/>
          <p:cNvSpPr txBox="1">
            <a:spLocks noChangeArrowheads="1"/>
          </p:cNvSpPr>
          <p:nvPr/>
        </p:nvSpPr>
        <p:spPr bwMode="auto">
          <a:xfrm>
            <a:off x="3563938" y="620713"/>
            <a:ext cx="532923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4000" b="1">
                <a:solidFill>
                  <a:srgbClr val="FFFFFF"/>
                </a:solidFill>
              </a:rPr>
              <a:t>Dziękujemy Państwu </a:t>
            </a:r>
          </a:p>
          <a:p>
            <a:r>
              <a:rPr lang="pl-PL" altLang="pl-PL" sz="4000" b="1">
                <a:solidFill>
                  <a:srgbClr val="FFFFFF"/>
                </a:solidFill>
              </a:rPr>
              <a:t>za uwagę</a:t>
            </a:r>
          </a:p>
          <a:p>
            <a:endParaRPr lang="pl-PL" altLang="pl-PL">
              <a:solidFill>
                <a:srgbClr val="58595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kłady scenorysów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OJEKT PREZENTACJI. Referendum ogólnokrajowe. 4x3">
  <a:themeElements>
    <a:clrScheme name="SIW KBW">
      <a:dk1>
        <a:srgbClr val="58595B"/>
      </a:dk1>
      <a:lt1>
        <a:srgbClr val="58595B"/>
      </a:lt1>
      <a:dk2>
        <a:srgbClr val="FFFFFF"/>
      </a:dk2>
      <a:lt2>
        <a:srgbClr val="FFFFFF"/>
      </a:lt2>
      <a:accent1>
        <a:srgbClr val="FFFFFF"/>
      </a:accent1>
      <a:accent2>
        <a:srgbClr val="9D032A"/>
      </a:accent2>
      <a:accent3>
        <a:srgbClr val="58595B"/>
      </a:accent3>
      <a:accent4>
        <a:srgbClr val="8064A2"/>
      </a:accent4>
      <a:accent5>
        <a:srgbClr val="4BACC6"/>
      </a:accent5>
      <a:accent6>
        <a:srgbClr val="F79646"/>
      </a:accent6>
      <a:hlink>
        <a:srgbClr val="9D032A"/>
      </a:hlink>
      <a:folHlink>
        <a:srgbClr val="58595B"/>
      </a:folHlink>
    </a:clrScheme>
    <a:fontScheme name="SIW KBW">
      <a:majorFont>
        <a:latin typeface="Neo Sans Pro"/>
        <a:ea typeface=""/>
        <a:cs typeface=""/>
      </a:majorFont>
      <a:minorFont>
        <a:latin typeface="Open Sans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IRMOWY ppt.pptx" id="{F0BC9676-ADEC-4B03-9E55-3A42CC251B88}" vid="{B841A912-B6FB-4332-B617-C39BEA920CF8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22093</TotalTime>
  <Words>1641</Words>
  <Application>Microsoft Office PowerPoint</Application>
  <PresentationFormat>Pokaz na ekranie (4:3)</PresentationFormat>
  <Paragraphs>216</Paragraphs>
  <Slides>42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42</vt:i4>
      </vt:variant>
    </vt:vector>
  </HeadingPairs>
  <TitlesOfParts>
    <vt:vector size="51" baseType="lpstr">
      <vt:lpstr>Arial</vt:lpstr>
      <vt:lpstr>Calibri Light</vt:lpstr>
      <vt:lpstr>Calibri</vt:lpstr>
      <vt:lpstr>Neo Sans Pro</vt:lpstr>
      <vt:lpstr>Open Sans</vt:lpstr>
      <vt:lpstr>Arial Black</vt:lpstr>
      <vt:lpstr>Wingdings</vt:lpstr>
      <vt:lpstr>Układy scenorysów</vt:lpstr>
      <vt:lpstr>PROJEKT PREZENTACJI. Referendum ogólnokrajowe. 4x3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</vt:vector>
  </TitlesOfParts>
  <Company>KBWOL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Krajowe Biuro Wyborcze w Olsztynie</dc:creator>
  <cp:lastModifiedBy>AAA</cp:lastModifiedBy>
  <cp:revision>3138</cp:revision>
  <cp:lastPrinted>2018-05-15T10:39:02Z</cp:lastPrinted>
  <dcterms:created xsi:type="dcterms:W3CDTF">2014-05-06T10:10:29Z</dcterms:created>
  <dcterms:modified xsi:type="dcterms:W3CDTF">2018-10-05T07:29:28Z</dcterms:modified>
</cp:coreProperties>
</file>