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12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9147" r:id="rId1"/>
    <p:sldMasterId id="2147488631" r:id="rId2"/>
  </p:sldMasterIdLst>
  <p:notesMasterIdLst>
    <p:notesMasterId r:id="rId110"/>
  </p:notesMasterIdLst>
  <p:handoutMasterIdLst>
    <p:handoutMasterId r:id="rId111"/>
  </p:handoutMasterIdLst>
  <p:sldIdLst>
    <p:sldId id="966" r:id="rId3"/>
    <p:sldId id="1098" r:id="rId4"/>
    <p:sldId id="1132" r:id="rId5"/>
    <p:sldId id="1099" r:id="rId6"/>
    <p:sldId id="1100" r:id="rId7"/>
    <p:sldId id="1194" r:id="rId8"/>
    <p:sldId id="1101" r:id="rId9"/>
    <p:sldId id="1102" r:id="rId10"/>
    <p:sldId id="1103" r:id="rId11"/>
    <p:sldId id="1104" r:id="rId12"/>
    <p:sldId id="1105" r:id="rId13"/>
    <p:sldId id="1106" r:id="rId14"/>
    <p:sldId id="1107" r:id="rId15"/>
    <p:sldId id="1108" r:id="rId16"/>
    <p:sldId id="1124" r:id="rId17"/>
    <p:sldId id="1109" r:id="rId18"/>
    <p:sldId id="1125" r:id="rId19"/>
    <p:sldId id="1111" r:id="rId20"/>
    <p:sldId id="1126" r:id="rId21"/>
    <p:sldId id="1112" r:id="rId22"/>
    <p:sldId id="1113" r:id="rId23"/>
    <p:sldId id="1119" r:id="rId24"/>
    <p:sldId id="1115" r:id="rId25"/>
    <p:sldId id="1127" r:id="rId26"/>
    <p:sldId id="1129" r:id="rId27"/>
    <p:sldId id="1128" r:id="rId28"/>
    <p:sldId id="1131" r:id="rId29"/>
    <p:sldId id="1117" r:id="rId30"/>
    <p:sldId id="1121" r:id="rId31"/>
    <p:sldId id="1202" r:id="rId32"/>
    <p:sldId id="1203" r:id="rId33"/>
    <p:sldId id="1204" r:id="rId34"/>
    <p:sldId id="1195" r:id="rId35"/>
    <p:sldId id="1133" r:id="rId36"/>
    <p:sldId id="1223" r:id="rId37"/>
    <p:sldId id="1135" r:id="rId38"/>
    <p:sldId id="1122" r:id="rId39"/>
    <p:sldId id="1196" r:id="rId40"/>
    <p:sldId id="1136" r:id="rId41"/>
    <p:sldId id="1197" r:id="rId42"/>
    <p:sldId id="1134" r:id="rId43"/>
    <p:sldId id="1123" r:id="rId44"/>
    <p:sldId id="1137" r:id="rId45"/>
    <p:sldId id="1138" r:id="rId46"/>
    <p:sldId id="1198" r:id="rId47"/>
    <p:sldId id="1199" r:id="rId48"/>
    <p:sldId id="1139" r:id="rId49"/>
    <p:sldId id="1141" r:id="rId50"/>
    <p:sldId id="1142" r:id="rId51"/>
    <p:sldId id="1200" r:id="rId52"/>
    <p:sldId id="1140" r:id="rId53"/>
    <p:sldId id="1143" r:id="rId54"/>
    <p:sldId id="1145" r:id="rId55"/>
    <p:sldId id="1146" r:id="rId56"/>
    <p:sldId id="1144" r:id="rId57"/>
    <p:sldId id="1147" r:id="rId58"/>
    <p:sldId id="1152" r:id="rId59"/>
    <p:sldId id="1153" r:id="rId60"/>
    <p:sldId id="1154" r:id="rId61"/>
    <p:sldId id="1155" r:id="rId62"/>
    <p:sldId id="1156" r:id="rId63"/>
    <p:sldId id="1157" r:id="rId64"/>
    <p:sldId id="1150" r:id="rId65"/>
    <p:sldId id="1149" r:id="rId66"/>
    <p:sldId id="1158" r:id="rId67"/>
    <p:sldId id="1192" r:id="rId68"/>
    <p:sldId id="1160" r:id="rId69"/>
    <p:sldId id="1161" r:id="rId70"/>
    <p:sldId id="1162" r:id="rId71"/>
    <p:sldId id="1201" r:id="rId72"/>
    <p:sldId id="1170" r:id="rId73"/>
    <p:sldId id="1171" r:id="rId74"/>
    <p:sldId id="1172" r:id="rId75"/>
    <p:sldId id="1174" r:id="rId76"/>
    <p:sldId id="1173" r:id="rId77"/>
    <p:sldId id="1169" r:id="rId78"/>
    <p:sldId id="1175" r:id="rId79"/>
    <p:sldId id="1177" r:id="rId80"/>
    <p:sldId id="1176" r:id="rId81"/>
    <p:sldId id="1205" r:id="rId82"/>
    <p:sldId id="1206" r:id="rId83"/>
    <p:sldId id="1207" r:id="rId84"/>
    <p:sldId id="1208" r:id="rId85"/>
    <p:sldId id="1209" r:id="rId86"/>
    <p:sldId id="1210" r:id="rId87"/>
    <p:sldId id="1211" r:id="rId88"/>
    <p:sldId id="1212" r:id="rId89"/>
    <p:sldId id="1213" r:id="rId90"/>
    <p:sldId id="1214" r:id="rId91"/>
    <p:sldId id="1215" r:id="rId92"/>
    <p:sldId id="1182" r:id="rId93"/>
    <p:sldId id="1184" r:id="rId94"/>
    <p:sldId id="1216" r:id="rId95"/>
    <p:sldId id="1218" r:id="rId96"/>
    <p:sldId id="1217" r:id="rId97"/>
    <p:sldId id="1219" r:id="rId98"/>
    <p:sldId id="1220" r:id="rId99"/>
    <p:sldId id="1221" r:id="rId100"/>
    <p:sldId id="1222" r:id="rId101"/>
    <p:sldId id="1185" r:id="rId102"/>
    <p:sldId id="1186" r:id="rId103"/>
    <p:sldId id="1187" r:id="rId104"/>
    <p:sldId id="1188" r:id="rId105"/>
    <p:sldId id="1189" r:id="rId106"/>
    <p:sldId id="1190" r:id="rId107"/>
    <p:sldId id="1191" r:id="rId108"/>
    <p:sldId id="1159" r:id="rId109"/>
  </p:sldIdLst>
  <p:sldSz cx="9144000" cy="6858000" type="screen4x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0181B"/>
    <a:srgbClr val="9D032A"/>
    <a:srgbClr val="FFCCCC"/>
    <a:srgbClr val="FFFFFF"/>
    <a:srgbClr val="5EB8F6"/>
    <a:srgbClr val="000000"/>
    <a:srgbClr val="FF3300"/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14" autoAdjust="0"/>
    <p:restoredTop sz="94269" autoAdjust="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presProps" Target="presProps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notesMaster" Target="notesMasters/notesMaster1.xml"/><Relationship Id="rId115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799951-F135-4D3E-AD0E-37BD40A5704B}" type="datetimeFigureOut">
              <a:rPr lang="pl-PL"/>
              <a:pPr>
                <a:defRPr/>
              </a:pPr>
              <a:t>2018-10-05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315" tIns="45656" rIns="91315" bIns="4565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4A3D1C40-2359-4109-9B80-7256EC7C370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91C71D-22B2-4563-B55F-C4FAD923A42E}" type="datetimeFigureOut">
              <a:rPr lang="pl-PL"/>
              <a:pPr>
                <a:defRPr/>
              </a:pPr>
              <a:t>2018-10-05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62525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5" tIns="45656" rIns="91315" bIns="45656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315" tIns="45656" rIns="91315" bIns="45656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315" tIns="45656" rIns="91315" bIns="4565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F5B6514A-5889-4DEB-8BFE-C400767F02A9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638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94DB7E3-9653-45D9-8148-CD41DBFA80FD}" type="slidenum">
              <a:rPr lang="pl-PL" altLang="pl-PL">
                <a:solidFill>
                  <a:srgbClr val="000000"/>
                </a:solidFill>
              </a:rPr>
              <a:pPr/>
              <a:t>1</a:t>
            </a:fld>
            <a:endParaRPr lang="pl-PL" altLang="pl-PL">
              <a:solidFill>
                <a:srgbClr val="000000"/>
              </a:solidFill>
            </a:endParaRPr>
          </a:p>
        </p:txBody>
      </p:sp>
      <p:sp>
        <p:nvSpPr>
          <p:cNvPr id="35845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altLang="pl-PL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smtClean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9461" name="Symbol zastępczy numeru slajdu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4E3A078-39CF-433F-B9B0-72BEED20FE0C}" type="slidenum">
              <a:rPr lang="pl-PL" altLang="pl-PL"/>
              <a:pPr/>
              <a:t>3</a:t>
            </a:fld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491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9BE566-D054-4698-9E15-96FAA720511D}" type="slidenum">
              <a:rPr lang="pl-PL" altLang="pl-PL"/>
              <a:pPr/>
              <a:t>30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120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1A90242-3D72-4A85-BDC2-D54A813222CD}" type="slidenum">
              <a:rPr lang="pl-PL" altLang="pl-PL"/>
              <a:pPr/>
              <a:t>31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5325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7E348B-8701-43EF-AD08-6A3843C00E26}" type="slidenum">
              <a:rPr lang="pl-PL" altLang="pl-PL"/>
              <a:pPr/>
              <a:t>32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7987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49A55E4-9407-41C6-9A6D-C89FBDE2532E}" type="slidenum">
              <a:rPr lang="pl-PL" altLang="pl-PL"/>
              <a:pPr/>
              <a:t>57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8192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E84D0DD-4114-4524-A8EA-DED3299FC9F0}" type="slidenum">
              <a:rPr lang="pl-PL" altLang="pl-PL"/>
              <a:pPr/>
              <a:t>58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8397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195BAD5-DDAD-4320-9DAD-455DDE88C316}" type="slidenum">
              <a:rPr lang="pl-PL" altLang="pl-PL"/>
              <a:pPr/>
              <a:t>59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860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1C4EB86-344A-4159-8306-B3A64CD1F0BC}" type="slidenum">
              <a:rPr lang="pl-PL" altLang="pl-PL"/>
              <a:pPr/>
              <a:t>60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9830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E67DA18-1A3F-4955-B472-1F11CC21A66F}" type="slidenum">
              <a:rPr lang="pl-PL" altLang="pl-PL"/>
              <a:pPr/>
              <a:t>71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03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97F1042-9D6A-4B1D-9C0D-3FFA686EBCA2}" type="slidenum">
              <a:rPr lang="pl-PL" altLang="pl-PL"/>
              <a:pPr/>
              <a:t>72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240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94014AB-0F69-4A03-913B-BD95041FDA8C}" type="slidenum">
              <a:rPr lang="pl-PL" altLang="pl-PL"/>
              <a:pPr/>
              <a:t>73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0547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23C272F-D5CA-42E4-99DC-40B40DF5A103}" type="slidenum">
              <a:rPr lang="pl-PL" altLang="pl-PL"/>
              <a:pPr/>
              <a:t>75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is tre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395536" y="1700808"/>
            <a:ext cx="8229600" cy="4427862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2006600" y="458670"/>
            <a:ext cx="6660000" cy="5670000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ylizowany orze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8" descr="Logo - 3109 - 1 strona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6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>
            <a:spLocks noChangeArrowheads="1"/>
          </p:cNvSpPr>
          <p:nvPr userDrawn="1"/>
        </p:nvSpPr>
        <p:spPr bwMode="auto">
          <a:xfrm>
            <a:off x="8516938" y="836613"/>
            <a:ext cx="576262" cy="369887"/>
          </a:xfrm>
          <a:prstGeom prst="rect">
            <a:avLst/>
          </a:prstGeom>
          <a:noFill/>
          <a:ln w="9525">
            <a:solidFill>
              <a:srgbClr val="9D032A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/>
          <a:p>
            <a:pPr algn="ctr" eaLnBrk="1" hangingPunct="1"/>
            <a:fld id="{0821E834-0E16-42F2-8CA1-474F4364AC02}" type="slidenum">
              <a:rPr lang="pl-PL" altLang="pl-PL" b="1">
                <a:solidFill>
                  <a:srgbClr val="9D032A"/>
                </a:solidFill>
              </a:rPr>
              <a:pPr algn="ctr" eaLnBrk="1" hangingPunct="1"/>
              <a:t>‹#›</a:t>
            </a:fld>
            <a:endParaRPr lang="pl-PL" altLang="pl-PL" b="1">
              <a:solidFill>
                <a:srgbClr val="9D032A"/>
              </a:solidFill>
            </a:endParaRPr>
          </a:p>
        </p:txBody>
      </p:sp>
      <p:pic>
        <p:nvPicPr>
          <p:cNvPr id="5" name="Obraz 8" descr="Logo - 3109 - 1 strona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 userDrawn="1"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l-PL" altLang="pl-PL" smtClean="0"/>
          </a:p>
        </p:txBody>
      </p:sp>
      <p:pic>
        <p:nvPicPr>
          <p:cNvPr id="7" name="Obraz 12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fld id="{5F5F83E9-E193-4ABB-BE76-19152F818F7C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fld id="{CF432A16-6830-43E3-A149-5C54C5EE8A22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58595B"/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fld id="{7B3956CB-A83D-4217-B765-0907DE9389B9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ójkąt prostokątny 12"/>
          <p:cNvSpPr/>
          <p:nvPr/>
        </p:nvSpPr>
        <p:spPr>
          <a:xfrm rot="10800000">
            <a:off x="1042988" y="-11113"/>
            <a:ext cx="8105775" cy="6869113"/>
          </a:xfrm>
          <a:custGeom>
            <a:avLst/>
            <a:gdLst>
              <a:gd name="connsiteX0" fmla="*/ 0 w 8100392"/>
              <a:gd name="connsiteY0" fmla="*/ 7256580 h 7256580"/>
              <a:gd name="connsiteX1" fmla="*/ 0 w 8100392"/>
              <a:gd name="connsiteY1" fmla="*/ 0 h 7256580"/>
              <a:gd name="connsiteX2" fmla="*/ 8100392 w 8100392"/>
              <a:gd name="connsiteY2" fmla="*/ 7256580 h 7256580"/>
              <a:gd name="connsiteX3" fmla="*/ 0 w 8100392"/>
              <a:gd name="connsiteY3" fmla="*/ 7256580 h 7256580"/>
              <a:gd name="connsiteX0" fmla="*/ 0 w 8100392"/>
              <a:gd name="connsiteY0" fmla="*/ 7256580 h 7256580"/>
              <a:gd name="connsiteX1" fmla="*/ 0 w 8100392"/>
              <a:gd name="connsiteY1" fmla="*/ 0 h 7256580"/>
              <a:gd name="connsiteX2" fmla="*/ 414867 w 8100392"/>
              <a:gd name="connsiteY2" fmla="*/ 387423 h 7256580"/>
              <a:gd name="connsiteX3" fmla="*/ 8100392 w 8100392"/>
              <a:gd name="connsiteY3" fmla="*/ 7256580 h 7256580"/>
              <a:gd name="connsiteX4" fmla="*/ 0 w 8100392"/>
              <a:gd name="connsiteY4" fmla="*/ 7256580 h 7256580"/>
              <a:gd name="connsiteX0" fmla="*/ 0 w 8100392"/>
              <a:gd name="connsiteY0" fmla="*/ 6869157 h 6869157"/>
              <a:gd name="connsiteX1" fmla="*/ 2381 w 8100392"/>
              <a:gd name="connsiteY1" fmla="*/ 721 h 6869157"/>
              <a:gd name="connsiteX2" fmla="*/ 414867 w 8100392"/>
              <a:gd name="connsiteY2" fmla="*/ 0 h 6869157"/>
              <a:gd name="connsiteX3" fmla="*/ 8100392 w 8100392"/>
              <a:gd name="connsiteY3" fmla="*/ 6869157 h 6869157"/>
              <a:gd name="connsiteX4" fmla="*/ 0 w 8100392"/>
              <a:gd name="connsiteY4" fmla="*/ 6869157 h 6869157"/>
              <a:gd name="connsiteX0" fmla="*/ 4831 w 8105223"/>
              <a:gd name="connsiteY0" fmla="*/ 6869157 h 6869157"/>
              <a:gd name="connsiteX1" fmla="*/ 68 w 8105223"/>
              <a:gd name="connsiteY1" fmla="*/ 721 h 6869157"/>
              <a:gd name="connsiteX2" fmla="*/ 419698 w 8105223"/>
              <a:gd name="connsiteY2" fmla="*/ 0 h 6869157"/>
              <a:gd name="connsiteX3" fmla="*/ 8105223 w 8105223"/>
              <a:gd name="connsiteY3" fmla="*/ 6869157 h 6869157"/>
              <a:gd name="connsiteX4" fmla="*/ 4831 w 8105223"/>
              <a:gd name="connsiteY4" fmla="*/ 6869157 h 6869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05223" h="6869157">
                <a:moveTo>
                  <a:pt x="4831" y="6869157"/>
                </a:moveTo>
                <a:cubicBezTo>
                  <a:pt x="5625" y="4579678"/>
                  <a:pt x="-726" y="2290200"/>
                  <a:pt x="68" y="721"/>
                </a:cubicBezTo>
                <a:lnTo>
                  <a:pt x="419698" y="0"/>
                </a:lnTo>
                <a:lnTo>
                  <a:pt x="8105223" y="6869157"/>
                </a:lnTo>
                <a:lnTo>
                  <a:pt x="4831" y="6869157"/>
                </a:lnTo>
                <a:close/>
              </a:path>
            </a:pathLst>
          </a:custGeom>
          <a:solidFill>
            <a:srgbClr val="9D0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solidFill>
                <a:srgbClr val="58595B"/>
              </a:solidFill>
            </a:endParaRPr>
          </a:p>
        </p:txBody>
      </p:sp>
      <p:pic>
        <p:nvPicPr>
          <p:cNvPr id="4" name="Obraz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8588" y="3162300"/>
            <a:ext cx="1266825" cy="533400"/>
          </a:xfrm>
          <a:prstGeom prst="rect">
            <a:avLst/>
          </a:prstGeom>
          <a:solidFill>
            <a:schemeClr val="bg2"/>
          </a:solidFill>
          <a:ln w="203200" cap="sq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1" name="Symbol zastępczy tekstu 10"/>
          <p:cNvSpPr>
            <a:spLocks noGrp="1"/>
          </p:cNvSpPr>
          <p:nvPr>
            <p:ph type="body" sz="quarter" idx="10"/>
          </p:nvPr>
        </p:nvSpPr>
        <p:spPr>
          <a:xfrm>
            <a:off x="0" y="0"/>
            <a:ext cx="9148763" cy="6858000"/>
          </a:xfrm>
        </p:spPr>
        <p:txBody>
          <a:bodyPr lIns="540000" tIns="540000" rIns="540000" bIns="540000" anchor="ctr">
            <a:normAutofit/>
          </a:bodyPr>
          <a:lstStyle>
            <a:lvl1pPr marL="0" indent="0">
              <a:spcBef>
                <a:spcPts val="0"/>
              </a:spcBef>
              <a:buNone/>
              <a:defRPr sz="1600" b="1">
                <a:solidFill>
                  <a:srgbClr val="9D032A"/>
                </a:solidFill>
                <a:latin typeface="Neo Sans Pro" pitchFamily="34" charset="0"/>
              </a:defRPr>
            </a:lvl1pPr>
            <a:lvl2pPr marL="0" indent="0" algn="l">
              <a:spcBef>
                <a:spcPts val="0"/>
              </a:spcBef>
              <a:buNone/>
              <a:defRPr sz="1400" baseline="0">
                <a:solidFill>
                  <a:srgbClr val="9D032A"/>
                </a:solidFill>
                <a:latin typeface="Neo Sans Pro" pitchFamily="34" charset="0"/>
              </a:defRPr>
            </a:lvl2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is tre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395536" y="1700808"/>
            <a:ext cx="8229600" cy="4427862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2006600" y="458670"/>
            <a:ext cx="6660000" cy="5670000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az 8" descr="Logo - 3109 - 1 strona.jpg"/>
          <p:cNvPicPr>
            <a:picLocks noChangeAspect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1028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431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pic>
        <p:nvPicPr>
          <p:cNvPr id="1029" name="Obraz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8"/>
          <p:cNvSpPr txBox="1">
            <a:spLocks noChangeArrowheads="1"/>
          </p:cNvSpPr>
          <p:nvPr userDrawn="1"/>
        </p:nvSpPr>
        <p:spPr bwMode="auto">
          <a:xfrm>
            <a:off x="8516938" y="836613"/>
            <a:ext cx="576262" cy="369887"/>
          </a:xfrm>
          <a:prstGeom prst="rect">
            <a:avLst/>
          </a:prstGeom>
          <a:noFill/>
          <a:ln w="9525">
            <a:solidFill>
              <a:srgbClr val="9D032A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/>
          <a:p>
            <a:pPr algn="ctr" eaLnBrk="1" hangingPunct="1"/>
            <a:fld id="{2A53AA33-CC75-4E67-BE0F-7D7E2EBA0C0E}" type="slidenum">
              <a:rPr lang="pl-PL" altLang="pl-PL" b="1">
                <a:solidFill>
                  <a:srgbClr val="9D032A"/>
                </a:solidFill>
              </a:rPr>
              <a:pPr algn="ctr" eaLnBrk="1" hangingPunct="1"/>
              <a:t>‹#›</a:t>
            </a:fld>
            <a:endParaRPr lang="pl-PL" altLang="pl-PL" b="1">
              <a:solidFill>
                <a:srgbClr val="9D032A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670" r:id="rId1"/>
    <p:sldLayoutId id="2147489671" r:id="rId2"/>
    <p:sldLayoutId id="2147489672" r:id="rId3"/>
    <p:sldLayoutId id="2147489673" r:id="rId4"/>
    <p:sldLayoutId id="2147489674" r:id="rId5"/>
    <p:sldLayoutId id="2147489675" r:id="rId6"/>
    <p:sldLayoutId id="2147489676" r:id="rId7"/>
    <p:sldLayoutId id="2147489677" r:id="rId8"/>
    <p:sldLayoutId id="2147489678" r:id="rId9"/>
    <p:sldLayoutId id="2147489681" r:id="rId10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431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2051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58595B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58595B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679" r:id="rId1"/>
    <p:sldLayoutId id="2147489682" r:id="rId2"/>
    <p:sldLayoutId id="2147489683" r:id="rId3"/>
    <p:sldLayoutId id="2147489684" r:id="rId4"/>
    <p:sldLayoutId id="2147489685" r:id="rId5"/>
    <p:sldLayoutId id="2147489686" r:id="rId6"/>
    <p:sldLayoutId id="2147489687" r:id="rId7"/>
    <p:sldLayoutId id="2147489688" r:id="rId8"/>
    <p:sldLayoutId id="2147489689" r:id="rId9"/>
    <p:sldLayoutId id="2147489690" r:id="rId10"/>
    <p:sldLayoutId id="214748968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cie-grazyna.kawecka@poczta.kbw.gov.p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iechanow.kbw.gov.pl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10" Type="http://schemas.openxmlformats.org/officeDocument/2006/relationships/image" Target="../media/image29.png"/><Relationship Id="rId4" Type="http://schemas.openxmlformats.org/officeDocument/2006/relationships/image" Target="../media/image24.png"/><Relationship Id="rId9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2.pn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hyperlink" Target="pliki/16_Uchwala_zarz&#261;dzenie%20druku%20kart%20do%20g&#322;osowania.pdf" TargetMode="External"/><Relationship Id="rId10" Type="http://schemas.openxmlformats.org/officeDocument/2006/relationships/image" Target="../media/image50.png"/><Relationship Id="rId4" Type="http://schemas.openxmlformats.org/officeDocument/2006/relationships/image" Target="../media/image45.png"/><Relationship Id="rId9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7.jpeg"/><Relationship Id="rId5" Type="http://schemas.openxmlformats.org/officeDocument/2006/relationships/image" Target="../media/image56.gif"/><Relationship Id="rId4" Type="http://schemas.openxmlformats.org/officeDocument/2006/relationships/image" Target="../media/image5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8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3.jpeg"/><Relationship Id="rId4" Type="http://schemas.openxmlformats.org/officeDocument/2006/relationships/image" Target="../media/image82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5.jpeg"/><Relationship Id="rId4" Type="http://schemas.openxmlformats.org/officeDocument/2006/relationships/image" Target="../media/image94.pn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pn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gif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gif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az 8" descr="Logo - 3109 - 1 stro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AutoShape 5" descr="Znalezione obrazy dla zapytania god&amp;lstrok;o polski"/>
          <p:cNvSpPr>
            <a:spLocks noChangeAspect="1" noChangeArrowheads="1"/>
          </p:cNvSpPr>
          <p:nvPr/>
        </p:nvSpPr>
        <p:spPr bwMode="auto">
          <a:xfrm>
            <a:off x="155575" y="-433388"/>
            <a:ext cx="771525" cy="914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>
              <a:solidFill>
                <a:srgbClr val="00000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39216" y="1844824"/>
            <a:ext cx="6479704" cy="182357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  <a:softEdge rad="127000"/>
          </a:effectLst>
          <a:scene3d>
            <a:camera prst="orthographicFront"/>
            <a:lightRig rig="threePt" dir="t"/>
          </a:scene3d>
          <a:sp3d>
            <a:bevelT w="0" h="50800" prst="coolSlant"/>
            <a:bevelB prst="relaxedInset"/>
          </a:sp3d>
        </p:spPr>
        <p:txBody>
          <a:bodyPr>
            <a:spAutoFit/>
            <a:sp3d>
              <a:bevelT w="88900" h="19050"/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171450" algn="l"/>
                <a:tab pos="266700" algn="l"/>
              </a:tabLst>
              <a:defRPr/>
            </a:pPr>
            <a:r>
              <a:rPr lang="pl-PL" sz="4000" b="1" dirty="0">
                <a:solidFill>
                  <a:srgbClr val="9D03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WYBORY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171450" algn="l"/>
                <a:tab pos="266700" algn="l"/>
              </a:tabLst>
              <a:defRPr/>
            </a:pPr>
            <a:r>
              <a:rPr lang="pl-PL" sz="4000" b="1" dirty="0">
                <a:solidFill>
                  <a:srgbClr val="9D03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SAMORZĄDOWE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050" b="1" dirty="0">
              <a:solidFill>
                <a:srgbClr val="9D03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200" b="1" dirty="0">
                <a:solidFill>
                  <a:srgbClr val="9D03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 października 2018 r. </a:t>
            </a:r>
            <a:endParaRPr lang="pl-PL" sz="2000" b="1" i="1" dirty="0">
              <a:solidFill>
                <a:srgbClr val="9D03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365" name="Obraz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67650" y="6316663"/>
            <a:ext cx="1185863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Prostokąt 2"/>
          <p:cNvSpPr>
            <a:spLocks noChangeArrowheads="1"/>
          </p:cNvSpPr>
          <p:nvPr/>
        </p:nvSpPr>
        <p:spPr bwMode="auto">
          <a:xfrm>
            <a:off x="392113" y="6083300"/>
            <a:ext cx="648176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1400">
                <a:solidFill>
                  <a:srgbClr val="9D032A"/>
                </a:solidFill>
                <a:cs typeface="Arial" charset="0"/>
              </a:rPr>
              <a:t>Opracowanie: </a:t>
            </a:r>
          </a:p>
          <a:p>
            <a:pPr eaLnBrk="1" hangingPunct="1"/>
            <a:endParaRPr lang="pl-PL" altLang="pl-PL" sz="500">
              <a:solidFill>
                <a:srgbClr val="9D032A"/>
              </a:solidFill>
              <a:cs typeface="Arial" charset="0"/>
            </a:endParaRPr>
          </a:p>
          <a:p>
            <a:pPr eaLnBrk="1" hangingPunct="1"/>
            <a:r>
              <a:rPr lang="pl-PL" altLang="pl-PL" sz="1400">
                <a:solidFill>
                  <a:srgbClr val="9D032A"/>
                </a:solidFill>
                <a:cs typeface="Arial" charset="0"/>
              </a:rPr>
              <a:t>© Krajowe Biuro Wyborcze </a:t>
            </a:r>
          </a:p>
        </p:txBody>
      </p:sp>
      <p:sp>
        <p:nvSpPr>
          <p:cNvPr id="15367" name="pole tekstowe 3"/>
          <p:cNvSpPr txBox="1">
            <a:spLocks noChangeArrowheads="1"/>
          </p:cNvSpPr>
          <p:nvPr/>
        </p:nvSpPr>
        <p:spPr bwMode="auto">
          <a:xfrm>
            <a:off x="392113" y="3789363"/>
            <a:ext cx="850106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800" b="1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Szkolenie członków obwodowych komisji wyborczych ds. przeprowadzenia głosowania w obwodzie</a:t>
            </a:r>
          </a:p>
        </p:txBody>
      </p:sp>
      <p:cxnSp>
        <p:nvCxnSpPr>
          <p:cNvPr id="6" name="Łącznik prostoliniowy 5"/>
          <p:cNvCxnSpPr/>
          <p:nvPr/>
        </p:nvCxnSpPr>
        <p:spPr>
          <a:xfrm>
            <a:off x="395288" y="3644900"/>
            <a:ext cx="8424862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janowice-bestwina.pl/wp-content/uploads/2013/04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1411288"/>
            <a:ext cx="24479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Prostokąt 1"/>
          <p:cNvSpPr>
            <a:spLocks noChangeArrowheads="1"/>
          </p:cNvSpPr>
          <p:nvPr/>
        </p:nvSpPr>
        <p:spPr bwMode="auto">
          <a:xfrm>
            <a:off x="155575" y="1241425"/>
            <a:ext cx="909637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Członkowie komisji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Uprawnienia mężów zaufania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Obserwatorzy społeczni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Obserwatorzy międzynarodowi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Dziennikarze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Lokal wyborczy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Zadania komisji przed dniem wyborów	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Zadania komisji w dniu wyborów przed otwarciem lokalu wyborczego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Zadania komisji w trakcie głosowania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Głosowanie przez pełnomocnika – szczególne zadania komisji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Głosowanie korespondencyjne – szczególne zadania komisji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Przebieg głosowania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Zakończenie głosowania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Szczególne zadania komisji w obwodach utworzonych w ZL i DPS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dirty="0">
                <a:latin typeface="Arial" pitchFamily="34" charset="0"/>
                <a:cs typeface="Arial" pitchFamily="34" charset="0"/>
              </a:rPr>
              <a:t>Ponowne głosowanie w wyborach wójta</a:t>
            </a:r>
          </a:p>
          <a:p>
            <a:pPr marL="285750" indent="-285750">
              <a:buFont typeface="Wingdings" pitchFamily="2" charset="2"/>
              <a:buChar char="Ø"/>
            </a:pPr>
            <a:endParaRPr lang="pl-PL" altLang="pl-PL" dirty="0">
              <a:latin typeface="Franklin Gothic Book" pitchFamily="34" charset="0"/>
              <a:cs typeface="Arial" charset="0"/>
            </a:endParaRPr>
          </a:p>
        </p:txBody>
      </p:sp>
      <p:sp>
        <p:nvSpPr>
          <p:cNvPr id="17412" name="pole tekstowe 3"/>
          <p:cNvSpPr txBox="1">
            <a:spLocks noChangeArrowheads="1"/>
          </p:cNvSpPr>
          <p:nvPr/>
        </p:nvSpPr>
        <p:spPr bwMode="auto">
          <a:xfrm>
            <a:off x="2339975" y="476250"/>
            <a:ext cx="3373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PROGRAM SZKOLENIA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-36513" y="0"/>
            <a:ext cx="9144001" cy="6263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pl-PL" altLang="pl-PL" sz="2000" b="1" dirty="0">
              <a:latin typeface="Times New Roman" pitchFamily="18" charset="0"/>
            </a:endParaRPr>
          </a:p>
          <a:p>
            <a:pPr algn="ctr"/>
            <a:r>
              <a:rPr lang="pl-PL" altLang="pl-PL" sz="2400" b="1" dirty="0">
                <a:latin typeface="Times New Roman" pitchFamily="18" charset="0"/>
              </a:rPr>
              <a:t>Krajowe Biuro Wyborcze</a:t>
            </a:r>
          </a:p>
          <a:p>
            <a:pPr algn="ctr"/>
            <a:r>
              <a:rPr lang="pl-PL" altLang="pl-PL" sz="2400" b="1" dirty="0">
                <a:latin typeface="Times New Roman" pitchFamily="18" charset="0"/>
              </a:rPr>
              <a:t>Delegatura w </a:t>
            </a:r>
            <a:r>
              <a:rPr lang="pl-PL" altLang="pl-PL" sz="2400" b="1" dirty="0" smtClean="0">
                <a:latin typeface="Times New Roman" pitchFamily="18" charset="0"/>
              </a:rPr>
              <a:t>Ciechanowie</a:t>
            </a:r>
            <a:endParaRPr lang="pl-PL" altLang="pl-PL" sz="2400" b="1" dirty="0">
              <a:latin typeface="Times New Roman" pitchFamily="18" charset="0"/>
            </a:endParaRPr>
          </a:p>
          <a:p>
            <a:pPr algn="ctr"/>
            <a:endParaRPr lang="pl-PL" altLang="pl-PL" sz="1100" b="1" dirty="0">
              <a:latin typeface="Times New Roman" pitchFamily="18" charset="0"/>
            </a:endParaRPr>
          </a:p>
          <a:p>
            <a:pPr algn="ctr"/>
            <a:r>
              <a:rPr lang="pl-PL" altLang="pl-PL" sz="2200" dirty="0" smtClean="0">
                <a:latin typeface="Times New Roman" pitchFamily="18" charset="0"/>
              </a:rPr>
              <a:t>ul. </a:t>
            </a:r>
            <a:r>
              <a:rPr lang="pl-PL" altLang="pl-PL" sz="2200" dirty="0" smtClean="0">
                <a:latin typeface="Times New Roman" pitchFamily="18" charset="0"/>
              </a:rPr>
              <a:t>17 Stycznia 7, </a:t>
            </a:r>
            <a:endParaRPr lang="pl-PL" altLang="pl-PL" sz="2200" dirty="0" smtClean="0">
              <a:latin typeface="Times New Roman" pitchFamily="18" charset="0"/>
            </a:endParaRPr>
          </a:p>
          <a:p>
            <a:pPr algn="ctr"/>
            <a:r>
              <a:rPr lang="pl-PL" altLang="pl-PL" sz="2200" dirty="0" smtClean="0">
                <a:latin typeface="Times New Roman" pitchFamily="18" charset="0"/>
              </a:rPr>
              <a:t>06-400 </a:t>
            </a:r>
            <a:r>
              <a:rPr lang="pl-PL" altLang="pl-PL" sz="2200" dirty="0" smtClean="0">
                <a:latin typeface="Times New Roman" pitchFamily="18" charset="0"/>
              </a:rPr>
              <a:t>Ciechanów, </a:t>
            </a:r>
            <a:endParaRPr lang="pl-PL" altLang="pl-PL" sz="2200" dirty="0" smtClean="0">
              <a:latin typeface="Times New Roman" pitchFamily="18" charset="0"/>
            </a:endParaRPr>
          </a:p>
          <a:p>
            <a:pPr algn="ctr"/>
            <a:r>
              <a:rPr lang="pl-PL" altLang="pl-PL" sz="2200" dirty="0" smtClean="0">
                <a:latin typeface="Times New Roman" pitchFamily="18" charset="0"/>
              </a:rPr>
              <a:t>III </a:t>
            </a:r>
            <a:r>
              <a:rPr lang="pl-PL" altLang="pl-PL" sz="2200" dirty="0" smtClean="0">
                <a:latin typeface="Times New Roman" pitchFamily="18" charset="0"/>
              </a:rPr>
              <a:t>piętro, pok. </a:t>
            </a:r>
            <a:r>
              <a:rPr lang="pl-PL" altLang="pl-PL" sz="2200" smtClean="0">
                <a:latin typeface="Times New Roman" pitchFamily="18" charset="0"/>
              </a:rPr>
              <a:t>301</a:t>
            </a:r>
          </a:p>
          <a:p>
            <a:pPr algn="ctr"/>
            <a:endParaRPr lang="pl-PL" altLang="pl-PL" sz="2200" dirty="0" smtClean="0">
              <a:latin typeface="Times New Roman" pitchFamily="18" charset="0"/>
            </a:endParaRPr>
          </a:p>
          <a:p>
            <a:pPr algn="ctr"/>
            <a:r>
              <a:rPr lang="pl-PL" altLang="pl-PL" sz="2200" dirty="0" smtClean="0">
                <a:latin typeface="Times New Roman" pitchFamily="18" charset="0"/>
              </a:rPr>
              <a:t> tel. 23  672 37 58     </a:t>
            </a:r>
          </a:p>
          <a:p>
            <a:pPr algn="ctr"/>
            <a:r>
              <a:rPr lang="pl-PL" altLang="pl-PL" sz="2200" dirty="0" smtClean="0">
                <a:latin typeface="Times New Roman" pitchFamily="18" charset="0"/>
              </a:rPr>
              <a:t>tel./ </a:t>
            </a:r>
            <a:r>
              <a:rPr lang="pl-PL" altLang="pl-PL" sz="2200" dirty="0" err="1" smtClean="0">
                <a:latin typeface="Times New Roman" pitchFamily="18" charset="0"/>
              </a:rPr>
              <a:t>fax</a:t>
            </a:r>
            <a:r>
              <a:rPr lang="pl-PL" altLang="pl-PL" sz="2200" dirty="0" smtClean="0">
                <a:latin typeface="Times New Roman" pitchFamily="18" charset="0"/>
              </a:rPr>
              <a:t>:    23   672 43 85</a:t>
            </a:r>
            <a:br>
              <a:rPr lang="pl-PL" altLang="pl-PL" sz="2200" dirty="0" smtClean="0">
                <a:latin typeface="Times New Roman" pitchFamily="18" charset="0"/>
              </a:rPr>
            </a:br>
            <a:r>
              <a:rPr lang="pl-PL" altLang="pl-PL" sz="2200" dirty="0" smtClean="0">
                <a:latin typeface="Times New Roman" pitchFamily="18" charset="0"/>
              </a:rPr>
              <a:t>e-mail: </a:t>
            </a:r>
            <a:r>
              <a:rPr lang="pl-PL" altLang="pl-PL" sz="2200" dirty="0" smtClean="0">
                <a:latin typeface="Times New Roman" pitchFamily="18" charset="0"/>
                <a:hlinkClick r:id="rId3"/>
              </a:rPr>
              <a:t> </a:t>
            </a:r>
            <a:r>
              <a:rPr lang="pl-PL" altLang="pl-PL" sz="2200" dirty="0" err="1" smtClean="0">
                <a:latin typeface="Times New Roman" pitchFamily="18" charset="0"/>
                <a:hlinkClick r:id="rId3"/>
              </a:rPr>
              <a:t>cie-grazyna.kawecka@kbw.gov.pl</a:t>
            </a:r>
            <a:r>
              <a:rPr lang="pl-PL" altLang="pl-PL" sz="2200" dirty="0" smtClean="0">
                <a:latin typeface="Times New Roman" pitchFamily="18" charset="0"/>
                <a:hlinkClick r:id="rId3"/>
              </a:rPr>
              <a:t> </a:t>
            </a:r>
            <a:r>
              <a:rPr lang="pl-PL" altLang="pl-PL" sz="2200" dirty="0" smtClean="0">
                <a:latin typeface="Times New Roman" pitchFamily="18" charset="0"/>
              </a:rPr>
              <a:t> </a:t>
            </a:r>
            <a:endParaRPr lang="pl-PL" altLang="pl-PL" sz="2200" dirty="0" smtClean="0">
              <a:latin typeface="Times New Roman" pitchFamily="18" charset="0"/>
            </a:endParaRPr>
          </a:p>
          <a:p>
            <a:pPr algn="ctr"/>
            <a:endParaRPr lang="pl-PL" altLang="pl-PL" sz="2200" dirty="0">
              <a:latin typeface="Times New Roman" pitchFamily="18" charset="0"/>
            </a:endParaRPr>
          </a:p>
          <a:p>
            <a:r>
              <a:rPr lang="pl-PL" altLang="pl-PL" sz="2200" dirty="0">
                <a:latin typeface="Times New Roman" pitchFamily="18" charset="0"/>
              </a:rPr>
              <a:t>              Komisarz Wyborczy w </a:t>
            </a:r>
            <a:r>
              <a:rPr lang="pl-PL" altLang="pl-PL" sz="2200" dirty="0" smtClean="0">
                <a:latin typeface="Times New Roman" pitchFamily="18" charset="0"/>
              </a:rPr>
              <a:t>Ciechanowie </a:t>
            </a:r>
            <a:r>
              <a:rPr lang="pl-PL" altLang="pl-PL" sz="2200" dirty="0">
                <a:latin typeface="Times New Roman" pitchFamily="18" charset="0"/>
              </a:rPr>
              <a:t>I </a:t>
            </a:r>
            <a:r>
              <a:rPr lang="pl-PL" altLang="pl-PL" sz="2200" dirty="0" smtClean="0">
                <a:latin typeface="Times New Roman" pitchFamily="18" charset="0"/>
              </a:rPr>
              <a:t>– </a:t>
            </a:r>
            <a:r>
              <a:rPr lang="pl-PL" altLang="pl-PL" sz="2200" b="1" dirty="0" smtClean="0">
                <a:latin typeface="Times New Roman" pitchFamily="18" charset="0"/>
              </a:rPr>
              <a:t>Mariusz KRÓLIKOWSKI</a:t>
            </a:r>
            <a:endParaRPr lang="pl-PL" altLang="pl-PL" sz="2200" b="1" dirty="0">
              <a:latin typeface="Times New Roman" pitchFamily="18" charset="0"/>
            </a:endParaRPr>
          </a:p>
          <a:p>
            <a:r>
              <a:rPr lang="pl-PL" altLang="pl-PL" sz="2200" dirty="0">
                <a:latin typeface="Times New Roman" pitchFamily="18" charset="0"/>
              </a:rPr>
              <a:t>              Komisarz Wyborczy w </a:t>
            </a:r>
            <a:r>
              <a:rPr lang="pl-PL" altLang="pl-PL" sz="2200" dirty="0" smtClean="0">
                <a:latin typeface="Times New Roman" pitchFamily="18" charset="0"/>
              </a:rPr>
              <a:t>Ciechanowie II </a:t>
            </a:r>
            <a:r>
              <a:rPr lang="pl-PL" altLang="pl-PL" sz="2200" dirty="0">
                <a:latin typeface="Times New Roman" pitchFamily="18" charset="0"/>
              </a:rPr>
              <a:t>– </a:t>
            </a:r>
            <a:r>
              <a:rPr lang="pl-PL" altLang="pl-PL" sz="2200" b="1" dirty="0" smtClean="0">
                <a:latin typeface="Times New Roman" pitchFamily="18" charset="0"/>
              </a:rPr>
              <a:t>Paweł FABISIAK</a:t>
            </a:r>
            <a:endParaRPr lang="pl-PL" altLang="pl-PL" sz="2200" b="1" dirty="0">
              <a:latin typeface="Times New Roman" pitchFamily="18" charset="0"/>
            </a:endParaRPr>
          </a:p>
          <a:p>
            <a:r>
              <a:rPr lang="pl-PL" altLang="pl-PL" sz="2200" dirty="0">
                <a:latin typeface="Times New Roman" pitchFamily="18" charset="0"/>
              </a:rPr>
              <a:t>              </a:t>
            </a:r>
            <a:endParaRPr lang="pl-PL" altLang="pl-PL" sz="1400" b="1" dirty="0">
              <a:latin typeface="Times New Roman" pitchFamily="18" charset="0"/>
            </a:endParaRPr>
          </a:p>
          <a:p>
            <a:r>
              <a:rPr lang="pl-PL" altLang="pl-PL" sz="2200" dirty="0">
                <a:latin typeface="Times New Roman" pitchFamily="18" charset="0"/>
              </a:rPr>
              <a:t>              Dyrektor Delegatury </a:t>
            </a:r>
            <a:r>
              <a:rPr lang="pl-PL" altLang="pl-PL" sz="2200" dirty="0" smtClean="0">
                <a:latin typeface="Times New Roman" pitchFamily="18" charset="0"/>
              </a:rPr>
              <a:t>KBW </a:t>
            </a:r>
            <a:r>
              <a:rPr lang="pl-PL" altLang="pl-PL" sz="2200" dirty="0">
                <a:latin typeface="Times New Roman" pitchFamily="18" charset="0"/>
              </a:rPr>
              <a:t>– </a:t>
            </a:r>
            <a:r>
              <a:rPr lang="pl-PL" altLang="pl-PL" sz="2200" b="1" dirty="0" smtClean="0">
                <a:latin typeface="Times New Roman" pitchFamily="18" charset="0"/>
              </a:rPr>
              <a:t>Grażyna KAWECKA</a:t>
            </a:r>
            <a:endParaRPr lang="pl-PL" altLang="pl-PL" sz="2200" b="1" dirty="0">
              <a:latin typeface="Times New Roman" pitchFamily="18" charset="0"/>
            </a:endParaRPr>
          </a:p>
          <a:p>
            <a:endParaRPr lang="pl-PL" altLang="pl-PL" dirty="0">
              <a:latin typeface="Times New Roman" pitchFamily="18" charset="0"/>
            </a:endParaRPr>
          </a:p>
          <a:p>
            <a:r>
              <a:rPr lang="pl-PL" altLang="pl-PL" dirty="0">
                <a:latin typeface="Times New Roman" pitchFamily="18" charset="0"/>
              </a:rPr>
              <a:t>  </a:t>
            </a:r>
            <a:endParaRPr lang="pl-PL" altLang="pl-PL" sz="2000" b="1" dirty="0">
              <a:latin typeface="Times New Roman" pitchFamily="18" charset="0"/>
            </a:endParaRPr>
          </a:p>
          <a:p>
            <a:r>
              <a:rPr lang="pl-PL" altLang="pl-PL" sz="2000" b="1" dirty="0">
                <a:latin typeface="Times New Roman" pitchFamily="18" charset="0"/>
              </a:rPr>
              <a:t>              Strony </a:t>
            </a:r>
            <a:r>
              <a:rPr lang="pl-PL" altLang="pl-PL" sz="2000" b="1" dirty="0" smtClean="0">
                <a:latin typeface="Times New Roman" pitchFamily="18" charset="0"/>
              </a:rPr>
              <a:t>internetowa: </a:t>
            </a:r>
            <a:r>
              <a:rPr lang="pl-PL" altLang="pl-PL" sz="2000" b="1" dirty="0" smtClean="0">
                <a:latin typeface="Times New Roman" pitchFamily="18" charset="0"/>
                <a:hlinkClick r:id="rId4"/>
              </a:rPr>
              <a:t>http</a:t>
            </a:r>
            <a:r>
              <a:rPr lang="pl-PL" altLang="pl-PL" sz="2000" b="1" dirty="0" smtClean="0">
                <a:latin typeface="Times New Roman" pitchFamily="18" charset="0"/>
                <a:hlinkClick r:id="rId4"/>
              </a:rPr>
              <a:t>://</a:t>
            </a:r>
            <a:r>
              <a:rPr lang="pl-PL" altLang="pl-PL" sz="2000" b="1" dirty="0" smtClean="0">
                <a:latin typeface="Times New Roman" pitchFamily="18" charset="0"/>
                <a:hlinkClick r:id="rId4"/>
              </a:rPr>
              <a:t>ciechanow.kbw.gov.pl</a:t>
            </a:r>
            <a:r>
              <a:rPr lang="pl-PL" altLang="pl-PL" sz="2000" b="1" dirty="0" smtClean="0">
                <a:latin typeface="Times New Roman" pitchFamily="18" charset="0"/>
              </a:rPr>
              <a:t> </a:t>
            </a:r>
            <a:endParaRPr lang="pl-PL" altLang="pl-PL" dirty="0">
              <a:latin typeface="Times New Roman" pitchFamily="18" charset="0"/>
            </a:endParaRPr>
          </a:p>
        </p:txBody>
      </p:sp>
      <p:sp>
        <p:nvSpPr>
          <p:cNvPr id="18435" name="pole tekstowe 3"/>
          <p:cNvSpPr txBox="1">
            <a:spLocks noChangeArrowheads="1"/>
          </p:cNvSpPr>
          <p:nvPr/>
        </p:nvSpPr>
        <p:spPr bwMode="auto">
          <a:xfrm rot="-2710425">
            <a:off x="4668547" y="286651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l-PL" alt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Prostokąt 1"/>
          <p:cNvSpPr>
            <a:spLocks noChangeArrowheads="1"/>
          </p:cNvSpPr>
          <p:nvPr/>
        </p:nvSpPr>
        <p:spPr bwMode="auto">
          <a:xfrm>
            <a:off x="827088" y="652463"/>
            <a:ext cx="6219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PRAWA I OBOWIĄZKI CZŁONKÓW KOMISJI</a:t>
            </a:r>
          </a:p>
        </p:txBody>
      </p:sp>
      <p:pic>
        <p:nvPicPr>
          <p:cNvPr id="20483" name="Picture 2" descr="http://sp1.wroclaw.pl/old/sukcesy/gg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663" y="1125538"/>
            <a:ext cx="2144712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pole tekstowe 3"/>
          <p:cNvSpPr txBox="1">
            <a:spLocks noChangeArrowheads="1"/>
          </p:cNvSpPr>
          <p:nvPr/>
        </p:nvSpPr>
        <p:spPr bwMode="auto">
          <a:xfrm>
            <a:off x="2376488" y="1341438"/>
            <a:ext cx="6011862" cy="141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3" tIns="45702" rIns="91403" bIns="45702">
            <a:spAutoFit/>
          </a:bodyPr>
          <a:lstStyle/>
          <a:p>
            <a:pPr algn="just"/>
            <a:r>
              <a:rPr lang="pl-PL" altLang="pl-PL" dirty="0">
                <a:latin typeface="Franklin Gothic Book" pitchFamily="34" charset="0"/>
                <a:cs typeface="Arial" charset="0"/>
              </a:rPr>
              <a:t>           </a:t>
            </a: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Członkowie Obwodowych Komisji Wyborczych </a:t>
            </a:r>
            <a:br>
              <a:rPr lang="pl-PL" altLang="pl-PL" sz="1600" b="1" dirty="0">
                <a:latin typeface="Arial" pitchFamily="34" charset="0"/>
                <a:cs typeface="Arial" pitchFamily="34" charset="0"/>
              </a:rPr>
            </a:b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ds. przeprowadzenia głosowania w obwodzie </a:t>
            </a:r>
            <a:r>
              <a:rPr lang="pl-PL" altLang="pl-PL" sz="1600" b="1" u="sng" dirty="0">
                <a:solidFill>
                  <a:srgbClr val="9D032A"/>
                </a:solidFill>
                <a:latin typeface="Arial" pitchFamily="34" charset="0"/>
                <a:cs typeface="Arial" pitchFamily="34" charset="0"/>
              </a:rPr>
              <a:t>zobowiązani są </a:t>
            </a:r>
            <a:r>
              <a:rPr lang="pl-PL" altLang="pl-PL" sz="1600" dirty="0">
                <a:latin typeface="Arial" pitchFamily="34" charset="0"/>
                <a:cs typeface="Arial" pitchFamily="34" charset="0"/>
              </a:rPr>
              <a:t>do zapoznania się z całością wytycznych - </a:t>
            </a:r>
            <a:r>
              <a:rPr lang="pl-PL" altLang="pl-PL" sz="1200" i="1" dirty="0">
                <a:latin typeface="Arial" pitchFamily="34" charset="0"/>
                <a:cs typeface="Arial" pitchFamily="34" charset="0"/>
              </a:rPr>
              <a:t>uchwała PKW z dnia 17 września 2018 r. w sprawie wytycznych dotyczących zadań i trybu przygotowania oraz przeprowadzenia głosowania w wyborach organów jednostek samorządu terytorialnego zarządzonym na dzień 21 października 2018 r</a:t>
            </a:r>
            <a:r>
              <a:rPr lang="pl-PL" altLang="pl-PL" sz="1200" dirty="0">
                <a:latin typeface="Arial" pitchFamily="34" charset="0"/>
                <a:cs typeface="Arial" pitchFamily="34" charset="0"/>
              </a:rPr>
              <a:t>.</a:t>
            </a:r>
            <a:endParaRPr lang="pl-PL" altLang="pl-PL" b="1" u="sng" dirty="0">
              <a:solidFill>
                <a:srgbClr val="9D032A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5" name="Picture 6" descr="http://3.bp.blogspot.com/_dAF9To2jxaE/TEpSG0any0I/AAAAAAAAAqQ/RhtjrOAU-ic/s1600/computad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537075"/>
            <a:ext cx="17589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Symbol zastępczy zawartości 10"/>
          <p:cNvSpPr>
            <a:spLocks noGrp="1"/>
          </p:cNvSpPr>
          <p:nvPr>
            <p:ph sz="quarter" idx="4294967295"/>
          </p:nvPr>
        </p:nvSpPr>
        <p:spPr>
          <a:xfrm>
            <a:off x="2339975" y="4627563"/>
            <a:ext cx="6211888" cy="1754187"/>
          </a:xfrm>
        </p:spPr>
        <p:txBody>
          <a:bodyPr lIns="91403" tIns="45702" rIns="91403" bIns="45702">
            <a:spAutoFit/>
          </a:bodyPr>
          <a:lstStyle/>
          <a:p>
            <a:pPr indent="0">
              <a:buFont typeface="Arial" charset="0"/>
              <a:buNone/>
            </a:pPr>
            <a:r>
              <a:rPr lang="pl-PL" altLang="pl-PL" sz="2000" b="1" smtClean="0"/>
              <a:t>Obsługę i techniczno-materialne warunki pracy OKW,</a:t>
            </a:r>
            <a:br>
              <a:rPr lang="pl-PL" altLang="pl-PL" sz="2000" b="1" smtClean="0"/>
            </a:br>
            <a:r>
              <a:rPr lang="pl-PL" altLang="pl-PL" sz="2000" b="1" smtClean="0"/>
              <a:t>w tym możliwość wykorzystania techniki elektronicznej </a:t>
            </a:r>
            <a:r>
              <a:rPr lang="pl-PL" altLang="pl-PL" sz="2000" smtClean="0"/>
              <a:t>oraz</a:t>
            </a:r>
            <a:r>
              <a:rPr lang="pl-PL" altLang="pl-PL" sz="2000" b="1" smtClean="0"/>
              <a:t> wykonanie zadań związanych </a:t>
            </a:r>
            <a:br>
              <a:rPr lang="pl-PL" altLang="pl-PL" sz="2000" b="1" smtClean="0"/>
            </a:br>
            <a:r>
              <a:rPr lang="pl-PL" altLang="pl-PL" sz="2000" b="1" smtClean="0"/>
              <a:t>z organizacją i przeprowadzeniem wyborów </a:t>
            </a:r>
            <a:r>
              <a:rPr lang="pl-PL" altLang="pl-PL" sz="2000" smtClean="0"/>
              <a:t>na obszarze gminy </a:t>
            </a:r>
            <a:r>
              <a:rPr lang="pl-PL" altLang="pl-PL" sz="2000" b="1" smtClean="0"/>
              <a:t>zapewnia  wójt (burmistrz, prezydent miasta) zwany dalej </a:t>
            </a:r>
            <a:r>
              <a:rPr lang="pl-PL" altLang="pl-PL" sz="2000" b="1" smtClean="0">
                <a:solidFill>
                  <a:srgbClr val="90181B"/>
                </a:solidFill>
              </a:rPr>
              <a:t>,,wójtem”  </a:t>
            </a:r>
            <a:r>
              <a:rPr lang="pl-PL" altLang="pl-PL" sz="1200" smtClean="0"/>
              <a:t>(art. 156 § 1 Kodeksu wyborczego).</a:t>
            </a:r>
            <a:r>
              <a:rPr lang="pl-PL" altLang="pl-PL" sz="1200" b="1" smtClean="0"/>
              <a:t>  </a:t>
            </a:r>
          </a:p>
        </p:txBody>
      </p:sp>
      <p:sp>
        <p:nvSpPr>
          <p:cNvPr id="20487" name="Rectangle 1"/>
          <p:cNvSpPr>
            <a:spLocks noChangeArrowheads="1"/>
          </p:cNvSpPr>
          <p:nvPr/>
        </p:nvSpPr>
        <p:spPr bwMode="auto">
          <a:xfrm>
            <a:off x="179388" y="3213100"/>
            <a:ext cx="8785225" cy="1323975"/>
          </a:xfrm>
          <a:prstGeom prst="rect">
            <a:avLst/>
          </a:prstGeom>
          <a:noFill/>
          <a:ln w="38100">
            <a:solidFill>
              <a:srgbClr val="90181B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pl-PL" altLang="pl-PL" sz="2000" dirty="0">
                <a:cs typeface="Times New Roman" pitchFamily="18" charset="0"/>
              </a:rPr>
              <a:t>Zgodnie z art. 161 § 1 Kodeksu wyborczego wytyczne Państwowej Komisji Wyborczej są wiążące dla komisji niższego stopnia. </a:t>
            </a:r>
            <a:r>
              <a:rPr lang="pl-PL" altLang="pl-PL" sz="2000" b="1" dirty="0">
                <a:cs typeface="Times New Roman" pitchFamily="18" charset="0"/>
              </a:rPr>
              <a:t>Dlatego też członkowie komisji zobowiązani są zapoznać się z całością wytycznych i bezwzględnie je stosować</a:t>
            </a:r>
            <a:r>
              <a:rPr lang="pl-PL" altLang="pl-PL" sz="2000" dirty="0">
                <a:cs typeface="Times New Roman" pitchFamily="18" charset="0"/>
              </a:rPr>
              <a:t>.</a:t>
            </a:r>
            <a:endParaRPr lang="pl-PL" alt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79388" y="549275"/>
            <a:ext cx="8229600" cy="63341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l-PL" sz="2000" b="1" dirty="0" smtClean="0">
                <a:solidFill>
                  <a:srgbClr val="9D032A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NALEŻNOŚCI PIENIĘŻNE</a:t>
            </a:r>
            <a:endParaRPr lang="pl-PL" sz="2000" dirty="0">
              <a:latin typeface="Arial Black" panose="020B0A04020102020204" pitchFamily="34" charset="0"/>
            </a:endParaRPr>
          </a:p>
        </p:txBody>
      </p:sp>
      <p:sp>
        <p:nvSpPr>
          <p:cNvPr id="3" name="Prostokąt zaokrąglony 2"/>
          <p:cNvSpPr/>
          <p:nvPr/>
        </p:nvSpPr>
        <p:spPr>
          <a:xfrm>
            <a:off x="111125" y="1412875"/>
            <a:ext cx="8891588" cy="173196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9018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altLang="pl-PL" b="1" dirty="0">
                <a:solidFill>
                  <a:schemeClr val="tx1"/>
                </a:solidFill>
                <a:latin typeface="Franklin Gothic Book" pitchFamily="34" charset="0"/>
              </a:rPr>
              <a:t>UCHWAŁA PAŃSTWOWEJ KOMISJI WYBORCZEJ</a:t>
            </a:r>
            <a:r>
              <a:rPr lang="pl-PL" altLang="pl-PL" dirty="0">
                <a:solidFill>
                  <a:schemeClr val="tx1"/>
                </a:solidFill>
                <a:latin typeface="Franklin Gothic Book" pitchFamily="34" charset="0"/>
              </a:rPr>
              <a:t> </a:t>
            </a:r>
            <a:br>
              <a:rPr lang="pl-PL" altLang="pl-PL" dirty="0">
                <a:solidFill>
                  <a:schemeClr val="tx1"/>
                </a:solidFill>
                <a:latin typeface="Franklin Gothic Book" pitchFamily="34" charset="0"/>
              </a:rPr>
            </a:br>
            <a:r>
              <a:rPr lang="pl-PL" altLang="pl-PL" dirty="0">
                <a:solidFill>
                  <a:schemeClr val="tx1"/>
                </a:solidFill>
                <a:latin typeface="Franklin Gothic Book" pitchFamily="34" charset="0"/>
              </a:rPr>
              <a:t>z dnia 23 sierpnia 2018 r. </a:t>
            </a:r>
            <a:br>
              <a:rPr lang="pl-PL" altLang="pl-PL" dirty="0">
                <a:solidFill>
                  <a:schemeClr val="tx1"/>
                </a:solidFill>
                <a:latin typeface="Franklin Gothic Book" pitchFamily="34" charset="0"/>
              </a:rPr>
            </a:br>
            <a:r>
              <a:rPr lang="pl-PL" altLang="pl-PL" b="1" dirty="0">
                <a:solidFill>
                  <a:schemeClr val="tx1"/>
                </a:solidFill>
                <a:latin typeface="Franklin Gothic Book" pitchFamily="34" charset="0"/>
              </a:rPr>
              <a:t>w sprawie </a:t>
            </a:r>
            <a:r>
              <a:rPr lang="pl-PL" b="1" dirty="0">
                <a:solidFill>
                  <a:schemeClr val="tx1"/>
                </a:solidFill>
                <a:latin typeface="Franklin Gothic Book" pitchFamily="34" charset="0"/>
              </a:rPr>
              <a:t>w sprawie należności pieniężnych przysługujących członkom komisji wyborczych w wyborach do organów jednostek samorządu terytorialnego</a:t>
            </a:r>
            <a:endParaRPr lang="pl-PL" altLang="pl-PL" b="1" dirty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21508" name="Prostokąt 3"/>
          <p:cNvSpPr>
            <a:spLocks noChangeArrowheads="1"/>
          </p:cNvSpPr>
          <p:nvPr/>
        </p:nvSpPr>
        <p:spPr bwMode="auto">
          <a:xfrm>
            <a:off x="561975" y="3213100"/>
            <a:ext cx="77454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latin typeface="Franklin Gothic Book" pitchFamily="34" charset="0"/>
              </a:rPr>
              <a:t>Członkom OKW </a:t>
            </a:r>
            <a:r>
              <a:rPr lang="pl-PL" altLang="pl-PL" sz="2000" b="1" u="sng">
                <a:solidFill>
                  <a:srgbClr val="9D032A"/>
                </a:solidFill>
                <a:latin typeface="Franklin Gothic Book" pitchFamily="34" charset="0"/>
              </a:rPr>
              <a:t>za czas związany z wykonywaniem zadań członka komisji </a:t>
            </a:r>
            <a:r>
              <a:rPr lang="pl-PL" altLang="pl-PL" sz="2000" b="1">
                <a:latin typeface="Franklin Gothic Book" pitchFamily="34" charset="0"/>
              </a:rPr>
              <a:t>przysługuje zryczałtowana dieta w wysokości:</a:t>
            </a:r>
          </a:p>
        </p:txBody>
      </p:sp>
      <p:sp>
        <p:nvSpPr>
          <p:cNvPr id="21509" name="Prostokąt 4"/>
          <p:cNvSpPr>
            <a:spLocks noChangeArrowheads="1"/>
          </p:cNvSpPr>
          <p:nvPr/>
        </p:nvSpPr>
        <p:spPr bwMode="auto">
          <a:xfrm>
            <a:off x="107950" y="4005263"/>
            <a:ext cx="88566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0000"/>
                </a:solidFill>
                <a:latin typeface="Franklin Gothic Book" pitchFamily="34" charset="0"/>
              </a:rPr>
              <a:t>1) dla przewodniczących obwodowych komisji wyborczych - </a:t>
            </a:r>
            <a:r>
              <a:rPr lang="pl-PL" altLang="pl-PL" b="1">
                <a:solidFill>
                  <a:srgbClr val="9D032A"/>
                </a:solidFill>
                <a:latin typeface="Franklin Gothic Book" pitchFamily="34" charset="0"/>
              </a:rPr>
              <a:t>380 zł</a:t>
            </a:r>
            <a:r>
              <a:rPr lang="pl-PL" altLang="pl-PL" b="1">
                <a:solidFill>
                  <a:srgbClr val="000000"/>
                </a:solidFill>
                <a:latin typeface="Franklin Gothic Book" pitchFamily="34" charset="0"/>
              </a:rPr>
              <a:t>; </a:t>
            </a:r>
          </a:p>
          <a:p>
            <a:r>
              <a:rPr lang="pl-PL" altLang="pl-PL" b="1">
                <a:solidFill>
                  <a:srgbClr val="000000"/>
                </a:solidFill>
                <a:latin typeface="Franklin Gothic Book" pitchFamily="34" charset="0"/>
              </a:rPr>
              <a:t>2) dla zastępców przewodniczących obwodowych komisji wyborczych – </a:t>
            </a:r>
            <a:r>
              <a:rPr lang="pl-PL" altLang="pl-PL" b="1">
                <a:solidFill>
                  <a:srgbClr val="9D032A"/>
                </a:solidFill>
                <a:latin typeface="Franklin Gothic Book" pitchFamily="34" charset="0"/>
              </a:rPr>
              <a:t>330 zł</a:t>
            </a:r>
            <a:r>
              <a:rPr lang="pl-PL" altLang="pl-PL" b="1">
                <a:latin typeface="Franklin Gothic Book" pitchFamily="34" charset="0"/>
              </a:rPr>
              <a:t>; </a:t>
            </a:r>
          </a:p>
          <a:p>
            <a:r>
              <a:rPr lang="pl-PL" altLang="pl-PL" b="1">
                <a:solidFill>
                  <a:srgbClr val="000000"/>
                </a:solidFill>
                <a:latin typeface="Franklin Gothic Book" pitchFamily="34" charset="0"/>
              </a:rPr>
              <a:t>3) dla członków obwodowych komisji wyborczych – </a:t>
            </a:r>
            <a:r>
              <a:rPr lang="pl-PL" altLang="pl-PL" b="1">
                <a:solidFill>
                  <a:srgbClr val="9D032A"/>
                </a:solidFill>
                <a:latin typeface="Franklin Gothic Book" pitchFamily="34" charset="0"/>
              </a:rPr>
              <a:t>300 zł</a:t>
            </a:r>
            <a:r>
              <a:rPr lang="pl-PL" altLang="pl-PL" b="1">
                <a:solidFill>
                  <a:srgbClr val="000000"/>
                </a:solidFill>
                <a:latin typeface="Franklin Gothic Book" pitchFamily="34" charset="0"/>
              </a:rPr>
              <a:t>; </a:t>
            </a:r>
            <a:endParaRPr lang="pl-PL" altLang="pl-PL" b="1">
              <a:latin typeface="Franklin Gothic Book" pitchFamily="34" charset="0"/>
            </a:endParaRPr>
          </a:p>
        </p:txBody>
      </p:sp>
      <p:pic>
        <p:nvPicPr>
          <p:cNvPr id="21510" name="Obraz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4868863"/>
            <a:ext cx="1800225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Prostokąt 6"/>
          <p:cNvSpPr>
            <a:spLocks noChangeArrowheads="1"/>
          </p:cNvSpPr>
          <p:nvPr/>
        </p:nvSpPr>
        <p:spPr bwMode="auto">
          <a:xfrm>
            <a:off x="323850" y="5445125"/>
            <a:ext cx="5543550" cy="1011238"/>
          </a:xfrm>
          <a:prstGeom prst="rect">
            <a:avLst/>
          </a:prstGeom>
          <a:solidFill>
            <a:srgbClr val="FFCCCC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86457" tIns="43228" rIns="86457" bIns="43228">
            <a:spAutoFit/>
          </a:bodyPr>
          <a:lstStyle/>
          <a:p>
            <a:r>
              <a:rPr lang="pl-PL" altLang="pl-PL" sz="2000" b="1">
                <a:latin typeface="Franklin Gothic Book" pitchFamily="34" charset="0"/>
              </a:rPr>
              <a:t>W wyborach WBP -  w głosowanie ponownym, dieta przysługuje w połowie </a:t>
            </a:r>
          </a:p>
          <a:p>
            <a:r>
              <a:rPr lang="pl-PL" altLang="pl-PL" sz="2000" b="1">
                <a:latin typeface="Franklin Gothic Book" pitchFamily="34" charset="0"/>
              </a:rPr>
              <a:t>wysokości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79388" y="549275"/>
            <a:ext cx="8229600" cy="63341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l-PL" sz="2000" b="1" dirty="0" smtClean="0">
                <a:solidFill>
                  <a:srgbClr val="9D032A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NALEŻNOŚCI PIENIĘŻNE</a:t>
            </a:r>
            <a:endParaRPr lang="pl-PL" sz="2000" dirty="0">
              <a:latin typeface="Arial Black" panose="020B0A04020102020204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23850" y="1292225"/>
            <a:ext cx="8208963" cy="40941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sz="2000" b="1" dirty="0">
                <a:solidFill>
                  <a:srgbClr val="000000"/>
                </a:solidFill>
                <a:latin typeface="Arial Black" panose="020B0A04020102020204" pitchFamily="34" charset="0"/>
              </a:rPr>
              <a:t>UWAGA: </a:t>
            </a:r>
          </a:p>
          <a:p>
            <a:pPr>
              <a:defRPr/>
            </a:pPr>
            <a:endParaRPr lang="pl-PL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  <a:defRPr/>
            </a:pPr>
            <a:r>
              <a:rPr lang="pl-PL" sz="2000" b="1" dirty="0">
                <a:solidFill>
                  <a:srgbClr val="000000"/>
                </a:solidFill>
                <a:latin typeface="Arial" panose="020B0604020202020204" pitchFamily="34" charset="0"/>
              </a:rPr>
              <a:t>zryczałtowana dieta </a:t>
            </a:r>
            <a:r>
              <a:rPr lang="pl-PL" sz="2000" b="1" dirty="0">
                <a:solidFill>
                  <a:srgbClr val="000000"/>
                </a:solidFill>
                <a:latin typeface="Arial Black" panose="020B0A04020102020204" pitchFamily="34" charset="0"/>
              </a:rPr>
              <a:t>nie przysługuje</a:t>
            </a:r>
            <a:r>
              <a:rPr lang="pl-PL" sz="2000" b="1" dirty="0">
                <a:solidFill>
                  <a:srgbClr val="000000"/>
                </a:solidFill>
                <a:latin typeface="Arial" panose="020B0604020202020204" pitchFamily="34" charset="0"/>
              </a:rPr>
              <a:t>, jeżeli członek obwodowej komisji wyborczej nie uczestniczył w czynnościach związanych z przeprowadzeniem głosowania lub ustaleniem wyników głosowania.</a:t>
            </a:r>
          </a:p>
          <a:p>
            <a:pPr marL="285750" indent="-285750" algn="just">
              <a:buFont typeface="Wingdings" panose="05000000000000000000" pitchFamily="2" charset="2"/>
              <a:buChar char="§"/>
              <a:defRPr/>
            </a:pPr>
            <a:endParaRPr lang="pl-PL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  <a:defRPr/>
            </a:pPr>
            <a:r>
              <a:rPr lang="pl-PL" sz="2000" b="1" dirty="0">
                <a:solidFill>
                  <a:srgbClr val="000000"/>
                </a:solidFill>
                <a:latin typeface="Arial" panose="020B0604020202020204" pitchFamily="34" charset="0"/>
              </a:rPr>
              <a:t>dojazd członka obwodowej komisji wyborczej  na posiedzenie, szkolenie </a:t>
            </a:r>
            <a:r>
              <a:rPr lang="pl-PL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(o ile szkolenie przeprowadzane jest w tej samej gminie, w której siedzibę ma komisja)</a:t>
            </a:r>
            <a:r>
              <a:rPr lang="pl-PL" sz="2000" b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pl-PL" sz="2000" b="1" dirty="0">
                <a:solidFill>
                  <a:srgbClr val="000000"/>
                </a:solidFill>
                <a:latin typeface="Arial Black" panose="020B0A04020102020204" pitchFamily="34" charset="0"/>
              </a:rPr>
              <a:t>traktowane jest jako dojazd do miejsca pracy i w związku z tym członkowi komisji nie przysługuje zwrot kosztów dojazdu do siedziby komisji czy miejsca szkolenia.</a:t>
            </a:r>
            <a:endParaRPr lang="pl-PL" b="1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2532" name="Obraz 4" descr="File:Star N52 (rysunek).jpg - Wikimedia Commons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5445125"/>
            <a:ext cx="27368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Obraz 3" descr="identyfikator.jpg"/>
          <p:cNvPicPr>
            <a:picLocks noChangeAspect="1"/>
          </p:cNvPicPr>
          <p:nvPr/>
        </p:nvPicPr>
        <p:blipFill>
          <a:blip r:embed="rId2"/>
          <a:srcRect t="18961"/>
          <a:stretch>
            <a:fillRect/>
          </a:stretch>
        </p:blipFill>
        <p:spPr bwMode="auto">
          <a:xfrm rot="-970816">
            <a:off x="4581525" y="1009650"/>
            <a:ext cx="2000250" cy="135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Prostokąt 1"/>
          <p:cNvSpPr>
            <a:spLocks noChangeArrowheads="1"/>
          </p:cNvSpPr>
          <p:nvPr/>
        </p:nvSpPr>
        <p:spPr bwMode="auto">
          <a:xfrm>
            <a:off x="1684338" y="652463"/>
            <a:ext cx="36083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altLang="pl-PL" sz="2000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CZŁONKOWIE KOMISJI </a:t>
            </a: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30163" y="1341438"/>
            <a:ext cx="8789987" cy="4032250"/>
          </a:xfrm>
          <a:prstGeom prst="rect">
            <a:avLst/>
          </a:prstGeom>
          <a:noFill/>
        </p:spPr>
        <p:txBody>
          <a:bodyPr/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l-PL" sz="1600" dirty="0">
                <a:latin typeface="Arial" pitchFamily="34" charset="0"/>
                <a:cs typeface="Arial" pitchFamily="34" charset="0"/>
              </a:rPr>
              <a:t>  są obowiązani nosić w widoczny sposób </a:t>
            </a:r>
            <a:br>
              <a:rPr lang="pl-PL" sz="1600" dirty="0">
                <a:latin typeface="Arial" pitchFamily="34" charset="0"/>
                <a:cs typeface="Arial" pitchFamily="34" charset="0"/>
              </a:rPr>
            </a:br>
            <a:r>
              <a:rPr lang="pl-PL" sz="1600" dirty="0">
                <a:latin typeface="Arial" pitchFamily="34" charset="0"/>
                <a:cs typeface="Arial" pitchFamily="34" charset="0"/>
              </a:rPr>
              <a:t>     </a:t>
            </a:r>
            <a:r>
              <a:rPr lang="pl-PL" sz="1600" b="1" dirty="0">
                <a:latin typeface="Arial" pitchFamily="34" charset="0"/>
                <a:cs typeface="Arial" pitchFamily="34" charset="0"/>
              </a:rPr>
              <a:t>identyfikatory</a:t>
            </a:r>
            <a:r>
              <a:rPr lang="pl-PL" sz="1600" dirty="0">
                <a:latin typeface="Arial" pitchFamily="34" charset="0"/>
                <a:cs typeface="Arial" pitchFamily="34" charset="0"/>
              </a:rPr>
              <a:t> – w dniu głosowania;</a:t>
            </a:r>
          </a:p>
          <a:p>
            <a:pPr algn="just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pl-PL" sz="105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l-PL" sz="1600" dirty="0">
                <a:latin typeface="Arial" pitchFamily="34" charset="0"/>
                <a:cs typeface="Arial" pitchFamily="34" charset="0"/>
              </a:rPr>
              <a:t> nie mogą udzielać </a:t>
            </a:r>
            <a:r>
              <a:rPr lang="pl-PL" sz="1600" b="1" dirty="0">
                <a:latin typeface="Arial" pitchFamily="34" charset="0"/>
                <a:cs typeface="Arial" pitchFamily="34" charset="0"/>
              </a:rPr>
              <a:t>wyborcom pomocy </a:t>
            </a:r>
            <a:r>
              <a:rPr lang="pl-PL" sz="1600" b="1" u="sng" dirty="0">
                <a:latin typeface="Arial" pitchFamily="34" charset="0"/>
                <a:cs typeface="Arial" pitchFamily="34" charset="0"/>
              </a:rPr>
              <a:t>w głosowaniu</a:t>
            </a:r>
            <a:r>
              <a:rPr lang="pl-PL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pl-PL" sz="1600" dirty="0">
                <a:latin typeface="Arial" pitchFamily="34" charset="0"/>
                <a:cs typeface="Arial" pitchFamily="34" charset="0"/>
              </a:rPr>
              <a:t>z wyjątkiem</a:t>
            </a:r>
          </a:p>
          <a:p>
            <a:pPr algn="just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1600" dirty="0">
                <a:latin typeface="Arial" pitchFamily="34" charset="0"/>
                <a:cs typeface="Arial" pitchFamily="34" charset="0"/>
              </a:rPr>
              <a:t>    pomocy polegającej na udzielaniu głosującym stosownych informacji;</a:t>
            </a:r>
          </a:p>
          <a:p>
            <a:pPr algn="just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pl-PL" sz="7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l-PL" sz="1600" dirty="0">
                <a:latin typeface="Arial" pitchFamily="34" charset="0"/>
                <a:cs typeface="Arial" pitchFamily="34" charset="0"/>
              </a:rPr>
              <a:t> na wniosek wyborcy komisja jest obowiązana </a:t>
            </a:r>
            <a:r>
              <a:rPr lang="pl-PL" sz="1600" b="1" dirty="0">
                <a:latin typeface="Arial" pitchFamily="34" charset="0"/>
                <a:cs typeface="Arial" pitchFamily="34" charset="0"/>
              </a:rPr>
              <a:t>wyjaśnić jej sposób głosowania</a:t>
            </a:r>
            <a:br>
              <a:rPr lang="pl-PL" sz="1600" b="1" dirty="0">
                <a:latin typeface="Arial" pitchFamily="34" charset="0"/>
                <a:cs typeface="Arial" pitchFamily="34" charset="0"/>
              </a:rPr>
            </a:br>
            <a:r>
              <a:rPr lang="pl-PL" sz="1600" b="1" dirty="0">
                <a:latin typeface="Arial" pitchFamily="34" charset="0"/>
                <a:cs typeface="Arial" pitchFamily="34" charset="0"/>
              </a:rPr>
              <a:t>    </a:t>
            </a:r>
            <a:r>
              <a:rPr lang="pl-PL" sz="1600" dirty="0">
                <a:latin typeface="Arial" pitchFamily="34" charset="0"/>
                <a:cs typeface="Arial" pitchFamily="34" charset="0"/>
              </a:rPr>
              <a:t>oraz warunki ważności głosu, zgodnie z informacją umieszczoną na karcie </a:t>
            </a:r>
            <a:br>
              <a:rPr lang="pl-PL" sz="1600" dirty="0">
                <a:latin typeface="Arial" pitchFamily="34" charset="0"/>
                <a:cs typeface="Arial" pitchFamily="34" charset="0"/>
              </a:rPr>
            </a:br>
            <a:r>
              <a:rPr lang="pl-PL" sz="1600" dirty="0">
                <a:latin typeface="Arial" pitchFamily="34" charset="0"/>
                <a:cs typeface="Arial" pitchFamily="34" charset="0"/>
              </a:rPr>
              <a:t>    do głosowania;</a:t>
            </a:r>
          </a:p>
          <a:p>
            <a:pPr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pl-PL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pl-PL" sz="1600" dirty="0">
                <a:solidFill>
                  <a:srgbClr val="90181B"/>
                </a:solidFill>
                <a:latin typeface="Arial" pitchFamily="34" charset="0"/>
                <a:cs typeface="Arial" pitchFamily="34" charset="0"/>
              </a:rPr>
              <a:t>przewodniczący komisji </a:t>
            </a:r>
            <a:r>
              <a:rPr lang="pl-PL" sz="1600" b="1" dirty="0">
                <a:solidFill>
                  <a:srgbClr val="90181B"/>
                </a:solidFill>
                <a:latin typeface="Arial" pitchFamily="34" charset="0"/>
                <a:cs typeface="Arial" pitchFamily="34" charset="0"/>
              </a:rPr>
              <a:t>odpowiada za utrzymanie porządku i spokoju, czuwa</a:t>
            </a:r>
            <a:br>
              <a:rPr lang="pl-PL" sz="1600" b="1" dirty="0">
                <a:solidFill>
                  <a:srgbClr val="90181B"/>
                </a:solidFill>
                <a:latin typeface="Arial" pitchFamily="34" charset="0"/>
                <a:cs typeface="Arial" pitchFamily="34" charset="0"/>
              </a:rPr>
            </a:br>
            <a:r>
              <a:rPr lang="pl-PL" sz="1600" b="1" dirty="0">
                <a:solidFill>
                  <a:srgbClr val="90181B"/>
                </a:solidFill>
                <a:latin typeface="Arial" pitchFamily="34" charset="0"/>
                <a:cs typeface="Arial" pitchFamily="34" charset="0"/>
              </a:rPr>
              <a:t>    nad przestrzeganiem tajności głosowania, </a:t>
            </a:r>
          </a:p>
          <a:p>
            <a:pPr algn="just">
              <a:spcBef>
                <a:spcPct val="20000"/>
              </a:spcBef>
              <a:defRPr/>
            </a:pPr>
            <a:endParaRPr lang="pl-PL" sz="200" b="1" dirty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pl-PL" sz="1600" b="1" dirty="0">
                <a:solidFill>
                  <a:srgbClr val="90181B"/>
                </a:solidFill>
                <a:latin typeface="Arial" pitchFamily="34" charset="0"/>
                <a:cs typeface="Arial" pitchFamily="34" charset="0"/>
              </a:rPr>
              <a:t>przewodniczący kieruje pracami komisji</a:t>
            </a:r>
            <a:r>
              <a:rPr lang="pl-PL" sz="1600" dirty="0">
                <a:solidFill>
                  <a:srgbClr val="90181B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pl-PL" sz="1600" dirty="0">
                <a:latin typeface="Arial" pitchFamily="34" charset="0"/>
                <a:cs typeface="Arial" pitchFamily="34" charset="0"/>
              </a:rPr>
              <a:t> ma prawo żądać opuszczenia</a:t>
            </a:r>
            <a:br>
              <a:rPr lang="pl-PL" sz="1600" dirty="0">
                <a:latin typeface="Arial" pitchFamily="34" charset="0"/>
                <a:cs typeface="Arial" pitchFamily="34" charset="0"/>
              </a:rPr>
            </a:br>
            <a:r>
              <a:rPr lang="pl-PL" sz="1600" dirty="0">
                <a:latin typeface="Arial" pitchFamily="34" charset="0"/>
                <a:cs typeface="Arial" pitchFamily="34" charset="0"/>
              </a:rPr>
              <a:t>    lokalu przez osoby </a:t>
            </a:r>
            <a:r>
              <a:rPr lang="pl-PL" sz="1600" b="1" dirty="0">
                <a:solidFill>
                  <a:srgbClr val="90181B"/>
                </a:solidFill>
                <a:latin typeface="Arial" pitchFamily="34" charset="0"/>
                <a:cs typeface="Arial" pitchFamily="34" charset="0"/>
              </a:rPr>
              <a:t>naruszające</a:t>
            </a:r>
            <a:r>
              <a:rPr lang="pl-PL" sz="1600" dirty="0">
                <a:latin typeface="Arial" pitchFamily="34" charset="0"/>
                <a:cs typeface="Arial" pitchFamily="34" charset="0"/>
              </a:rPr>
              <a:t> porządek i </a:t>
            </a:r>
            <a:r>
              <a:rPr lang="pl-PL" sz="1600" b="1" dirty="0">
                <a:solidFill>
                  <a:srgbClr val="90181B"/>
                </a:solidFill>
                <a:latin typeface="Arial" pitchFamily="34" charset="0"/>
                <a:cs typeface="Arial" pitchFamily="34" charset="0"/>
              </a:rPr>
              <a:t>zakłócające</a:t>
            </a:r>
            <a:r>
              <a:rPr lang="pl-PL" sz="1600" dirty="0">
                <a:latin typeface="Arial" pitchFamily="34" charset="0"/>
                <a:cs typeface="Arial" pitchFamily="34" charset="0"/>
              </a:rPr>
              <a:t> spokój oraz prowadzące</a:t>
            </a:r>
            <a:br>
              <a:rPr lang="pl-PL" sz="1600" dirty="0">
                <a:latin typeface="Arial" pitchFamily="34" charset="0"/>
                <a:cs typeface="Arial" pitchFamily="34" charset="0"/>
              </a:rPr>
            </a:br>
            <a:r>
              <a:rPr lang="pl-PL" sz="1600" dirty="0">
                <a:latin typeface="Arial" pitchFamily="34" charset="0"/>
                <a:cs typeface="Arial" pitchFamily="34" charset="0"/>
              </a:rPr>
              <a:t>    agitację wyborczą </a:t>
            </a:r>
            <a:r>
              <a:rPr lang="pl-PL" sz="1100" dirty="0">
                <a:latin typeface="Arial" pitchFamily="34" charset="0"/>
                <a:cs typeface="Arial" pitchFamily="34" charset="0"/>
              </a:rPr>
              <a:t>(art. 107 § 2 Kodeksu wyborczego), </a:t>
            </a:r>
            <a:r>
              <a:rPr lang="pl-PL" sz="1600" dirty="0">
                <a:latin typeface="Arial" pitchFamily="34" charset="0"/>
                <a:cs typeface="Arial" pitchFamily="34" charset="0"/>
              </a:rPr>
              <a:t>a w razie potrzeby zwrócić się do Policji </a:t>
            </a:r>
            <a:br>
              <a:rPr lang="pl-PL" sz="1600" dirty="0">
                <a:latin typeface="Arial" pitchFamily="34" charset="0"/>
                <a:cs typeface="Arial" pitchFamily="34" charset="0"/>
              </a:rPr>
            </a:br>
            <a:r>
              <a:rPr lang="pl-PL" sz="1600" dirty="0">
                <a:latin typeface="Arial" pitchFamily="34" charset="0"/>
                <a:cs typeface="Arial" pitchFamily="34" charset="0"/>
              </a:rPr>
              <a:t>    o pomoc </a:t>
            </a:r>
            <a:r>
              <a:rPr lang="pl-PL" sz="1100" dirty="0">
                <a:latin typeface="Arial" pitchFamily="34" charset="0"/>
                <a:cs typeface="Arial" pitchFamily="34" charset="0"/>
              </a:rPr>
              <a:t>(art. 49 § 3 Kodeksu wyborczego). </a:t>
            </a:r>
            <a:endParaRPr lang="pl-PL" sz="1100" dirty="0">
              <a:solidFill>
                <a:schemeClr val="tx1">
                  <a:tint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557" name="pole tekstowe 4"/>
          <p:cNvSpPr txBox="1">
            <a:spLocks noChangeArrowheads="1"/>
          </p:cNvSpPr>
          <p:nvPr/>
        </p:nvSpPr>
        <p:spPr bwMode="auto">
          <a:xfrm>
            <a:off x="4833938" y="1489075"/>
            <a:ext cx="18986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100" b="1">
                <a:latin typeface="Franklin Gothic Book" pitchFamily="34" charset="0"/>
              </a:rPr>
              <a:t>Ewa Kowalska</a:t>
            </a:r>
          </a:p>
          <a:p>
            <a:r>
              <a:rPr lang="pl-PL" altLang="pl-PL" sz="1100" b="1">
                <a:latin typeface="Franklin Gothic Book" pitchFamily="34" charset="0"/>
              </a:rPr>
              <a:t>Przewodnicząca Komisji</a:t>
            </a:r>
          </a:p>
        </p:txBody>
      </p:sp>
      <p:pic>
        <p:nvPicPr>
          <p:cNvPr id="23558" name="Obraz 5" descr="para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72338" y="1285875"/>
            <a:ext cx="1727200" cy="124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323850" y="5589588"/>
            <a:ext cx="7362825" cy="981075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Przypadki zakłócenia głosowania odnotowuje się </a:t>
            </a:r>
            <a:br>
              <a:rPr lang="pl-PL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pl-PL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 punkcie XIII.6 protokołu przekazania.</a:t>
            </a:r>
            <a:endParaRPr lang="pl-PL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Obraz 6" descr="identyfikato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298994">
            <a:off x="4410075" y="3703638"/>
            <a:ext cx="2070100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pole tekstowe 2"/>
          <p:cNvSpPr txBox="1">
            <a:spLocks noChangeArrowheads="1"/>
          </p:cNvSpPr>
          <p:nvPr/>
        </p:nvSpPr>
        <p:spPr bwMode="auto">
          <a:xfrm>
            <a:off x="2484438" y="508000"/>
            <a:ext cx="4535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MĘŻOWIE ZAUFANIA</a:t>
            </a:r>
          </a:p>
        </p:txBody>
      </p:sp>
      <p:sp>
        <p:nvSpPr>
          <p:cNvPr id="4" name="Prostokąt 3"/>
          <p:cNvSpPr/>
          <p:nvPr/>
        </p:nvSpPr>
        <p:spPr>
          <a:xfrm>
            <a:off x="100013" y="798513"/>
            <a:ext cx="9110662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pl-PL" sz="16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pl-PL" sz="1600" b="1" dirty="0">
                <a:latin typeface="Arial" pitchFamily="34" charset="0"/>
                <a:cs typeface="Arial" pitchFamily="34" charset="0"/>
              </a:rPr>
              <a:t>1 komitet wyborczy  -  1 mąż zaufania</a:t>
            </a:r>
            <a:br>
              <a:rPr lang="pl-PL" sz="1600" b="1" dirty="0">
                <a:latin typeface="Arial" pitchFamily="34" charset="0"/>
                <a:cs typeface="Arial" pitchFamily="34" charset="0"/>
              </a:rPr>
            </a:br>
            <a:r>
              <a:rPr lang="pl-PL" sz="1600" dirty="0">
                <a:latin typeface="Arial" pitchFamily="34" charset="0"/>
                <a:cs typeface="Arial" pitchFamily="34" charset="0"/>
              </a:rPr>
              <a:t>(wyłącznie osoba pełnoletnia);</a:t>
            </a:r>
          </a:p>
          <a:p>
            <a:pPr>
              <a:defRPr/>
            </a:pPr>
            <a:endParaRPr lang="pl-PL" sz="7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b="1" dirty="0">
                <a:latin typeface="Arial" pitchFamily="34" charset="0"/>
                <a:cs typeface="Arial" pitchFamily="34" charset="0"/>
              </a:rPr>
              <a:t>wyznaczony przez pełnomocnika wyborczego </a:t>
            </a:r>
            <a:r>
              <a:rPr lang="pl-PL" sz="1600" dirty="0">
                <a:latin typeface="Arial" pitchFamily="34" charset="0"/>
                <a:cs typeface="Arial" pitchFamily="34" charset="0"/>
              </a:rPr>
              <a:t>komitetu wyborczego, który zarejestrował listę kandydatów w danym okręgu lub zarejestrował kandydata na wójta w danej gminie.   </a:t>
            </a:r>
            <a:br>
              <a:rPr lang="pl-PL" sz="1600" dirty="0">
                <a:latin typeface="Arial" pitchFamily="34" charset="0"/>
                <a:cs typeface="Arial" pitchFamily="34" charset="0"/>
              </a:rPr>
            </a:br>
            <a:r>
              <a:rPr lang="pl-PL" sz="1600" b="1" dirty="0">
                <a:latin typeface="Arial" pitchFamily="34" charset="0"/>
                <a:cs typeface="Arial" pitchFamily="34" charset="0"/>
              </a:rPr>
              <a:t>Mężowie zaufania danego komitetu mogą zmieniać się w ciągu pracy komisji;</a:t>
            </a:r>
          </a:p>
          <a:p>
            <a:pPr>
              <a:defRPr/>
            </a:pPr>
            <a:endParaRPr lang="pl-PL" sz="7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pl-PL" sz="1600" b="1" dirty="0">
                <a:latin typeface="Arial" pitchFamily="34" charset="0"/>
                <a:cs typeface="Arial" pitchFamily="34" charset="0"/>
              </a:rPr>
              <a:t>zaświadczenie</a:t>
            </a:r>
            <a:r>
              <a:rPr lang="pl-PL" sz="1600" dirty="0">
                <a:latin typeface="Arial" pitchFamily="34" charset="0"/>
                <a:cs typeface="Arial" pitchFamily="34" charset="0"/>
              </a:rPr>
              <a:t> (wg wzoru ustalonego przez PKW uchwałą z  dnia 30 lipca 2018 r.) </a:t>
            </a:r>
            <a:br>
              <a:rPr lang="pl-PL" sz="1600" dirty="0">
                <a:latin typeface="Arial" pitchFamily="34" charset="0"/>
                <a:cs typeface="Arial" pitchFamily="34" charset="0"/>
              </a:rPr>
            </a:br>
            <a:r>
              <a:rPr lang="pl-PL" sz="1600" dirty="0">
                <a:latin typeface="Arial" pitchFamily="34" charset="0"/>
                <a:cs typeface="Arial" pitchFamily="34" charset="0"/>
              </a:rPr>
              <a:t>lub jego kopia – podpisane przez właściwy organ podmiotu uprawnionego lub upoważnioną przez ten organ osobę + okazanie komisji kserokopii upoważnienia. </a:t>
            </a:r>
            <a:br>
              <a:rPr lang="pl-PL" sz="1600" dirty="0">
                <a:latin typeface="Arial" pitchFamily="34" charset="0"/>
                <a:cs typeface="Arial" pitchFamily="34" charset="0"/>
              </a:rPr>
            </a:br>
            <a:r>
              <a:rPr lang="pl-PL" sz="1600" dirty="0">
                <a:latin typeface="Arial" pitchFamily="34" charset="0"/>
                <a:cs typeface="Arial" pitchFamily="34" charset="0"/>
              </a:rPr>
              <a:t>Komisja sprawdza zaświadczenie ze wzorem oraz tożsamość tej osoby;</a:t>
            </a: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pl-PL" sz="7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pl-PL" sz="1600" b="1" dirty="0">
                <a:latin typeface="Arial" pitchFamily="34" charset="0"/>
                <a:cs typeface="Arial" pitchFamily="34" charset="0"/>
              </a:rPr>
              <a:t>powinien posiadać identyfikator. </a:t>
            </a: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pl-PL" sz="1050" b="1" dirty="0">
                <a:latin typeface="Arial Black" panose="020B0A04020102020204" pitchFamily="34" charset="0"/>
                <a:cs typeface="Arial" panose="020B0604020202020204" pitchFamily="34" charset="0"/>
              </a:rPr>
              <a:t>     </a:t>
            </a:r>
            <a:endParaRPr lang="pl-PL" sz="300" b="1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pl-PL" sz="1600" b="1" dirty="0">
                <a:latin typeface="Arial Black" panose="020B0A04020102020204" pitchFamily="34" charset="0"/>
                <a:cs typeface="Arial" panose="020B0604020202020204" pitchFamily="34" charset="0"/>
              </a:rPr>
              <a:t>     Identyfikatory nie mogą zawierać </a:t>
            </a:r>
            <a:br>
              <a:rPr lang="pl-PL" sz="1600" b="1" dirty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pl-PL" sz="1600" b="1" dirty="0">
                <a:latin typeface="Arial Black" panose="020B0A04020102020204" pitchFamily="34" charset="0"/>
                <a:cs typeface="Arial" panose="020B0604020202020204" pitchFamily="34" charset="0"/>
              </a:rPr>
              <a:t>     elementów kampanii wyborczej. </a:t>
            </a:r>
            <a:endParaRPr lang="pl-PL" sz="1600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pl-PL" sz="16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79388" y="5637213"/>
            <a:ext cx="7416800" cy="1104900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Komisja wywiesza informację (w lokalu wyborczym w miejscu widocznym z zewnątrz oraz w urzędzie gminy) </a:t>
            </a:r>
            <a:r>
              <a:rPr lang="pl-PL" b="1" dirty="0">
                <a:solidFill>
                  <a:srgbClr val="90181B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o godzinie rozpoczęcia swojej pracy w dniu głosowania </a:t>
            </a:r>
            <a:r>
              <a:rPr lang="pl-PL" b="1" u="sng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(a nie o godzinie rozpoczęcia głosowania!)</a:t>
            </a:r>
          </a:p>
        </p:txBody>
      </p:sp>
      <p:sp>
        <p:nvSpPr>
          <p:cNvPr id="24582" name="pole tekstowe 5"/>
          <p:cNvSpPr txBox="1">
            <a:spLocks noChangeArrowheads="1"/>
          </p:cNvSpPr>
          <p:nvPr/>
        </p:nvSpPr>
        <p:spPr bwMode="auto">
          <a:xfrm rot="-266618">
            <a:off x="4437063" y="4076700"/>
            <a:ext cx="2016125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pl-PL" altLang="pl-PL" sz="1200" i="1">
                <a:cs typeface="Arial" charset="0"/>
              </a:rPr>
              <a:t>JAN KOWALSKI</a:t>
            </a:r>
            <a:br>
              <a:rPr lang="pl-PL" altLang="pl-PL" sz="1200" i="1">
                <a:cs typeface="Arial" charset="0"/>
              </a:rPr>
            </a:br>
            <a:r>
              <a:rPr lang="pl-PL" altLang="pl-PL" sz="1200" b="1" i="1">
                <a:cs typeface="Arial" charset="0"/>
              </a:rPr>
              <a:t>MĄŻ  ZAUFANIA</a:t>
            </a:r>
            <a:endParaRPr lang="pl-PL" altLang="pl-PL" sz="700" i="1">
              <a:cs typeface="Arial" charset="0"/>
            </a:endParaRPr>
          </a:p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pl-PL" altLang="pl-PL" sz="1200" i="1">
                <a:cs typeface="Arial" charset="0"/>
              </a:rPr>
              <a:t>Komitet Wyborczy  XYZ</a:t>
            </a:r>
          </a:p>
        </p:txBody>
      </p:sp>
      <p:sp>
        <p:nvSpPr>
          <p:cNvPr id="8" name="Znak zakazu 7"/>
          <p:cNvSpPr/>
          <p:nvPr/>
        </p:nvSpPr>
        <p:spPr>
          <a:xfrm>
            <a:off x="5855157" y="4638282"/>
            <a:ext cx="983733" cy="950958"/>
          </a:xfrm>
          <a:prstGeom prst="noSmoking">
            <a:avLst>
              <a:gd name="adj" fmla="val 4308"/>
            </a:avLst>
          </a:prstGeom>
          <a:solidFill>
            <a:srgbClr val="FF0000"/>
          </a:solidFill>
          <a:ln w="25400" cmpd="sng">
            <a:solidFill>
              <a:srgbClr val="502604">
                <a:alpha val="70000"/>
              </a:srgbClr>
            </a:solidFill>
          </a:ln>
          <a:effectLst>
            <a:outerShdw blurRad="596900" dist="88900" sx="106000" sy="106000" algn="ctr" rotWithShape="0">
              <a:schemeClr val="bg2">
                <a:lumMod val="2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extrusionH="76200" contourW="12700" prstMaterial="flat">
            <a:bevelT w="342900" prst="coolSlant"/>
            <a:extrusionClr>
              <a:schemeClr val="accent6">
                <a:lumMod val="75000"/>
              </a:schemeClr>
            </a:extrusionClr>
            <a:contourClr>
              <a:schemeClr val="accent6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86" name="pole tekstowe 8"/>
          <p:cNvSpPr txBox="1">
            <a:spLocks noChangeArrowheads="1"/>
          </p:cNvSpPr>
          <p:nvPr/>
        </p:nvSpPr>
        <p:spPr bwMode="auto">
          <a:xfrm>
            <a:off x="5840413" y="4822825"/>
            <a:ext cx="107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400" i="1">
                <a:cs typeface="Arial" charset="0"/>
              </a:rPr>
              <a:t>Elementy</a:t>
            </a:r>
          </a:p>
          <a:p>
            <a:pPr algn="ctr"/>
            <a:r>
              <a:rPr lang="pl-PL" altLang="pl-PL" sz="1400" i="1">
                <a:cs typeface="Arial" charset="0"/>
              </a:rPr>
              <a:t>agitacyjne</a:t>
            </a:r>
          </a:p>
        </p:txBody>
      </p:sp>
      <p:pic>
        <p:nvPicPr>
          <p:cNvPr id="24587" name="Picture 4" descr="MC900431615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8188" y="4092575"/>
            <a:ext cx="1671637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2463" y="0"/>
            <a:ext cx="529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a 4"/>
          <p:cNvSpPr/>
          <p:nvPr/>
        </p:nvSpPr>
        <p:spPr>
          <a:xfrm>
            <a:off x="4859338" y="5373688"/>
            <a:ext cx="1874837" cy="228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pole tekstowe 1"/>
          <p:cNvSpPr txBox="1">
            <a:spLocks noChangeArrowheads="1"/>
          </p:cNvSpPr>
          <p:nvPr/>
        </p:nvSpPr>
        <p:spPr bwMode="auto">
          <a:xfrm>
            <a:off x="2484438" y="508000"/>
            <a:ext cx="4535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MĘŻOWIE ZAUFANIA</a:t>
            </a:r>
          </a:p>
        </p:txBody>
      </p:sp>
      <p:pic>
        <p:nvPicPr>
          <p:cNvPr id="26627" name="Picture 4" descr="MC900431615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268413"/>
            <a:ext cx="1671638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nak zakazu 3"/>
          <p:cNvSpPr/>
          <p:nvPr/>
        </p:nvSpPr>
        <p:spPr>
          <a:xfrm>
            <a:off x="539552" y="1340768"/>
            <a:ext cx="1152128" cy="1224136"/>
          </a:xfrm>
          <a:prstGeom prst="noSmoking">
            <a:avLst>
              <a:gd name="adj" fmla="val 4308"/>
            </a:avLst>
          </a:prstGeom>
          <a:solidFill>
            <a:srgbClr val="FF0000"/>
          </a:solidFill>
          <a:ln w="25400" cmpd="sng">
            <a:solidFill>
              <a:srgbClr val="502604">
                <a:alpha val="70000"/>
              </a:srgbClr>
            </a:solidFill>
          </a:ln>
          <a:effectLst>
            <a:outerShdw blurRad="596900" dist="88900" sx="106000" sy="106000" algn="ctr" rotWithShape="0">
              <a:schemeClr val="bg2">
                <a:lumMod val="2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extrusionH="76200" contourW="12700" prstMaterial="flat">
            <a:bevelT w="342900" prst="coolSlant"/>
            <a:extrusionClr>
              <a:schemeClr val="accent6">
                <a:lumMod val="75000"/>
              </a:schemeClr>
            </a:extrusionClr>
            <a:contourClr>
              <a:schemeClr val="accent6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7" name="Rectangle 1"/>
          <p:cNvSpPr>
            <a:spLocks noChangeArrowheads="1"/>
          </p:cNvSpPr>
          <p:nvPr/>
        </p:nvSpPr>
        <p:spPr bwMode="auto">
          <a:xfrm>
            <a:off x="2339975" y="981075"/>
            <a:ext cx="5040313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pl-PL" altLang="pl-PL" dirty="0" smtClean="0">
                <a:cs typeface="Arial" pitchFamily="34" charset="0"/>
              </a:rPr>
              <a:t>Mężem zaufania nie może być:</a:t>
            </a:r>
          </a:p>
          <a:p>
            <a:pPr algn="just">
              <a:defRPr/>
            </a:pPr>
            <a:endParaRPr lang="pl-PL" altLang="pl-PL" sz="1000" dirty="0" smtClean="0">
              <a:cs typeface="Arial" pitchFamily="34" charset="0"/>
            </a:endParaRPr>
          </a:p>
          <a:p>
            <a:pPr algn="just">
              <a:buFontTx/>
              <a:buChar char="•"/>
              <a:defRPr/>
            </a:pPr>
            <a:r>
              <a:rPr lang="pl-PL" altLang="pl-PL" dirty="0" smtClean="0">
                <a:cs typeface="Arial" pitchFamily="34" charset="0"/>
              </a:rPr>
              <a:t>kandydat w wyborach;</a:t>
            </a:r>
          </a:p>
          <a:p>
            <a:pPr algn="just">
              <a:buFontTx/>
              <a:buChar char="•"/>
              <a:defRPr/>
            </a:pPr>
            <a:r>
              <a:rPr lang="pl-PL" altLang="pl-PL" dirty="0" smtClean="0">
                <a:cs typeface="Arial" pitchFamily="34" charset="0"/>
              </a:rPr>
              <a:t>komisarz wyborczy;</a:t>
            </a:r>
          </a:p>
          <a:p>
            <a:pPr algn="just">
              <a:buFontTx/>
              <a:buChar char="•"/>
              <a:defRPr/>
            </a:pPr>
            <a:r>
              <a:rPr lang="pl-PL" altLang="pl-PL" dirty="0" smtClean="0">
                <a:cs typeface="Arial" pitchFamily="34" charset="0"/>
              </a:rPr>
              <a:t>pełnomocnik wyborczy;</a:t>
            </a:r>
          </a:p>
          <a:p>
            <a:pPr algn="just">
              <a:buFontTx/>
              <a:buChar char="•"/>
              <a:defRPr/>
            </a:pPr>
            <a:r>
              <a:rPr lang="pl-PL" altLang="pl-PL" dirty="0" smtClean="0">
                <a:cs typeface="Arial" pitchFamily="34" charset="0"/>
              </a:rPr>
              <a:t>pełnomocnik finansowy;</a:t>
            </a:r>
          </a:p>
          <a:p>
            <a:pPr algn="just">
              <a:buFontTx/>
              <a:buChar char="•"/>
              <a:defRPr/>
            </a:pPr>
            <a:r>
              <a:rPr lang="pl-PL" altLang="pl-PL" dirty="0" smtClean="0">
                <a:cs typeface="Arial" pitchFamily="34" charset="0"/>
              </a:rPr>
              <a:t>urzędnik wyborczy;</a:t>
            </a:r>
          </a:p>
          <a:p>
            <a:pPr algn="just">
              <a:buFontTx/>
              <a:buChar char="•"/>
              <a:defRPr/>
            </a:pPr>
            <a:r>
              <a:rPr lang="pl-PL" altLang="pl-PL" dirty="0" smtClean="0">
                <a:cs typeface="Arial" pitchFamily="34" charset="0"/>
              </a:rPr>
              <a:t>członek komisji wyborczej. </a:t>
            </a:r>
          </a:p>
        </p:txBody>
      </p:sp>
      <p:sp>
        <p:nvSpPr>
          <p:cNvPr id="26632" name="Rectangle 1"/>
          <p:cNvSpPr>
            <a:spLocks noChangeArrowheads="1"/>
          </p:cNvSpPr>
          <p:nvPr/>
        </p:nvSpPr>
        <p:spPr bwMode="auto">
          <a:xfrm>
            <a:off x="219075" y="3429000"/>
            <a:ext cx="8713788" cy="1569660"/>
          </a:xfrm>
          <a:prstGeom prst="rect">
            <a:avLst/>
          </a:prstGeom>
          <a:noFill/>
          <a:ln w="9525">
            <a:solidFill>
              <a:srgbClr val="90181B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l-PL" altLang="pl-PL" sz="1600" b="1" u="sng" dirty="0">
                <a:solidFill>
                  <a:srgbClr val="9D03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Mężowie zaufania nie mogą </a:t>
            </a:r>
            <a:endParaRPr lang="pl-PL" altLang="pl-PL" sz="16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>
              <a:buFont typeface="Calibri Light" pitchFamily="34" charset="0"/>
              <a:buAutoNum type="arabicParenR"/>
            </a:pPr>
            <a: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wykonywać żadnych czynności członka komisji; </a:t>
            </a:r>
          </a:p>
          <a:p>
            <a:pPr>
              <a:buFont typeface="Calibri Light" pitchFamily="34" charset="0"/>
              <a:buAutoNum type="arabicParenR"/>
            </a:pPr>
            <a: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pomagać wyborcom w głosowaniu ani udzielać im wyjaśnień; </a:t>
            </a:r>
          </a:p>
          <a:p>
            <a:pPr algn="just">
              <a:buFont typeface="Calibri Light" pitchFamily="34" charset="0"/>
              <a:buAutoNum type="arabicParenR"/>
            </a:pPr>
            <a: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liczyć, ani przeglądać kart do głosowania przed rozpoczęciem głosowania, </a:t>
            </a:r>
            <a:b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w trakcie głosowania i po jego zakończeniu, tj. nie mogą mieć żadnego kontaktu fizycznego z kartami do głosowania – nie mogą dotykać kart – w żadnym momencie; </a:t>
            </a:r>
          </a:p>
        </p:txBody>
      </p:sp>
      <p:sp>
        <p:nvSpPr>
          <p:cNvPr id="7" name="Prostokąt 6"/>
          <p:cNvSpPr>
            <a:spLocks noChangeArrowheads="1"/>
          </p:cNvSpPr>
          <p:nvPr/>
        </p:nvSpPr>
        <p:spPr bwMode="auto">
          <a:xfrm>
            <a:off x="219075" y="5589588"/>
            <a:ext cx="8713788" cy="646331"/>
          </a:xfrm>
          <a:prstGeom prst="rect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altLang="pl-PL" b="1" dirty="0">
                <a:solidFill>
                  <a:schemeClr val="bg1"/>
                </a:solidFill>
                <a:latin typeface="Arial" pitchFamily="34" charset="0"/>
                <a:ea typeface="SimSun" pitchFamily="2" charset="-122"/>
                <a:cs typeface="Arial" pitchFamily="34" charset="0"/>
              </a:rPr>
              <a:t>Niedopuszczalne jest utrudnianie przez członków komisji obwodowej obserwacji mężom zaufania wszystkich wykonywanych czynności. </a:t>
            </a:r>
            <a:endParaRPr lang="pl-PL" altLang="pl-PL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pole tekstowe 1"/>
          <p:cNvSpPr txBox="1">
            <a:spLocks noChangeArrowheads="1"/>
          </p:cNvSpPr>
          <p:nvPr/>
        </p:nvSpPr>
        <p:spPr bwMode="auto">
          <a:xfrm>
            <a:off x="1042988" y="581025"/>
            <a:ext cx="6337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MĘŻOWIE ZAUFANIA - UPRAWNIENIA</a:t>
            </a:r>
          </a:p>
        </p:txBody>
      </p:sp>
      <p:sp>
        <p:nvSpPr>
          <p:cNvPr id="21507" name="Prostokąt 2"/>
          <p:cNvSpPr>
            <a:spLocks noChangeArrowheads="1"/>
          </p:cNvSpPr>
          <p:nvPr/>
        </p:nvSpPr>
        <p:spPr bwMode="auto">
          <a:xfrm>
            <a:off x="250825" y="1109663"/>
            <a:ext cx="8424863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pl-PL" altLang="pl-PL" b="1" u="sng" dirty="0" smtClean="0">
                <a:solidFill>
                  <a:srgbClr val="9D032A"/>
                </a:solidFill>
                <a:cs typeface="Arial" pitchFamily="34" charset="0"/>
              </a:rPr>
              <a:t>Mężowie zaufania mają prawo w szczególności: </a:t>
            </a:r>
          </a:p>
          <a:p>
            <a:pPr>
              <a:defRPr/>
            </a:pPr>
            <a:endParaRPr lang="pl-PL" dirty="0" smtClean="0">
              <a:cs typeface="Arial" pitchFamily="34" charset="0"/>
            </a:endParaRPr>
          </a:p>
          <a:p>
            <a:pPr marL="342900" indent="-342900">
              <a:buFont typeface="+mj-lt"/>
              <a:buAutoNum type="arabicParenR"/>
              <a:defRPr/>
            </a:pPr>
            <a:r>
              <a:rPr lang="pl-PL" dirty="0" smtClean="0">
                <a:cs typeface="Arial" pitchFamily="34" charset="0"/>
              </a:rPr>
              <a:t>być obecni podczas wszystkich czynności komisji wyborczej, do której zostali wyznaczeni; </a:t>
            </a:r>
          </a:p>
          <a:p>
            <a:pPr marL="342900" indent="-342900" algn="just">
              <a:buFont typeface="+mj-lt"/>
              <a:buAutoNum type="arabicParenR"/>
              <a:defRPr/>
            </a:pPr>
            <a:r>
              <a:rPr lang="pl-PL" dirty="0" smtClean="0">
                <a:cs typeface="Arial" pitchFamily="34" charset="0"/>
              </a:rPr>
              <a:t>być obecni w lokalu wyborczym w czasie przygotowania do głosowania, </a:t>
            </a:r>
            <a:br>
              <a:rPr lang="pl-PL" dirty="0" smtClean="0">
                <a:cs typeface="Arial" pitchFamily="34" charset="0"/>
              </a:rPr>
            </a:br>
            <a:r>
              <a:rPr lang="pl-PL" dirty="0" smtClean="0">
                <a:cs typeface="Arial" pitchFamily="34" charset="0"/>
              </a:rPr>
              <a:t>w trakcie głosowania i podczas ustalania wyników głosowania i sporządzania protokołu; </a:t>
            </a:r>
          </a:p>
          <a:p>
            <a:pPr marL="342900" indent="-342900">
              <a:buFont typeface="+mj-lt"/>
              <a:buAutoNum type="arabicParenR"/>
              <a:defRPr/>
            </a:pPr>
            <a:r>
              <a:rPr lang="pl-PL" dirty="0" smtClean="0">
                <a:cs typeface="Arial" pitchFamily="34" charset="0"/>
              </a:rPr>
              <a:t>obserwować liczenie głosów przez obwodową komisję wyborczą ds. ustalenia wyników głosowania w obwodzie i ustalanie przez nią wyników głosowania; </a:t>
            </a:r>
          </a:p>
          <a:p>
            <a:pPr marL="342900" indent="-342900">
              <a:buFont typeface="+mj-lt"/>
              <a:buAutoNum type="arabicParenR"/>
              <a:defRPr/>
            </a:pPr>
            <a:r>
              <a:rPr lang="pl-PL" dirty="0" smtClean="0">
                <a:cs typeface="Arial" pitchFamily="34" charset="0"/>
              </a:rPr>
              <a:t>zgłaszać przewodniczącym komisji na bieżąco uwagi i zastrzeżenia; </a:t>
            </a:r>
          </a:p>
          <a:p>
            <a:pPr marL="342900" indent="-342900">
              <a:buFont typeface="+mj-lt"/>
              <a:buAutoNum type="arabicParenR"/>
              <a:defRPr/>
            </a:pPr>
            <a:r>
              <a:rPr lang="pl-PL" dirty="0" smtClean="0">
                <a:cs typeface="Arial" pitchFamily="34" charset="0"/>
              </a:rPr>
              <a:t>wnosić uwagi do protokołu głosowania, z wymienieniem konkretnych zarzutów; </a:t>
            </a:r>
          </a:p>
          <a:p>
            <a:pPr marL="342900" indent="-342900">
              <a:buFont typeface="+mj-lt"/>
              <a:buAutoNum type="arabicParenR"/>
              <a:defRPr/>
            </a:pPr>
            <a:r>
              <a:rPr lang="pl-PL" dirty="0" smtClean="0">
                <a:cs typeface="Arial" pitchFamily="34" charset="0"/>
              </a:rPr>
              <a:t>być obecni przy przewożeniu i przekazywaniu protokołów do właściwej komisji wyborczej wyższego stopnia; </a:t>
            </a:r>
          </a:p>
          <a:p>
            <a:pPr marL="342900" indent="-342900">
              <a:buFont typeface="+mj-lt"/>
              <a:buAutoNum type="arabicParenR"/>
              <a:defRPr/>
            </a:pPr>
            <a:r>
              <a:rPr lang="pl-PL" dirty="0" smtClean="0">
                <a:cs typeface="Arial" pitchFamily="34" charset="0"/>
              </a:rPr>
              <a:t>być obecni przy sprawdzaniu prawidłowości ustalenia wyników głosowania; </a:t>
            </a:r>
          </a:p>
          <a:p>
            <a:pPr marL="342900" indent="-342900">
              <a:buFont typeface="+mj-lt"/>
              <a:buAutoNum type="arabicParenR"/>
              <a:defRPr/>
            </a:pPr>
            <a:r>
              <a:rPr lang="pl-PL" dirty="0" smtClean="0">
                <a:cs typeface="Arial" pitchFamily="34" charset="0"/>
              </a:rPr>
              <a:t>być obecni przy wprowadzaniu danych do sieci elektronicznego przesyłania danych. </a:t>
            </a:r>
          </a:p>
        </p:txBody>
      </p:sp>
      <p:sp>
        <p:nvSpPr>
          <p:cNvPr id="7" name="Prostokąt 4"/>
          <p:cNvSpPr>
            <a:spLocks noChangeArrowheads="1"/>
          </p:cNvSpPr>
          <p:nvPr/>
        </p:nvSpPr>
        <p:spPr bwMode="auto">
          <a:xfrm>
            <a:off x="107950" y="5949950"/>
            <a:ext cx="7632700" cy="646331"/>
          </a:xfrm>
          <a:prstGeom prst="rect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Wykonywanie uprawnień mężów zaufania nie może utrudniać pracy</a:t>
            </a:r>
          </a:p>
          <a:p>
            <a:pPr algn="just">
              <a:defRPr/>
            </a:pPr>
            <a:r>
              <a:rPr lang="pl-P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komisji, zakłócać powagi głosowania ani naruszać jego tajności.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pole tekstowe 1"/>
          <p:cNvSpPr txBox="1">
            <a:spLocks noChangeArrowheads="1"/>
          </p:cNvSpPr>
          <p:nvPr/>
        </p:nvSpPr>
        <p:spPr bwMode="auto">
          <a:xfrm>
            <a:off x="1042988" y="476250"/>
            <a:ext cx="6337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MĘŻOWIE ZAUFANIA - UPRAWNIENIA</a:t>
            </a:r>
          </a:p>
        </p:txBody>
      </p:sp>
      <p:sp>
        <p:nvSpPr>
          <p:cNvPr id="3" name="Prostokąt 2"/>
          <p:cNvSpPr/>
          <p:nvPr/>
        </p:nvSpPr>
        <p:spPr>
          <a:xfrm>
            <a:off x="250825" y="798513"/>
            <a:ext cx="8713788" cy="22236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altLang="pl-PL" sz="1600" dirty="0">
                <a:latin typeface="Arial" pitchFamily="34" charset="0"/>
                <a:ea typeface="SimSun" pitchFamily="2" charset="-122"/>
                <a:cs typeface="Arial" pitchFamily="34" charset="0"/>
              </a:rPr>
              <a:t>W dniu głosowania – </a:t>
            </a:r>
          </a:p>
          <a:p>
            <a:pPr marL="285750" indent="-285750">
              <a:buFontTx/>
              <a:buChar char="-"/>
              <a:defRPr/>
            </a:pPr>
            <a:r>
              <a:rPr lang="pl-PL" altLang="pl-PL" sz="1600" dirty="0">
                <a:latin typeface="Arial" pitchFamily="34" charset="0"/>
                <a:ea typeface="SimSun" pitchFamily="2" charset="-122"/>
                <a:cs typeface="Arial" pitchFamily="34" charset="0"/>
              </a:rPr>
              <a:t>od momentu rozpoczęcia pracy przez komisję  - do czasu rozpoczęcia </a:t>
            </a:r>
            <a:br>
              <a:rPr lang="pl-PL" altLang="pl-PL" sz="1600" dirty="0">
                <a:latin typeface="Arial" pitchFamily="34" charset="0"/>
                <a:ea typeface="SimSun" pitchFamily="2" charset="-122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ea typeface="SimSun" pitchFamily="2" charset="-122"/>
                <a:cs typeface="Arial" pitchFamily="34" charset="0"/>
              </a:rPr>
              <a:t>głosowania </a:t>
            </a:r>
            <a:r>
              <a:rPr lang="pl-PL" altLang="pl-PL" sz="1600" b="1" dirty="0">
                <a:latin typeface="Arial" pitchFamily="34" charset="0"/>
                <a:ea typeface="SimSun" pitchFamily="2" charset="-122"/>
                <a:cs typeface="Arial" pitchFamily="34" charset="0"/>
              </a:rPr>
              <a:t>oraz</a:t>
            </a:r>
            <a:r>
              <a:rPr lang="pl-PL" altLang="pl-PL" sz="1600" dirty="0">
                <a:latin typeface="Arial" pitchFamily="34" charset="0"/>
                <a:ea typeface="SimSun" pitchFamily="2" charset="-122"/>
                <a:cs typeface="Arial" pitchFamily="34" charset="0"/>
              </a:rPr>
              <a:t> </a:t>
            </a:r>
          </a:p>
          <a:p>
            <a:pPr marL="285750" indent="-285750">
              <a:buFontTx/>
              <a:buChar char="-"/>
              <a:defRPr/>
            </a:pPr>
            <a:r>
              <a:rPr lang="pl-PL" altLang="pl-PL" sz="1600" dirty="0">
                <a:latin typeface="Arial" pitchFamily="34" charset="0"/>
                <a:ea typeface="SimSun" pitchFamily="2" charset="-122"/>
                <a:cs typeface="Arial" pitchFamily="34" charset="0"/>
              </a:rPr>
              <a:t>w okresie od zamknięcia lokalu wyborczego do czasu podpisania </a:t>
            </a:r>
            <a:br>
              <a:rPr lang="pl-PL" altLang="pl-PL" sz="1600" dirty="0">
                <a:latin typeface="Arial" pitchFamily="34" charset="0"/>
                <a:ea typeface="SimSun" pitchFamily="2" charset="-122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ea typeface="SimSun" pitchFamily="2" charset="-122"/>
                <a:cs typeface="Arial" pitchFamily="34" charset="0"/>
              </a:rPr>
              <a:t>protokołu głosowania, </a:t>
            </a:r>
          </a:p>
          <a:p>
            <a:pPr>
              <a:defRPr/>
            </a:pPr>
            <a:r>
              <a:rPr lang="pl-PL" altLang="pl-PL" sz="1050" b="1" dirty="0">
                <a:latin typeface="Arial" pitchFamily="34" charset="0"/>
                <a:ea typeface="SimSun" pitchFamily="2" charset="-122"/>
                <a:cs typeface="Arial" pitchFamily="34" charset="0"/>
              </a:rPr>
              <a:t> </a:t>
            </a:r>
          </a:p>
          <a:p>
            <a:pPr>
              <a:defRPr/>
            </a:pPr>
            <a:endParaRPr lang="pl-PL" altLang="pl-PL" sz="1600" b="1" dirty="0">
              <a:latin typeface="Arial" pitchFamily="34" charset="0"/>
              <a:ea typeface="SimSun" pitchFamily="2" charset="-122"/>
              <a:cs typeface="Arial" pitchFamily="34" charset="0"/>
            </a:endParaRPr>
          </a:p>
          <a:p>
            <a:pPr>
              <a:defRPr/>
            </a:pPr>
            <a:endParaRPr lang="pl-PL" altLang="pl-PL" sz="1600" b="1" u="sng" dirty="0">
              <a:latin typeface="Arial" pitchFamily="34" charset="0"/>
              <a:ea typeface="SimSun" pitchFamily="2" charset="-122"/>
              <a:cs typeface="Arial" pitchFamily="34" charset="0"/>
            </a:endParaRPr>
          </a:p>
          <a:p>
            <a:pPr>
              <a:defRPr/>
            </a:pPr>
            <a:endParaRPr lang="pl-PL" altLang="pl-PL" sz="16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4" name="Prostokąt 4"/>
          <p:cNvSpPr>
            <a:spLocks noChangeArrowheads="1"/>
          </p:cNvSpPr>
          <p:nvPr/>
        </p:nvSpPr>
        <p:spPr bwMode="auto">
          <a:xfrm>
            <a:off x="92075" y="2309813"/>
            <a:ext cx="9053513" cy="892175"/>
          </a:xfrm>
          <a:prstGeom prst="rect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l-PL" altLang="pl-PL" b="1" dirty="0">
                <a:solidFill>
                  <a:schemeClr val="bg1"/>
                </a:solidFill>
                <a:latin typeface="Arial" pitchFamily="34" charset="0"/>
                <a:ea typeface="SimSun" pitchFamily="2" charset="-122"/>
                <a:cs typeface="Arial" pitchFamily="34" charset="0"/>
              </a:rPr>
              <a:t>czynności komisji mogą być rejestrowane przez mężów zaufania </a:t>
            </a:r>
            <a:br>
              <a:rPr lang="pl-PL" altLang="pl-PL" b="1" dirty="0">
                <a:solidFill>
                  <a:schemeClr val="bg1"/>
                </a:solidFill>
                <a:latin typeface="Arial" pitchFamily="34" charset="0"/>
                <a:ea typeface="SimSun" pitchFamily="2" charset="-122"/>
                <a:cs typeface="Arial" pitchFamily="34" charset="0"/>
              </a:rPr>
            </a:br>
            <a:r>
              <a:rPr lang="pl-PL" altLang="pl-PL" b="1" dirty="0">
                <a:solidFill>
                  <a:schemeClr val="bg1"/>
                </a:solidFill>
                <a:latin typeface="Arial" pitchFamily="34" charset="0"/>
                <a:ea typeface="SimSun" pitchFamily="2" charset="-122"/>
                <a:cs typeface="Arial" pitchFamily="34" charset="0"/>
              </a:rPr>
              <a:t>z wykorzystaniem własnych urządzeń rejestrujących </a:t>
            </a:r>
            <a:r>
              <a:rPr lang="pl-PL" altLang="pl-PL" sz="1200" b="1" dirty="0">
                <a:solidFill>
                  <a:schemeClr val="bg1"/>
                </a:solidFill>
                <a:latin typeface="Arial" pitchFamily="34" charset="0"/>
                <a:ea typeface="SimSun" pitchFamily="2" charset="-122"/>
                <a:cs typeface="Arial" pitchFamily="34" charset="0"/>
              </a:rPr>
              <a:t>(art. 42 § 5 Kodeksu wyborczego</a:t>
            </a:r>
            <a:r>
              <a:rPr lang="pl-PL" altLang="pl-PL" sz="1600" b="1" dirty="0">
                <a:solidFill>
                  <a:schemeClr val="bg1"/>
                </a:solidFill>
                <a:latin typeface="Arial" pitchFamily="34" charset="0"/>
                <a:ea typeface="SimSun" pitchFamily="2" charset="-122"/>
                <a:cs typeface="Arial" pitchFamily="34" charset="0"/>
              </a:rPr>
              <a:t>).</a:t>
            </a:r>
          </a:p>
          <a:p>
            <a:pPr algn="ctr">
              <a:defRPr/>
            </a:pPr>
            <a:r>
              <a:rPr lang="pl-PL" altLang="pl-PL" sz="1600" b="1" dirty="0">
                <a:solidFill>
                  <a:schemeClr val="bg1"/>
                </a:solidFill>
                <a:latin typeface="Arial" pitchFamily="34" charset="0"/>
                <a:ea typeface="SimSun" pitchFamily="2" charset="-122"/>
                <a:cs typeface="Arial" pitchFamily="34" charset="0"/>
              </a:rPr>
              <a:t>(bez transmisji !!!)</a:t>
            </a:r>
          </a:p>
        </p:txBody>
      </p:sp>
      <p:pic>
        <p:nvPicPr>
          <p:cNvPr id="28677" name="Symbol zastępczy zawartości 3" descr="1195436790606908375johnny_automatic_man_with_a_camera.svg.m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852738"/>
            <a:ext cx="105727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Prostokąt 1"/>
          <p:cNvSpPr>
            <a:spLocks noChangeArrowheads="1"/>
          </p:cNvSpPr>
          <p:nvPr/>
        </p:nvSpPr>
        <p:spPr bwMode="auto">
          <a:xfrm>
            <a:off x="1236663" y="3629025"/>
            <a:ext cx="7504112" cy="2170113"/>
          </a:xfrm>
          <a:prstGeom prst="rect">
            <a:avLst/>
          </a:prstGeom>
          <a:noFill/>
          <a:ln w="28575">
            <a:solidFill>
              <a:srgbClr val="90181B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1100" dirty="0">
              <a:solidFill>
                <a:srgbClr val="000000"/>
              </a:solidFill>
              <a:latin typeface="Times New Roman" pitchFamily="18" charset="0"/>
            </a:endParaRPr>
          </a:p>
          <a:p>
            <a:pPr algn="just"/>
            <a:r>
              <a:rPr lang="pl-PL" altLang="pl-PL" sz="1700" b="1" dirty="0">
                <a:latin typeface="Arial" pitchFamily="34" charset="0"/>
                <a:ea typeface="SimSun" pitchFamily="2" charset="-122"/>
                <a:cs typeface="Arial" pitchFamily="34" charset="0"/>
              </a:rPr>
              <a:t>Materiały zawierające zarejestrowany przebieg czynności na wniosek męża zaufania, rejestrującego te czynności, mogą zostać zakwalifikowane jako dokumenty z wyborów. </a:t>
            </a:r>
            <a:r>
              <a:rPr lang="pl-PL" altLang="pl-PL" sz="1700" dirty="0">
                <a:latin typeface="Arial" pitchFamily="34" charset="0"/>
                <a:ea typeface="SimSun" pitchFamily="2" charset="-122"/>
                <a:cs typeface="Arial" pitchFamily="34" charset="0"/>
              </a:rPr>
              <a:t>W przypadku, </a:t>
            </a:r>
            <a:r>
              <a:rPr lang="pl-PL" altLang="pl-PL" sz="1700" b="1" dirty="0">
                <a:solidFill>
                  <a:srgbClr val="9D032A"/>
                </a:solidFill>
                <a:latin typeface="Arial" pitchFamily="34" charset="0"/>
                <a:ea typeface="SimSun" pitchFamily="2" charset="-122"/>
                <a:cs typeface="Arial" pitchFamily="34" charset="0"/>
              </a:rPr>
              <a:t>gdy mąż zaufania złoży wniosek o dołączenie zarejestrowanego przez niego materiału jako dokument z wyborów</a:t>
            </a:r>
            <a:r>
              <a:rPr lang="pl-PL" altLang="pl-PL" sz="1700" dirty="0">
                <a:latin typeface="Arial" pitchFamily="34" charset="0"/>
                <a:ea typeface="SimSun" pitchFamily="2" charset="-122"/>
                <a:cs typeface="Arial" pitchFamily="34" charset="0"/>
              </a:rPr>
              <a:t>, komisja pakuje go, opieczętowuje oraz przekazuje z innymi dokumentami z wyborów komisji ds. ustalenia wyników głosowania w obwodzie, łącznie z protokołem przekazania,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pole tekstowe 1"/>
          <p:cNvSpPr txBox="1">
            <a:spLocks noChangeArrowheads="1"/>
          </p:cNvSpPr>
          <p:nvPr/>
        </p:nvSpPr>
        <p:spPr bwMode="auto">
          <a:xfrm>
            <a:off x="1042988" y="476250"/>
            <a:ext cx="6337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 dirty="0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MĘŻOWIE ZAUFANIA - UPRAWNIENIA</a:t>
            </a:r>
          </a:p>
        </p:txBody>
      </p:sp>
      <p:sp>
        <p:nvSpPr>
          <p:cNvPr id="6" name="Prostokąt 5"/>
          <p:cNvSpPr/>
          <p:nvPr/>
        </p:nvSpPr>
        <p:spPr>
          <a:xfrm>
            <a:off x="179388" y="3716338"/>
            <a:ext cx="8566150" cy="2247900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rgbClr val="90181B"/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pl-PL" sz="1100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b="1" dirty="0">
                <a:latin typeface="Arial" panose="020B0604020202020204" pitchFamily="34" charset="0"/>
              </a:rPr>
              <a:t>Przewodniczący komisji może wydawać polecenia o charakterze porządkowym</a:t>
            </a:r>
            <a:r>
              <a:rPr lang="pl-PL" dirty="0">
                <a:latin typeface="Arial" panose="020B0604020202020204" pitchFamily="34" charset="0"/>
              </a:rPr>
              <a:t>, w przypadku gdy działania mężów zaufania wykraczają poza ich uprawnienia, utrudniają pracę komisji, zakłócają powagę głosowania lub naruszają jego tajność. Fakt ten należy odnotować w punkcie XIII.6 protokołów przekazania. </a:t>
            </a:r>
          </a:p>
          <a:p>
            <a:pPr>
              <a:defRPr/>
            </a:pPr>
            <a:r>
              <a:rPr lang="pl-PL" b="1" dirty="0">
                <a:latin typeface="Arial" panose="020B0604020202020204" pitchFamily="34" charset="0"/>
              </a:rPr>
              <a:t>Kwestie organizacyjne związane z wykonywaniem funkcji męża zaufania należą do kompetencji przewodniczącego danej komisji, który winien ustalić je i przekazać przybyłym mężom zaufania. </a:t>
            </a:r>
            <a:endParaRPr lang="pl-PL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179388" y="1484313"/>
            <a:ext cx="8566150" cy="1873250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l-PL" altLang="pl-PL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Obserwacja czynności wykonywanych przez komisję obwodową </a:t>
            </a:r>
            <a:r>
              <a:rPr lang="pl-PL" altLang="pl-PL" b="1" u="sng" dirty="0">
                <a:solidFill>
                  <a:srgbClr val="9D03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w trakcie głosowania</a:t>
            </a:r>
            <a:r>
              <a:rPr lang="pl-PL" altLang="pl-PL" b="1" dirty="0">
                <a:solidFill>
                  <a:srgbClr val="9D03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pl-PL" altLang="pl-PL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tj. w okresie od jego rozpoczęcia o godz. 7</a:t>
            </a:r>
            <a:r>
              <a:rPr lang="pl-PL" altLang="pl-PL" b="1" baseline="30000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00 </a:t>
            </a:r>
            <a:r>
              <a:rPr lang="pl-PL" altLang="pl-PL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do</a:t>
            </a:r>
            <a:r>
              <a:rPr lang="pl-PL" altLang="pl-PL" b="1" baseline="30000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pl-PL" altLang="pl-PL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czasu jego zakończenia do godz. 21</a:t>
            </a:r>
            <a:r>
              <a:rPr lang="pl-PL" altLang="pl-PL" b="1" baseline="30000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00</a:t>
            </a:r>
            <a:r>
              <a:rPr lang="pl-PL" altLang="pl-PL" b="1" dirty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z zastrzeżeniem, że nie zostało ono przedłużone,</a:t>
            </a:r>
            <a:r>
              <a:rPr lang="pl-PL" altLang="pl-PL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pl-PL" altLang="pl-PL" b="1" u="sng" dirty="0">
                <a:solidFill>
                  <a:srgbClr val="9D03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nie uprawnia mężów zaufania do utrwalania pracy komisji  za pomocą żadnych urządzeń rejestrujących. </a:t>
            </a:r>
            <a:endParaRPr lang="pl-PL" altLang="pl-PL" u="sng" dirty="0">
              <a:solidFill>
                <a:srgbClr val="9D032A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Prostokąt 1"/>
          <p:cNvSpPr>
            <a:spLocks noChangeArrowheads="1"/>
          </p:cNvSpPr>
          <p:nvPr/>
        </p:nvSpPr>
        <p:spPr bwMode="auto">
          <a:xfrm>
            <a:off x="1839913" y="620713"/>
            <a:ext cx="43878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altLang="pl-PL" sz="2000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OBSERWATORZY SPOŁECZNI </a:t>
            </a:r>
          </a:p>
        </p:txBody>
      </p:sp>
      <p:pic>
        <p:nvPicPr>
          <p:cNvPr id="30723" name="Picture 2" descr="http://uxbite.com/wp-content/uploads/2011/08/observing-eye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5463" y="4872038"/>
            <a:ext cx="2078037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468313" y="1014413"/>
            <a:ext cx="8135937" cy="42751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pl-PL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pl-PL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dirty="0">
                <a:latin typeface="Arial" panose="020B0604020202020204" pitchFamily="34" charset="0"/>
              </a:rPr>
              <a:t>Zarejestrowane w Rzeczypospolitej Polskiej, tj. </a:t>
            </a:r>
            <a:r>
              <a:rPr lang="pl-PL" b="1" dirty="0">
                <a:latin typeface="Arial" panose="020B0604020202020204" pitchFamily="34" charset="0"/>
              </a:rPr>
              <a:t>wpisane do Krajowego Rejestru Sądowego</a:t>
            </a:r>
            <a:r>
              <a:rPr lang="pl-PL" dirty="0">
                <a:latin typeface="Arial" panose="020B0604020202020204" pitchFamily="34" charset="0"/>
              </a:rPr>
              <a:t>, stowarzyszenia i fundacje, do których celów statutowych należy troska o demokrację, prawa obywatelskie i rozwój społeczeństwa obywatelskiego, mają prawo wyznaczyć po jednym obserwatorze społecznym do każdej obwodowej komisji wyborczej ds. przeprowadzenia głosowania </a:t>
            </a:r>
            <a:br>
              <a:rPr lang="pl-PL" dirty="0">
                <a:latin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</a:rPr>
              <a:t>w obwodzie oraz ds. ustalenia wyników głosowania w obwodzie. Prawo wyznaczenia po jednym obserwatorze społecznym do komisji wyborczych mają stowarzyszenia i fundacje, które w swoim statucie mają zapisaną realizację co najmniej jednego z wymienionego wyżej celu, tj. troskę </a:t>
            </a:r>
            <a:br>
              <a:rPr lang="pl-PL" dirty="0">
                <a:latin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</a:rPr>
              <a:t>o demokrację lub prawa obywatelskie albo rozwój społeczeństwa obywatelskiego. Nie ma przy tym znaczenia, w jaki sposób zostaną one zapisane (jakie sformułowania zostaną użyte) w statucie.</a:t>
            </a: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pl-PL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Prostokąt 1"/>
          <p:cNvSpPr>
            <a:spLocks noChangeArrowheads="1"/>
          </p:cNvSpPr>
          <p:nvPr/>
        </p:nvSpPr>
        <p:spPr bwMode="auto">
          <a:xfrm>
            <a:off x="1839913" y="620713"/>
            <a:ext cx="43878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altLang="pl-PL" sz="2000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OBSERWATORZY SPOŁECZNI </a:t>
            </a:r>
          </a:p>
        </p:txBody>
      </p:sp>
      <p:pic>
        <p:nvPicPr>
          <p:cNvPr id="31747" name="Picture 2" descr="http://uxbite.com/wp-content/uploads/2011/08/observing-eye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73863" y="2420938"/>
            <a:ext cx="2078037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Prostokąt 2"/>
          <p:cNvSpPr>
            <a:spLocks noChangeArrowheads="1"/>
          </p:cNvSpPr>
          <p:nvPr/>
        </p:nvSpPr>
        <p:spPr bwMode="auto">
          <a:xfrm>
            <a:off x="900113" y="1196975"/>
            <a:ext cx="5903912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1600" b="1">
              <a:solidFill>
                <a:srgbClr val="000000"/>
              </a:solidFill>
              <a:cs typeface="Arial" charset="0"/>
            </a:endParaRP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Obserwatorem społecznym nie może być:</a:t>
            </a: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 </a:t>
            </a: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1) kandydat w wyborach; </a:t>
            </a: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2) komisarz wyborczy; </a:t>
            </a: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3) pełnomocnik wyborczy; </a:t>
            </a: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4) pełnomocnik finansowy; </a:t>
            </a: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5) urzędnik wyborczy; </a:t>
            </a: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6) członek komisji wyborczej. </a:t>
            </a:r>
          </a:p>
        </p:txBody>
      </p:sp>
      <p:sp>
        <p:nvSpPr>
          <p:cNvPr id="7" name="Znak zakazu 6"/>
          <p:cNvSpPr/>
          <p:nvPr/>
        </p:nvSpPr>
        <p:spPr>
          <a:xfrm>
            <a:off x="7236296" y="2420888"/>
            <a:ext cx="1152128" cy="1224136"/>
          </a:xfrm>
          <a:prstGeom prst="noSmoking">
            <a:avLst>
              <a:gd name="adj" fmla="val 4308"/>
            </a:avLst>
          </a:prstGeom>
          <a:solidFill>
            <a:srgbClr val="FF0000"/>
          </a:solidFill>
          <a:ln w="25400" cmpd="sng">
            <a:solidFill>
              <a:srgbClr val="502604">
                <a:alpha val="70000"/>
              </a:srgbClr>
            </a:solidFill>
          </a:ln>
          <a:effectLst>
            <a:outerShdw blurRad="596900" dist="88900" sx="106000" sy="106000" algn="ctr" rotWithShape="0">
              <a:schemeClr val="bg2">
                <a:lumMod val="25000"/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 extrusionH="76200" contourW="12700" prstMaterial="flat">
            <a:bevelT w="342900" prst="coolSlant"/>
            <a:extrusionClr>
              <a:schemeClr val="accent6">
                <a:lumMod val="75000"/>
              </a:schemeClr>
            </a:extrusionClr>
            <a:contourClr>
              <a:schemeClr val="accent6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Prostokąt 4"/>
          <p:cNvSpPr>
            <a:spLocks noChangeArrowheads="1"/>
          </p:cNvSpPr>
          <p:nvPr/>
        </p:nvSpPr>
        <p:spPr bwMode="auto">
          <a:xfrm>
            <a:off x="427038" y="4275138"/>
            <a:ext cx="8424862" cy="2016125"/>
          </a:xfrm>
          <a:prstGeom prst="rect">
            <a:avLst/>
          </a:prstGeom>
          <a:noFill/>
          <a:ln w="19050">
            <a:solidFill>
              <a:srgbClr val="9D032A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endParaRPr lang="pl-PL" sz="1100" dirty="0" smtClean="0"/>
          </a:p>
          <a:p>
            <a:pPr algn="just">
              <a:defRPr/>
            </a:pPr>
            <a:r>
              <a:rPr lang="pl-PL" sz="2000" b="1" dirty="0" smtClean="0"/>
              <a:t>Obserwatorzy społeczni mają takie same uprawnienia </a:t>
            </a:r>
            <a:r>
              <a:rPr lang="pl-PL" sz="2000" dirty="0" smtClean="0"/>
              <a:t>jakie przysługują mężom zaufania </a:t>
            </a:r>
            <a:r>
              <a:rPr lang="pl-PL" sz="2000" b="1" dirty="0" smtClean="0"/>
              <a:t>za wyjątkiem: </a:t>
            </a:r>
          </a:p>
          <a:p>
            <a:pPr algn="just">
              <a:defRPr/>
            </a:pPr>
            <a:endParaRPr lang="pl-PL" sz="1050" dirty="0" smtClean="0"/>
          </a:p>
          <a:p>
            <a:pPr algn="just">
              <a:defRPr/>
            </a:pPr>
            <a:r>
              <a:rPr lang="pl-PL" sz="2000" b="1" dirty="0" smtClean="0"/>
              <a:t>1) wnoszenia uwag do protokołu głosowania; </a:t>
            </a:r>
            <a:endParaRPr lang="pl-PL" sz="2000" dirty="0" smtClean="0"/>
          </a:p>
          <a:p>
            <a:pPr algn="just">
              <a:defRPr/>
            </a:pPr>
            <a:r>
              <a:rPr lang="pl-PL" sz="2000" b="1" dirty="0" smtClean="0"/>
              <a:t>2) obecności przy przewożeniu i przekazywaniu protokołu </a:t>
            </a:r>
          </a:p>
          <a:p>
            <a:pPr algn="just">
              <a:defRPr/>
            </a:pPr>
            <a:r>
              <a:rPr lang="pl-PL" sz="2000" b="1" dirty="0" smtClean="0"/>
              <a:t>    do właściwej komisji wyborczej wyższego stopnia. </a:t>
            </a:r>
            <a:endParaRPr 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-26988"/>
            <a:ext cx="5300662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a 4"/>
          <p:cNvSpPr/>
          <p:nvPr/>
        </p:nvSpPr>
        <p:spPr>
          <a:xfrm>
            <a:off x="4211638" y="5373688"/>
            <a:ext cx="1874837" cy="228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6084888" y="3500438"/>
            <a:ext cx="3059112" cy="1477962"/>
          </a:xfrm>
          <a:prstGeom prst="rect">
            <a:avLst/>
          </a:prstGeom>
          <a:ln w="38100">
            <a:solidFill>
              <a:srgbClr val="9D032A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dirty="0">
                <a:solidFill>
                  <a:srgbClr val="000000"/>
                </a:solidFill>
                <a:latin typeface="+mn-lt"/>
              </a:rPr>
              <a:t>zaświadczenie podpisane przez osobę działającą w imieniu organu uprawnionego do reprezentowania na zewnątrz stowarzyszenia/fundacji,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Prostokąt 1"/>
          <p:cNvSpPr>
            <a:spLocks noChangeArrowheads="1"/>
          </p:cNvSpPr>
          <p:nvPr/>
        </p:nvSpPr>
        <p:spPr bwMode="auto">
          <a:xfrm>
            <a:off x="1220788" y="652463"/>
            <a:ext cx="5626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altLang="pl-PL" sz="2000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OBSERWATORZY MIĘDZYNARODOWI </a:t>
            </a:r>
          </a:p>
        </p:txBody>
      </p:sp>
      <p:sp>
        <p:nvSpPr>
          <p:cNvPr id="33795" name="Prostokąt 2"/>
          <p:cNvSpPr>
            <a:spLocks noChangeArrowheads="1"/>
          </p:cNvSpPr>
          <p:nvPr/>
        </p:nvSpPr>
        <p:spPr bwMode="auto">
          <a:xfrm>
            <a:off x="323850" y="1822450"/>
            <a:ext cx="48958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dirty="0">
                <a:latin typeface="Arial" pitchFamily="34" charset="0"/>
                <a:cs typeface="Arial" pitchFamily="34" charset="0"/>
              </a:rPr>
              <a:t>Przy wszystkich czynnościach komisji </a:t>
            </a:r>
            <a:br>
              <a:rPr lang="pl-PL" altLang="pl-PL" sz="2000" dirty="0">
                <a:latin typeface="Arial" pitchFamily="34" charset="0"/>
                <a:cs typeface="Arial" pitchFamily="34" charset="0"/>
              </a:rPr>
            </a:br>
            <a:r>
              <a:rPr lang="pl-PL" altLang="pl-PL" sz="2000" dirty="0">
                <a:latin typeface="Arial" pitchFamily="34" charset="0"/>
                <a:cs typeface="Arial" pitchFamily="34" charset="0"/>
              </a:rPr>
              <a:t>mogą być również obecni </a:t>
            </a:r>
            <a:br>
              <a:rPr lang="pl-PL" altLang="pl-PL" sz="2000" dirty="0">
                <a:latin typeface="Arial" pitchFamily="34" charset="0"/>
                <a:cs typeface="Arial" pitchFamily="34" charset="0"/>
              </a:rPr>
            </a:br>
            <a:r>
              <a:rPr lang="pl-PL" altLang="pl-PL" sz="2400" b="1" dirty="0">
                <a:solidFill>
                  <a:srgbClr val="9D032A"/>
                </a:solidFill>
                <a:latin typeface="Arial" pitchFamily="34" charset="0"/>
                <a:cs typeface="Arial" pitchFamily="34" charset="0"/>
              </a:rPr>
              <a:t>obserwatorzy międzynarodowi  </a:t>
            </a:r>
            <a:r>
              <a:rPr lang="pl-PL" altLang="pl-PL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pl-PL" altLang="pl-PL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pl-PL" altLang="pl-PL" sz="2000" dirty="0">
                <a:latin typeface="Arial" pitchFamily="34" charset="0"/>
                <a:cs typeface="Arial" pitchFamily="34" charset="0"/>
              </a:rPr>
              <a:t>zaproszeni przez PKW. </a:t>
            </a:r>
          </a:p>
        </p:txBody>
      </p:sp>
      <p:pic>
        <p:nvPicPr>
          <p:cNvPr id="33796" name="Picture 2" descr="Znalezione obrazy dla zapytania lup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25" y="1412875"/>
            <a:ext cx="3460750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Prostokąt 4"/>
          <p:cNvSpPr>
            <a:spLocks noChangeArrowheads="1"/>
          </p:cNvSpPr>
          <p:nvPr/>
        </p:nvSpPr>
        <p:spPr bwMode="auto">
          <a:xfrm>
            <a:off x="323850" y="3860800"/>
            <a:ext cx="8424863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dirty="0">
                <a:latin typeface="Arial" pitchFamily="34" charset="0"/>
                <a:cs typeface="Arial" pitchFamily="34" charset="0"/>
              </a:rPr>
              <a:t>                     </a:t>
            </a:r>
          </a:p>
          <a:p>
            <a:pPr algn="just"/>
            <a:r>
              <a:rPr lang="pl-PL" altLang="pl-PL" dirty="0">
                <a:latin typeface="Arial" pitchFamily="34" charset="0"/>
                <a:cs typeface="Arial" pitchFamily="34" charset="0"/>
              </a:rPr>
              <a:t>Obserwatorzy międzynarodowi przedstawią komisji </a:t>
            </a:r>
            <a:r>
              <a:rPr lang="pl-PL" altLang="pl-PL" b="1" dirty="0">
                <a:latin typeface="Arial" pitchFamily="34" charset="0"/>
                <a:cs typeface="Arial" pitchFamily="34" charset="0"/>
              </a:rPr>
              <a:t>zaświadczenie </a:t>
            </a:r>
            <a:r>
              <a:rPr lang="pl-PL" altLang="pl-PL" dirty="0">
                <a:latin typeface="Arial" pitchFamily="34" charset="0"/>
                <a:cs typeface="Arial" pitchFamily="34" charset="0"/>
              </a:rPr>
              <a:t>wydane </a:t>
            </a:r>
            <a:br>
              <a:rPr lang="pl-PL" altLang="pl-PL" dirty="0">
                <a:latin typeface="Arial" pitchFamily="34" charset="0"/>
                <a:cs typeface="Arial" pitchFamily="34" charset="0"/>
              </a:rPr>
            </a:br>
            <a:r>
              <a:rPr lang="pl-PL" altLang="pl-PL" dirty="0">
                <a:latin typeface="Arial" pitchFamily="34" charset="0"/>
                <a:cs typeface="Arial" pitchFamily="34" charset="0"/>
              </a:rPr>
              <a:t>przez PKW. Obserwatorzy posiadają </a:t>
            </a:r>
            <a:r>
              <a:rPr lang="pl-PL" altLang="pl-PL" b="1" dirty="0">
                <a:latin typeface="Arial" pitchFamily="34" charset="0"/>
                <a:cs typeface="Arial" pitchFamily="34" charset="0"/>
              </a:rPr>
              <a:t>uprawnienia mężów zaufania</a:t>
            </a:r>
            <a:r>
              <a:rPr lang="pl-PL" altLang="pl-PL" dirty="0">
                <a:latin typeface="Arial" pitchFamily="34" charset="0"/>
                <a:cs typeface="Arial" pitchFamily="34" charset="0"/>
              </a:rPr>
              <a:t>, z wyjątkiem prawa do wnoszenia uwag do protokołu (art. 50 § 2 Kodeksu wyborczego). </a:t>
            </a:r>
          </a:p>
          <a:p>
            <a:pPr algn="just"/>
            <a:endParaRPr lang="pl-PL" altLang="pl-PL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l-PL" altLang="pl-PL" b="1" dirty="0">
                <a:latin typeface="Arial" pitchFamily="34" charset="0"/>
                <a:cs typeface="Arial" pitchFamily="34" charset="0"/>
              </a:rPr>
              <a:t>Nie mogą oni wykonywać żadnych czynności członka komisji, pomagać głosującym w głosowaniu ani udzielać im wyjaśnień.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zpwp-sieradz.eu/images/dziennikar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8300" y="1158875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Prostokąt 1"/>
          <p:cNvSpPr>
            <a:spLocks noChangeArrowheads="1"/>
          </p:cNvSpPr>
          <p:nvPr/>
        </p:nvSpPr>
        <p:spPr bwMode="auto">
          <a:xfrm>
            <a:off x="2293938" y="581025"/>
            <a:ext cx="3502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PRAWA DZIENNIKARZY</a:t>
            </a:r>
          </a:p>
        </p:txBody>
      </p:sp>
      <p:pic>
        <p:nvPicPr>
          <p:cNvPr id="34820" name="Picture 4" descr="4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" y="765175"/>
            <a:ext cx="2127250" cy="2932113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34821" name="Picture 5" descr="http://www.antwo.pl/images/img_questions/pl/1343995336501bbdc8a647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9038" y="817563"/>
            <a:ext cx="896937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rostokąt 5"/>
          <p:cNvSpPr/>
          <p:nvPr/>
        </p:nvSpPr>
        <p:spPr>
          <a:xfrm>
            <a:off x="3635375" y="1216025"/>
            <a:ext cx="5445125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pl-PL" sz="1600" dirty="0">
                <a:latin typeface="Arial" pitchFamily="34" charset="0"/>
                <a:cs typeface="Arial" pitchFamily="34" charset="0"/>
              </a:rPr>
              <a:t>ważna legitymacja dziennikarska lub inny dokument potwierdzający reprezentowanie redakcji;</a:t>
            </a:r>
          </a:p>
          <a:p>
            <a:pPr>
              <a:defRPr/>
            </a:pPr>
            <a:endParaRPr lang="pl-PL" sz="7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pl-PL" sz="1600" dirty="0">
                <a:latin typeface="Arial" pitchFamily="34" charset="0"/>
                <a:cs typeface="Arial" pitchFamily="34" charset="0"/>
              </a:rPr>
              <a:t>obowiązek zgłoszenia przewodniczącemu komisji </a:t>
            </a:r>
            <a:br>
              <a:rPr lang="pl-PL" sz="1600" dirty="0">
                <a:latin typeface="Arial" pitchFamily="34" charset="0"/>
                <a:cs typeface="Arial" pitchFamily="34" charset="0"/>
              </a:rPr>
            </a:br>
            <a:r>
              <a:rPr lang="pl-PL" sz="1600" dirty="0">
                <a:latin typeface="Arial" pitchFamily="34" charset="0"/>
                <a:cs typeface="Arial" pitchFamily="34" charset="0"/>
              </a:rPr>
              <a:t>oraz stosowanie się do zarządzeń mających na celu zapewnienie powagi i tajności głosowania;</a:t>
            </a:r>
          </a:p>
          <a:p>
            <a:pPr>
              <a:defRPr/>
            </a:pPr>
            <a:endParaRPr lang="pl-PL" sz="7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pl-PL" sz="1600" dirty="0">
                <a:latin typeface="Arial" pitchFamily="34" charset="0"/>
                <a:cs typeface="Arial" pitchFamily="34" charset="0"/>
              </a:rPr>
              <a:t>Zakaz przeprowadzania wywiadów </a:t>
            </a:r>
            <a:r>
              <a:rPr lang="pl-PL" sz="1600" b="1" u="sng" dirty="0">
                <a:solidFill>
                  <a:srgbClr val="9D032A"/>
                </a:solidFill>
                <a:latin typeface="Arial" pitchFamily="34" charset="0"/>
                <a:cs typeface="Arial" pitchFamily="34" charset="0"/>
              </a:rPr>
              <a:t>w lokalu </a:t>
            </a:r>
            <a:br>
              <a:rPr lang="pl-PL" sz="1600" b="1" u="sng" dirty="0">
                <a:solidFill>
                  <a:srgbClr val="9D032A"/>
                </a:solidFill>
                <a:latin typeface="Arial" pitchFamily="34" charset="0"/>
                <a:cs typeface="Arial" pitchFamily="34" charset="0"/>
              </a:rPr>
            </a:br>
            <a:r>
              <a:rPr lang="pl-PL" sz="1600" b="1" u="sng" dirty="0">
                <a:solidFill>
                  <a:srgbClr val="9D032A"/>
                </a:solidFill>
                <a:latin typeface="Arial" pitchFamily="34" charset="0"/>
                <a:cs typeface="Arial" pitchFamily="34" charset="0"/>
              </a:rPr>
              <a:t>w którym odbywa się głosowanie; </a:t>
            </a:r>
          </a:p>
          <a:p>
            <a:pPr>
              <a:defRPr/>
            </a:pPr>
            <a:endParaRPr lang="pl-PL" sz="7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pl-PL" sz="1600" dirty="0">
                <a:latin typeface="Arial" pitchFamily="34" charset="0"/>
                <a:cs typeface="Arial" pitchFamily="34" charset="0"/>
              </a:rPr>
              <a:t>Zakaz przebywania w lokalu przed rozpoczęciem głosowania oraz po jego zakończeniu. </a:t>
            </a:r>
          </a:p>
        </p:txBody>
      </p:sp>
      <p:sp>
        <p:nvSpPr>
          <p:cNvPr id="27655" name="Prostokąt 6"/>
          <p:cNvSpPr>
            <a:spLocks noChangeArrowheads="1"/>
          </p:cNvSpPr>
          <p:nvPr/>
        </p:nvSpPr>
        <p:spPr bwMode="auto">
          <a:xfrm>
            <a:off x="755650" y="4349750"/>
            <a:ext cx="6480175" cy="2077492"/>
          </a:xfrm>
          <a:prstGeom prst="rect">
            <a:avLst/>
          </a:prstGeom>
          <a:noFill/>
          <a:ln w="28575">
            <a:solidFill>
              <a:srgbClr val="9D032A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endParaRPr lang="pl-PL" altLang="pl-PL" sz="1050" b="1" dirty="0" smtClean="0">
              <a:ea typeface="Times New Roman" panose="02020603050405020304" pitchFamily="18" charset="0"/>
              <a:cs typeface="Arial" pitchFamily="34" charset="0"/>
            </a:endParaRPr>
          </a:p>
          <a:p>
            <a:pPr algn="just">
              <a:defRPr/>
            </a:pPr>
            <a:r>
              <a:rPr lang="pl-PL" altLang="pl-PL" b="1" dirty="0" smtClean="0">
                <a:ea typeface="Times New Roman" panose="02020603050405020304" pitchFamily="18" charset="0"/>
                <a:cs typeface="Arial" pitchFamily="34" charset="0"/>
              </a:rPr>
              <a:t>Dopuszczalne jest, </a:t>
            </a:r>
          </a:p>
          <a:p>
            <a:pPr algn="just">
              <a:defRPr/>
            </a:pPr>
            <a:r>
              <a:rPr lang="pl-PL" altLang="pl-PL" b="1" u="sng" dirty="0" smtClean="0">
                <a:ea typeface="Times New Roman" panose="02020603050405020304" pitchFamily="18" charset="0"/>
                <a:cs typeface="Arial" pitchFamily="34" charset="0"/>
              </a:rPr>
              <a:t>po uzyskaniu zgody</a:t>
            </a:r>
            <a:r>
              <a:rPr lang="pl-PL" altLang="pl-PL" b="1" dirty="0" smtClean="0">
                <a:ea typeface="Times New Roman" panose="02020603050405020304" pitchFamily="18" charset="0"/>
                <a:cs typeface="Arial" pitchFamily="34" charset="0"/>
              </a:rPr>
              <a:t> przewodniczącego komisji </a:t>
            </a:r>
          </a:p>
          <a:p>
            <a:pPr>
              <a:defRPr/>
            </a:pPr>
            <a:r>
              <a:rPr lang="pl-PL" altLang="pl-PL" b="1" dirty="0" smtClean="0">
                <a:ea typeface="Times New Roman" panose="02020603050405020304" pitchFamily="18" charset="0"/>
                <a:cs typeface="Arial" pitchFamily="34" charset="0"/>
              </a:rPr>
              <a:t>oraz osób, których wizerunek jest utrwalany, </a:t>
            </a:r>
            <a:br>
              <a:rPr lang="pl-PL" altLang="pl-PL" b="1" dirty="0" smtClean="0">
                <a:ea typeface="Times New Roman" panose="02020603050405020304" pitchFamily="18" charset="0"/>
                <a:cs typeface="Arial" pitchFamily="34" charset="0"/>
              </a:rPr>
            </a:br>
            <a:r>
              <a:rPr lang="pl-PL" altLang="pl-PL" b="1" dirty="0" smtClean="0">
                <a:solidFill>
                  <a:srgbClr val="9D032A"/>
                </a:solidFill>
                <a:ea typeface="Times New Roman" panose="02020603050405020304" pitchFamily="18" charset="0"/>
                <a:cs typeface="Arial" pitchFamily="34" charset="0"/>
              </a:rPr>
              <a:t>filmowanie i fotografowanie przebiegu głosowania.</a:t>
            </a:r>
          </a:p>
          <a:p>
            <a:pPr algn="just">
              <a:defRPr/>
            </a:pPr>
            <a:r>
              <a:rPr lang="pl-PL" altLang="pl-PL" sz="1200" b="1" dirty="0" smtClean="0">
                <a:solidFill>
                  <a:srgbClr val="9D032A"/>
                </a:solidFill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pl-PL" altLang="pl-PL" b="1" dirty="0" smtClean="0">
                <a:solidFill>
                  <a:srgbClr val="9D032A"/>
                </a:solidFill>
                <a:ea typeface="Times New Roman" panose="02020603050405020304" pitchFamily="18" charset="0"/>
                <a:cs typeface="Arial" pitchFamily="34" charset="0"/>
              </a:rPr>
              <a:t/>
            </a:r>
            <a:br>
              <a:rPr lang="pl-PL" altLang="pl-PL" b="1" dirty="0" smtClean="0">
                <a:solidFill>
                  <a:srgbClr val="9D032A"/>
                </a:solidFill>
                <a:ea typeface="Times New Roman" panose="02020603050405020304" pitchFamily="18" charset="0"/>
                <a:cs typeface="Arial" pitchFamily="34" charset="0"/>
              </a:rPr>
            </a:br>
            <a:r>
              <a:rPr lang="pl-PL" altLang="pl-PL" sz="2400" b="1" i="1" u="sng" dirty="0" smtClean="0">
                <a:solidFill>
                  <a:srgbClr val="9D032A"/>
                </a:solidFill>
                <a:ea typeface="Times New Roman" panose="02020603050405020304" pitchFamily="18" charset="0"/>
                <a:cs typeface="Arial" pitchFamily="34" charset="0"/>
              </a:rPr>
              <a:t>Nie jest potrzebna zgoda komisarza</a:t>
            </a:r>
            <a:r>
              <a:rPr lang="pl-PL" altLang="pl-PL" sz="2400" b="1" dirty="0" smtClean="0">
                <a:solidFill>
                  <a:srgbClr val="9D032A"/>
                </a:solidFill>
                <a:ea typeface="Times New Roman" panose="02020603050405020304" pitchFamily="18" charset="0"/>
                <a:cs typeface="Arial" pitchFamily="34" charset="0"/>
              </a:rPr>
              <a:t>.</a:t>
            </a:r>
          </a:p>
          <a:p>
            <a:pPr algn="just">
              <a:defRPr/>
            </a:pPr>
            <a:endParaRPr lang="pl-PL" altLang="pl-PL" sz="1050" b="1" dirty="0" smtClean="0">
              <a:solidFill>
                <a:srgbClr val="9D032A"/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Prostokąt 1"/>
          <p:cNvSpPr>
            <a:spLocks noChangeArrowheads="1"/>
          </p:cNvSpPr>
          <p:nvPr/>
        </p:nvSpPr>
        <p:spPr bwMode="auto">
          <a:xfrm>
            <a:off x="2293938" y="581025"/>
            <a:ext cx="3502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PRAWA DZIENNIKARZY</a:t>
            </a:r>
          </a:p>
        </p:txBody>
      </p:sp>
      <p:pic>
        <p:nvPicPr>
          <p:cNvPr id="35843" name="Obraz 7" descr="11784624-kamerzysta-strzel-kina-z-kamery-wide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4465638"/>
            <a:ext cx="1660525" cy="162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Prostokąt 4"/>
          <p:cNvSpPr>
            <a:spLocks noChangeArrowheads="1"/>
          </p:cNvSpPr>
          <p:nvPr/>
        </p:nvSpPr>
        <p:spPr bwMode="auto">
          <a:xfrm>
            <a:off x="511175" y="1989138"/>
            <a:ext cx="7448550" cy="224631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rgbClr val="9D032A"/>
                </a:solidFill>
              </a:rPr>
              <a:t>Za zgodą właściwej gminnej komisji wyborczej </a:t>
            </a:r>
            <a:r>
              <a:rPr lang="pl-PL" altLang="pl-PL" sz="2000" b="1"/>
              <a:t>dopuszczalne jest sfilmowanie i sfotografowanie przez przedstawicieli prasy </a:t>
            </a:r>
            <a:r>
              <a:rPr lang="pl-PL" altLang="pl-PL" sz="2000" b="1">
                <a:solidFill>
                  <a:srgbClr val="9D032A"/>
                </a:solidFill>
              </a:rPr>
              <a:t>momentu otwierania przez  obwodową komisję wyborczą ds. ustalenia wyników głosowania  urny wyborczej i wyjmowania z niej kart do głosowania. </a:t>
            </a:r>
            <a:r>
              <a:rPr lang="pl-PL" altLang="pl-PL" sz="2000" b="1"/>
              <a:t>Po wykonaniu tej czynności przedstawiciele prasy obowiązani są niezwłocznie opuścić lokal komisji.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pole tekstowe 2"/>
          <p:cNvSpPr txBox="1">
            <a:spLocks noChangeArrowheads="1"/>
          </p:cNvSpPr>
          <p:nvPr/>
        </p:nvSpPr>
        <p:spPr bwMode="auto">
          <a:xfrm>
            <a:off x="2400300" y="404813"/>
            <a:ext cx="2963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LOKAL WYBORCZY </a:t>
            </a:r>
          </a:p>
        </p:txBody>
      </p:sp>
      <p:pic>
        <p:nvPicPr>
          <p:cNvPr id="36867" name="Picture 5" descr="godlo-panstwowe-arkusz_1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575" y="573088"/>
            <a:ext cx="8143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6" descr="http://zspwyrzysk.pl/userfiles/zspwyrzyskpl/foto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3357563"/>
            <a:ext cx="20955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Obraz 11" descr="WYBORY - nowa_urn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6100" y="4551363"/>
            <a:ext cx="1470025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Obraz 6" descr="kabina wyborcza_small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34238" y="1252538"/>
            <a:ext cx="1889125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7" descr="obwieszczeni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27248" y="1347831"/>
            <a:ext cx="1334223" cy="8103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8066088" y="1419225"/>
            <a:ext cx="8636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800" b="1">
                <a:cs typeface="Arial" charset="0"/>
              </a:rPr>
              <a:t>Informacja PKW </a:t>
            </a:r>
            <a:br>
              <a:rPr lang="pl-PL" altLang="pl-PL" sz="800" b="1">
                <a:cs typeface="Arial" charset="0"/>
              </a:rPr>
            </a:br>
            <a:r>
              <a:rPr lang="pl-PL" altLang="pl-PL" sz="800" b="1">
                <a:cs typeface="Arial" charset="0"/>
              </a:rPr>
              <a:t>o spo</a:t>
            </a:r>
            <a:r>
              <a:rPr lang="pl-PL" altLang="pl-PL" sz="800">
                <a:cs typeface="Arial" charset="0"/>
              </a:rPr>
              <a:t>sobie głosowania</a:t>
            </a:r>
          </a:p>
        </p:txBody>
      </p:sp>
      <p:pic>
        <p:nvPicPr>
          <p:cNvPr id="36873" name="Picture 2" descr="http://www.adston.pl/agencja/images/oferta/kalipsoczerwony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3450" y="1381125"/>
            <a:ext cx="466725" cy="639763"/>
          </a:xfrm>
          <a:prstGeom prst="rect">
            <a:avLst/>
          </a:prstGeom>
          <a:noFill/>
          <a:ln w="28575">
            <a:solidFill>
              <a:srgbClr val="5EB8F6"/>
            </a:solidFill>
            <a:miter lim="800000"/>
            <a:headEnd/>
            <a:tailEnd/>
          </a:ln>
        </p:spPr>
      </p:pic>
      <p:pic>
        <p:nvPicPr>
          <p:cNvPr id="36874" name="Picture 8" descr="http://kolorowanki.joe.pl/kolorowanka/lampka-nocna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64400" y="2020888"/>
            <a:ext cx="485775" cy="674687"/>
          </a:xfrm>
          <a:prstGeom prst="rect">
            <a:avLst/>
          </a:prstGeom>
          <a:noFill/>
          <a:ln w="28575">
            <a:solidFill>
              <a:srgbClr val="5EB8F6"/>
            </a:solidFill>
            <a:miter lim="800000"/>
            <a:headEnd/>
            <a:tailEnd/>
          </a:ln>
        </p:spPr>
      </p:pic>
      <p:pic>
        <p:nvPicPr>
          <p:cNvPr id="36875" name="Picture 2" descr="http://janowice-bestwina.pl/wp-content/uploads/2013/04/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700213"/>
            <a:ext cx="2051050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6" name="Obraz 12" descr="red-phone-md.pn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304925" y="2757488"/>
            <a:ext cx="674688" cy="5032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36877" name="Rectangle 7"/>
          <p:cNvSpPr>
            <a:spLocks noChangeArrowheads="1"/>
          </p:cNvSpPr>
          <p:nvPr/>
        </p:nvSpPr>
        <p:spPr bwMode="auto">
          <a:xfrm>
            <a:off x="1377950" y="773113"/>
            <a:ext cx="528161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1" hangingPunct="1">
              <a:tabLst>
                <a:tab pos="269875" algn="l"/>
              </a:tabLst>
            </a:pPr>
            <a: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Lokal komisji powinien być — </a:t>
            </a:r>
          </a:p>
          <a:p>
            <a:pPr algn="just" eaLnBrk="1" hangingPunct="1">
              <a:tabLst>
                <a:tab pos="269875" algn="l"/>
              </a:tabLst>
            </a:pPr>
            <a: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w miarę możliwości — tak urządzony, </a:t>
            </a:r>
          </a:p>
          <a:p>
            <a:pPr algn="just" eaLnBrk="1" hangingPunct="1">
              <a:tabLst>
                <a:tab pos="269875" algn="l"/>
              </a:tabLst>
            </a:pPr>
            <a: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aby osoba uprawniona, po otrzymaniu karty </a:t>
            </a:r>
            <a:b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do głosowania kierowała się bezpośrednio do miejsca za osłoną, a następnie w stronę urny.</a:t>
            </a:r>
          </a:p>
        </p:txBody>
      </p:sp>
      <p:sp>
        <p:nvSpPr>
          <p:cNvPr id="36878" name="Rectangle 8"/>
          <p:cNvSpPr>
            <a:spLocks noChangeArrowheads="1"/>
          </p:cNvSpPr>
          <p:nvPr/>
        </p:nvSpPr>
        <p:spPr bwMode="auto">
          <a:xfrm>
            <a:off x="2195513" y="2667000"/>
            <a:ext cx="44640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Komisja sprawdza wielkość </a:t>
            </a:r>
            <a:b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i zabezpieczenie urny przed otwarciem.</a:t>
            </a:r>
          </a:p>
        </p:txBody>
      </p:sp>
      <p:sp>
        <p:nvSpPr>
          <p:cNvPr id="16" name="Strzałka w dół 15"/>
          <p:cNvSpPr/>
          <p:nvPr/>
        </p:nvSpPr>
        <p:spPr>
          <a:xfrm rot="16200000">
            <a:off x="4498182" y="-286544"/>
            <a:ext cx="217488" cy="5254625"/>
          </a:xfrm>
          <a:prstGeom prst="downArrow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16" tIns="45708" rIns="91416" bIns="45708" anchor="ctr"/>
          <a:lstStyle/>
          <a:p>
            <a:pPr algn="ctr">
              <a:defRPr/>
            </a:pP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trzałka w dół 16"/>
          <p:cNvSpPr/>
          <p:nvPr/>
        </p:nvSpPr>
        <p:spPr>
          <a:xfrm rot="2802436">
            <a:off x="6789738" y="2995613"/>
            <a:ext cx="230187" cy="1093787"/>
          </a:xfrm>
          <a:prstGeom prst="downArrow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16" tIns="45708" rIns="91416" bIns="45708" anchor="ctr"/>
          <a:lstStyle/>
          <a:p>
            <a:pPr algn="ctr">
              <a:defRPr/>
            </a:pPr>
            <a:endParaRPr lang="pl-P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trzałka w dół 17"/>
          <p:cNvSpPr/>
          <p:nvPr/>
        </p:nvSpPr>
        <p:spPr>
          <a:xfrm rot="5400000">
            <a:off x="2034381" y="2331244"/>
            <a:ext cx="358775" cy="4427538"/>
          </a:xfrm>
          <a:prstGeom prst="downArrow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16" tIns="45708" rIns="91416" bIns="45708" anchor="ctr"/>
          <a:lstStyle/>
          <a:p>
            <a:pPr algn="ctr">
              <a:defRPr/>
            </a:pPr>
            <a:endParaRPr lang="pl-PL" b="1" dirty="0">
              <a:solidFill>
                <a:schemeClr val="bg1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36882" name="Prostokąt 18"/>
          <p:cNvSpPr>
            <a:spLocks noChangeArrowheads="1"/>
          </p:cNvSpPr>
          <p:nvPr/>
        </p:nvSpPr>
        <p:spPr bwMode="auto">
          <a:xfrm>
            <a:off x="0" y="4724400"/>
            <a:ext cx="457200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600"/>
              </a:spcBef>
            </a:pP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Kontrola stanu wyposażenia lokalu </a:t>
            </a:r>
            <a:br>
              <a:rPr lang="pl-PL" altLang="pl-PL" sz="1600" b="1" dirty="0">
                <a:latin typeface="Arial" pitchFamily="34" charset="0"/>
                <a:cs typeface="Arial" pitchFamily="34" charset="0"/>
              </a:rPr>
            </a:b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oraz oznakowania budynku.</a:t>
            </a:r>
            <a:r>
              <a:rPr lang="pl-PL" altLang="pl-PL" sz="1600" dirty="0">
                <a:latin typeface="Arial" pitchFamily="34" charset="0"/>
                <a:cs typeface="Arial" pitchFamily="34" charset="0"/>
              </a:rPr>
              <a:t> Termin -uzgodnić z wójtem, nie później niż </a:t>
            </a:r>
            <a:br>
              <a:rPr lang="pl-PL" altLang="pl-PL" sz="1600" dirty="0">
                <a:latin typeface="Arial" pitchFamily="34" charset="0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cs typeface="Arial" pitchFamily="34" charset="0"/>
              </a:rPr>
              <a:t>w przeddzień głosowania skontrolować </a:t>
            </a:r>
            <a:r>
              <a:rPr lang="pl-PL" altLang="pl-PL" sz="1600" u="sng" dirty="0">
                <a:latin typeface="Arial" pitchFamily="34" charset="0"/>
                <a:cs typeface="Arial" pitchFamily="34" charset="0"/>
              </a:rPr>
              <a:t>stan wyposażenia lokalu</a:t>
            </a:r>
            <a:r>
              <a:rPr lang="pl-PL" altLang="pl-PL" sz="1600" dirty="0">
                <a:latin typeface="Arial" pitchFamily="34" charset="0"/>
                <a:cs typeface="Arial" pitchFamily="34" charset="0"/>
              </a:rPr>
              <a:t> oraz </a:t>
            </a:r>
            <a:r>
              <a:rPr lang="pl-PL" altLang="pl-PL" sz="1600" u="sng" dirty="0">
                <a:latin typeface="Arial" pitchFamily="34" charset="0"/>
                <a:cs typeface="Arial" pitchFamily="34" charset="0"/>
              </a:rPr>
              <a:t>oznakowania budynku</a:t>
            </a:r>
            <a:r>
              <a:rPr lang="pl-PL" altLang="pl-PL" sz="1600" dirty="0">
                <a:latin typeface="Arial" pitchFamily="34" charset="0"/>
                <a:cs typeface="Arial" pitchFamily="34" charset="0"/>
              </a:rPr>
              <a:t>. O brakach zawiadomić wójta, sprawdzić czy usunięte</a:t>
            </a:r>
            <a:r>
              <a:rPr lang="pl-PL" altLang="pl-PL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pic>
        <p:nvPicPr>
          <p:cNvPr id="36883" name="Obraz 11" descr="WYBORY - nowa_urn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4602163"/>
            <a:ext cx="1470025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84" name="Prostokąt 21"/>
          <p:cNvSpPr>
            <a:spLocks noChangeArrowheads="1"/>
          </p:cNvSpPr>
          <p:nvPr/>
        </p:nvSpPr>
        <p:spPr bwMode="auto">
          <a:xfrm>
            <a:off x="236538" y="3573463"/>
            <a:ext cx="476567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1600" b="1" dirty="0">
                <a:latin typeface="Times New Roman" pitchFamily="18" charset="0"/>
                <a:cs typeface="Times New Roman" pitchFamily="18" charset="0"/>
              </a:rPr>
              <a:t>Agitacja - kontrola-hasła, napisy, ulotki </a:t>
            </a:r>
          </a:p>
          <a:p>
            <a:pPr eaLnBrk="1" hangingPunct="1"/>
            <a:r>
              <a:rPr lang="pl-PL" altLang="pl-PL" sz="1600" b="1" dirty="0">
                <a:latin typeface="Times New Roman" pitchFamily="18" charset="0"/>
                <a:cs typeface="Times New Roman" pitchFamily="18" charset="0"/>
              </a:rPr>
              <a:t>(art. 107 § 2). Usunięcie; o pomoc do wójta</a:t>
            </a:r>
          </a:p>
          <a:p>
            <a:pPr eaLnBrk="1" hangingPunct="1"/>
            <a:r>
              <a:rPr lang="pl-PL" altLang="pl-PL" sz="1600" b="1" dirty="0">
                <a:latin typeface="Times New Roman" pitchFamily="18" charset="0"/>
                <a:cs typeface="Times New Roman" pitchFamily="18" charset="0"/>
              </a:rPr>
              <a:t>oraz informacja dla Urzędnika Wyborczego.</a:t>
            </a:r>
            <a:endParaRPr lang="pl-PL" altLang="pl-PL" sz="16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pole tekstowe 1"/>
          <p:cNvSpPr txBox="1">
            <a:spLocks noChangeArrowheads="1"/>
          </p:cNvSpPr>
          <p:nvPr/>
        </p:nvSpPr>
        <p:spPr bwMode="auto">
          <a:xfrm>
            <a:off x="700088" y="581025"/>
            <a:ext cx="6937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W LOKALU POWINNY BYĆ UMIESZCZONE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URZĘDOWE OBWIESZCZENIA I INFORMACJE O: </a:t>
            </a:r>
          </a:p>
        </p:txBody>
      </p:sp>
      <p:sp>
        <p:nvSpPr>
          <p:cNvPr id="37891" name="Rectangle 1"/>
          <p:cNvSpPr>
            <a:spLocks noChangeArrowheads="1"/>
          </p:cNvSpPr>
          <p:nvPr/>
        </p:nvSpPr>
        <p:spPr bwMode="auto">
          <a:xfrm>
            <a:off x="0" y="1314450"/>
            <a:ext cx="8459788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numerach i granicach okręgów wyborczych w wyborach do rady gminy, rady powiatu i sejmiku  województwa oraz o liczbie radnych wybieranych </a:t>
            </a:r>
            <a:br>
              <a:rPr lang="pl-PL" altLang="pl-PL" b="1">
                <a:cs typeface="Arial" charset="0"/>
              </a:rPr>
            </a:br>
            <a:r>
              <a:rPr lang="pl-PL" altLang="pl-PL" b="1">
                <a:cs typeface="Arial" charset="0"/>
              </a:rPr>
              <a:t>w tych okręgach; ewentualnie wyciągi z obwieszczeń;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numerach i granicach obwodów głos. oraz siedzibach OKW;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zarejestrowanych listach kandydatów na radnych, numerach tych list </a:t>
            </a:r>
            <a:br>
              <a:rPr lang="pl-PL" altLang="pl-PL" b="1">
                <a:cs typeface="Arial" charset="0"/>
              </a:rPr>
            </a:br>
            <a:r>
              <a:rPr lang="pl-PL" altLang="pl-PL" b="1">
                <a:cs typeface="Arial" charset="0"/>
              </a:rPr>
              <a:t>i skrótach nazw komitetów, wraz z danymi o kandydatach do poszczególnych rad;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solidFill>
                  <a:srgbClr val="FF0000"/>
                </a:solidFill>
                <a:cs typeface="Arial" charset="0"/>
              </a:rPr>
              <a:t>skreśleniu z listy kandydatów na radnych nazwiska kandydata, które pozostało na karcie 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solidFill>
                  <a:srgbClr val="FF0000"/>
                </a:solidFill>
                <a:cs typeface="Arial" charset="0"/>
              </a:rPr>
              <a:t>unieważnieniu rejestracji listy kandydatów na radnych, która pozostała na karcie;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zarejestrowanych kandydatach na wójta, wraz z danymi o kandydatach;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solidFill>
                  <a:srgbClr val="FF0000"/>
                </a:solidFill>
                <a:cs typeface="Arial" charset="0"/>
              </a:rPr>
              <a:t>skreśleniu z listy kandydatów na wójta nazwiska kandydata, które pozostało na karcie;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przeprowadzaniu głosowania tylko na jednego kandydata na wójta;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solidFill>
                  <a:srgbClr val="FF0000"/>
                </a:solidFill>
                <a:cs typeface="Arial" charset="0"/>
              </a:rPr>
              <a:t>nieprzeprowadzaniu głosowania w wyborach wójta z powodu braku kandydatów;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sposobie głosowania i warunkach ważności głosu;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składzie komisji.</a:t>
            </a:r>
          </a:p>
        </p:txBody>
      </p:sp>
      <p:pic>
        <p:nvPicPr>
          <p:cNvPr id="37892" name="Obraz 3" descr="info-sign-md.png"/>
          <p:cNvPicPr>
            <a:picLocks noChangeAspect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6227763" y="5732463"/>
            <a:ext cx="1131887" cy="113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Prostokąt 8"/>
          <p:cNvSpPr>
            <a:spLocks noChangeArrowheads="1"/>
          </p:cNvSpPr>
          <p:nvPr/>
        </p:nvSpPr>
        <p:spPr bwMode="auto">
          <a:xfrm>
            <a:off x="-1195388" y="341313"/>
            <a:ext cx="9852026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WARUNKI TECHNICZNE </a:t>
            </a:r>
          </a:p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   </a:t>
            </a:r>
            <a:r>
              <a:rPr lang="pl-PL" altLang="pl-PL" sz="16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LOKAL DOSTOSOWANY DO POTRZEB OSÓB NIEPEŁNOSPRAWNYCH</a:t>
            </a:r>
          </a:p>
        </p:txBody>
      </p:sp>
      <p:sp>
        <p:nvSpPr>
          <p:cNvPr id="38915" name="Prostokąt 9"/>
          <p:cNvSpPr>
            <a:spLocks noChangeArrowheads="1"/>
          </p:cNvSpPr>
          <p:nvPr/>
        </p:nvSpPr>
        <p:spPr bwMode="auto">
          <a:xfrm>
            <a:off x="0" y="1008063"/>
            <a:ext cx="78851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200" dirty="0">
                <a:latin typeface="Arial" pitchFamily="34" charset="0"/>
                <a:cs typeface="Arial" pitchFamily="34" charset="0"/>
              </a:rPr>
              <a:t>Na podstawie rozporządzenia Ministra Infrastruktury z dnia 29 lipca 2011 r. w sprawie lokali obwodowych komisji wyborczych dostosowanych do potrzeb wyborców niepełnosprawnych (Dz. U. Nr 158, poz. 938 ze zm.).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1116013" y="1570038"/>
            <a:ext cx="6600825" cy="646331"/>
          </a:xfrm>
          <a:prstGeom prst="rect">
            <a:avLst/>
          </a:prstGeom>
          <a:solidFill>
            <a:srgbClr val="9D032A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l-PL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Kontrola </a:t>
            </a:r>
            <a:r>
              <a:rPr lang="pl-PL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czy lokal oraz elementy jego wyposażenia </a:t>
            </a:r>
            <a:br>
              <a:rPr lang="pl-PL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pl-PL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spełniają warunki rozporządzenia.</a:t>
            </a:r>
            <a:endParaRPr lang="pl-PL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917" name="pole tekstowe 11"/>
          <p:cNvSpPr txBox="1">
            <a:spLocks noChangeArrowheads="1"/>
          </p:cNvSpPr>
          <p:nvPr/>
        </p:nvSpPr>
        <p:spPr bwMode="auto">
          <a:xfrm>
            <a:off x="347663" y="2447925"/>
            <a:ext cx="8137525" cy="357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7800" indent="-177800">
              <a:buFont typeface="Wingdings" pitchFamily="2" charset="2"/>
              <a:buChar char="ü"/>
            </a:pPr>
            <a:r>
              <a:rPr lang="pl-PL" altLang="pl-PL" dirty="0">
                <a:latin typeface="Franklin Gothic Book" pitchFamily="34" charset="0"/>
                <a:cs typeface="Arial" charset="0"/>
              </a:rPr>
              <a:t> </a:t>
            </a: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umiejscowienie na parterze budynku, bez barier architektonicznych </a:t>
            </a:r>
            <a:r>
              <a:rPr lang="pl-PL" altLang="pl-PL" sz="1600" dirty="0">
                <a:latin typeface="Arial" pitchFamily="34" charset="0"/>
                <a:cs typeface="Arial" pitchFamily="34" charset="0"/>
              </a:rPr>
              <a:t/>
            </a:r>
            <a:br>
              <a:rPr lang="pl-PL" altLang="pl-PL" sz="1600" dirty="0">
                <a:latin typeface="Arial" pitchFamily="34" charset="0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cs typeface="Arial" pitchFamily="34" charset="0"/>
              </a:rPr>
              <a:t>(ewentualnie podjazdy);</a:t>
            </a:r>
          </a:p>
          <a:p>
            <a:pPr marL="177800" indent="-177800">
              <a:buFont typeface="Wingdings" pitchFamily="2" charset="2"/>
              <a:buChar char="ü"/>
            </a:pPr>
            <a:r>
              <a:rPr lang="pl-PL" altLang="pl-PL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dostosowane i odpowiednio rozmieszczone drzwi </a:t>
            </a:r>
            <a:r>
              <a:rPr lang="pl-PL" altLang="pl-PL" sz="1600" dirty="0">
                <a:latin typeface="Arial" pitchFamily="34" charset="0"/>
                <a:cs typeface="Arial" pitchFamily="34" charset="0"/>
              </a:rPr>
              <a:t/>
            </a:r>
            <a:br>
              <a:rPr lang="pl-PL" altLang="pl-PL" sz="1600" dirty="0">
                <a:latin typeface="Arial" pitchFamily="34" charset="0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cs typeface="Arial" pitchFamily="34" charset="0"/>
              </a:rPr>
              <a:t>(rozwierane lub rozsuwane, szerokość min. 0,9m, próg max 5 mm);</a:t>
            </a:r>
          </a:p>
          <a:p>
            <a:pPr marL="177800" indent="-177800">
              <a:buFont typeface="Wingdings" pitchFamily="2" charset="2"/>
              <a:buChar char="ü"/>
            </a:pPr>
            <a:r>
              <a:rPr lang="pl-PL" altLang="pl-PL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kontrastujący </a:t>
            </a:r>
            <a:r>
              <a:rPr lang="pl-PL" altLang="pl-PL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pl-PL" altLang="pl-PL" sz="1600" b="1" dirty="0">
                <a:solidFill>
                  <a:srgbClr val="90181B"/>
                </a:solidFill>
                <a:latin typeface="Arial" pitchFamily="34" charset="0"/>
                <a:cs typeface="Arial" pitchFamily="34" charset="0"/>
              </a:rPr>
              <a:t>kolor  stopni   schodów  i posadzki</a:t>
            </a: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177800" indent="-177800">
              <a:buFont typeface="Wingdings" pitchFamily="2" charset="2"/>
              <a:buChar char="ü"/>
            </a:pPr>
            <a:r>
              <a:rPr lang="pl-PL" altLang="pl-PL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dogodne warunki ruchu </a:t>
            </a:r>
            <a:r>
              <a:rPr lang="pl-PL" altLang="pl-PL" sz="1600" dirty="0">
                <a:latin typeface="Arial" pitchFamily="34" charset="0"/>
                <a:cs typeface="Arial" pitchFamily="34" charset="0"/>
              </a:rPr>
              <a:t>(oznaczenie przezroczystych przegród,  </a:t>
            </a:r>
            <a:br>
              <a:rPr lang="pl-PL" altLang="pl-PL" sz="1600" dirty="0">
                <a:latin typeface="Arial" pitchFamily="34" charset="0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cs typeface="Arial" pitchFamily="34" charset="0"/>
              </a:rPr>
              <a:t> przeciwpoślizgowe posadzki, brak przeszkód, dodatkowe oświetlenie </a:t>
            </a:r>
            <a:br>
              <a:rPr lang="pl-PL" altLang="pl-PL" sz="1600" dirty="0">
                <a:latin typeface="Arial" pitchFamily="34" charset="0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cs typeface="Arial" pitchFamily="34" charset="0"/>
              </a:rPr>
              <a:t> miejsca zapewniającego tajność głosowania);</a:t>
            </a:r>
          </a:p>
          <a:p>
            <a:pPr marL="177800" indent="-177800">
              <a:buFont typeface="Wingdings" pitchFamily="2" charset="2"/>
              <a:buChar char="ü"/>
            </a:pPr>
            <a:r>
              <a:rPr lang="pl-PL" altLang="pl-PL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co najmniej jedno miejsce zapewniające tajność głosowania  </a:t>
            </a:r>
            <a:br>
              <a:rPr lang="pl-PL" altLang="pl-PL" sz="1600" b="1" dirty="0">
                <a:latin typeface="Arial" pitchFamily="34" charset="0"/>
                <a:cs typeface="Arial" pitchFamily="34" charset="0"/>
              </a:rPr>
            </a:b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 dostosowane do potrzeb wyborcy niepełnosprawnego;</a:t>
            </a:r>
          </a:p>
          <a:p>
            <a:pPr marL="177800" indent="-177800">
              <a:buFont typeface="Wingdings" pitchFamily="2" charset="2"/>
              <a:buChar char="ü"/>
            </a:pPr>
            <a:r>
              <a:rPr lang="pl-PL" altLang="pl-PL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wysokość urny  </a:t>
            </a:r>
            <a:r>
              <a:rPr lang="pl-PL" altLang="pl-PL" sz="1600" dirty="0">
                <a:latin typeface="Arial" pitchFamily="34" charset="0"/>
                <a:cs typeface="Arial" pitchFamily="34" charset="0"/>
              </a:rPr>
              <a:t>– max 1m;</a:t>
            </a:r>
          </a:p>
          <a:p>
            <a:pPr marL="177800" indent="-177800">
              <a:buFont typeface="Wingdings" pitchFamily="2" charset="2"/>
              <a:buChar char="ü"/>
            </a:pPr>
            <a:r>
              <a:rPr lang="pl-PL" altLang="pl-PL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przejście min 1,5 m;</a:t>
            </a:r>
          </a:p>
          <a:p>
            <a:pPr marL="177800" indent="-177800">
              <a:buFont typeface="Wingdings" pitchFamily="2" charset="2"/>
              <a:buChar char="ü"/>
            </a:pPr>
            <a:r>
              <a:rPr lang="pl-PL" altLang="pl-PL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pl-PL" altLang="pl-PL" sz="1600" b="1" dirty="0">
                <a:latin typeface="Arial" pitchFamily="34" charset="0"/>
                <a:cs typeface="Arial" pitchFamily="34" charset="0"/>
              </a:rPr>
              <a:t>obwieszczenia i informacje</a:t>
            </a:r>
            <a:r>
              <a:rPr lang="pl-PL" altLang="pl-PL" sz="1600" dirty="0">
                <a:latin typeface="Arial" pitchFamily="34" charset="0"/>
                <a:cs typeface="Arial" pitchFamily="34" charset="0"/>
              </a:rPr>
              <a:t> umieszczone w miejscu </a:t>
            </a:r>
            <a:br>
              <a:rPr lang="pl-PL" altLang="pl-PL" sz="1600" dirty="0">
                <a:latin typeface="Arial" pitchFamily="34" charset="0"/>
                <a:cs typeface="Arial" pitchFamily="34" charset="0"/>
              </a:rPr>
            </a:br>
            <a:r>
              <a:rPr lang="pl-PL" altLang="pl-PL" sz="1600" dirty="0">
                <a:latin typeface="Arial" pitchFamily="34" charset="0"/>
                <a:cs typeface="Arial" pitchFamily="34" charset="0"/>
              </a:rPr>
              <a:t> dostępnym z wózka inwalidzkiego, na wysokości 0,9m.</a:t>
            </a:r>
          </a:p>
        </p:txBody>
      </p:sp>
      <p:pic>
        <p:nvPicPr>
          <p:cNvPr id="38918" name="Obraz 12" descr="canstock32631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4365625"/>
            <a:ext cx="1300162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Obraz 11" descr="WYBORY - nowa_urna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73975" y="4365625"/>
            <a:ext cx="1470025" cy="182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0" name="Obraz 7" descr="1242796267486489866Handicapped_Accessible_sign.svg.m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4488" y="1428750"/>
            <a:ext cx="75565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1" name="Obraz 8" descr="1242796267486489866Handicapped_Accessible_sign.svg.m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43825" y="1428750"/>
            <a:ext cx="75565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pole tekstowe 1"/>
          <p:cNvSpPr txBox="1">
            <a:spLocks noChangeArrowheads="1"/>
          </p:cNvSpPr>
          <p:nvPr/>
        </p:nvSpPr>
        <p:spPr bwMode="auto">
          <a:xfrm>
            <a:off x="107950" y="1484313"/>
            <a:ext cx="8928100" cy="827087"/>
          </a:xfrm>
          <a:prstGeom prst="rect">
            <a:avLst/>
          </a:prstGeom>
          <a:solidFill>
            <a:schemeClr val="bg1"/>
          </a:solidFill>
          <a:ln w="28575">
            <a:solidFill>
              <a:srgbClr val="90181B"/>
            </a:solidFill>
            <a:miter lim="800000"/>
            <a:headEnd/>
            <a:tailEnd/>
          </a:ln>
        </p:spPr>
        <p:txBody>
          <a:bodyPr lIns="86434" tIns="43217" rIns="86434" bIns="43217">
            <a:spAutoFit/>
          </a:bodyPr>
          <a:lstStyle/>
          <a:p>
            <a:r>
              <a:rPr lang="pl-PL" altLang="pl-PL" sz="2000" b="1">
                <a:solidFill>
                  <a:srgbClr val="90181B"/>
                </a:solidFill>
                <a:cs typeface="Times New Roman" pitchFamily="18" charset="0"/>
              </a:rPr>
              <a:t>gmina do 20 tys. mieszkańców </a:t>
            </a:r>
          </a:p>
          <a:p>
            <a:r>
              <a:rPr lang="pl-PL" altLang="pl-PL" sz="1400" b="1">
                <a:cs typeface="Times New Roman" pitchFamily="18" charset="0"/>
              </a:rPr>
              <a:t>4 rodzaje wyborów - 4 informacje  - wywiesić w lokalu wyborczym + wewnątrz kabin zapewniających tajność głosowania</a:t>
            </a:r>
            <a:endParaRPr lang="pl-PL" altLang="pl-PL" sz="1400" b="1"/>
          </a:p>
        </p:txBody>
      </p:sp>
      <p:sp>
        <p:nvSpPr>
          <p:cNvPr id="39939" name="pole tekstowe 1"/>
          <p:cNvSpPr txBox="1">
            <a:spLocks noChangeArrowheads="1"/>
          </p:cNvSpPr>
          <p:nvPr/>
        </p:nvSpPr>
        <p:spPr bwMode="auto">
          <a:xfrm>
            <a:off x="895350" y="652463"/>
            <a:ext cx="60531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INFORMACJE O SPOSOBIE GŁOSOWANIA </a:t>
            </a:r>
          </a:p>
        </p:txBody>
      </p:sp>
      <p:pic>
        <p:nvPicPr>
          <p:cNvPr id="39940" name="Obraz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5350" y="2492375"/>
            <a:ext cx="313690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Obraz 10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438400"/>
            <a:ext cx="3214687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pole tekstowe 1"/>
          <p:cNvSpPr txBox="1">
            <a:spLocks noChangeArrowheads="1"/>
          </p:cNvSpPr>
          <p:nvPr/>
        </p:nvSpPr>
        <p:spPr bwMode="auto">
          <a:xfrm>
            <a:off x="107950" y="1484313"/>
            <a:ext cx="8928100" cy="827087"/>
          </a:xfrm>
          <a:prstGeom prst="rect">
            <a:avLst/>
          </a:prstGeom>
          <a:solidFill>
            <a:schemeClr val="bg1"/>
          </a:solidFill>
          <a:ln w="28575">
            <a:solidFill>
              <a:srgbClr val="90181B"/>
            </a:solidFill>
            <a:miter lim="800000"/>
            <a:headEnd/>
            <a:tailEnd/>
          </a:ln>
        </p:spPr>
        <p:txBody>
          <a:bodyPr lIns="86434" tIns="43217" rIns="86434" bIns="43217">
            <a:spAutoFit/>
          </a:bodyPr>
          <a:lstStyle/>
          <a:p>
            <a:r>
              <a:rPr lang="pl-PL" altLang="pl-PL" sz="2000" b="1">
                <a:solidFill>
                  <a:srgbClr val="90181B"/>
                </a:solidFill>
                <a:cs typeface="Times New Roman" pitchFamily="18" charset="0"/>
              </a:rPr>
              <a:t>gmina do 20 tys. mieszkańców </a:t>
            </a:r>
          </a:p>
          <a:p>
            <a:r>
              <a:rPr lang="pl-PL" altLang="pl-PL" sz="1400" b="1">
                <a:cs typeface="Times New Roman" pitchFamily="18" charset="0"/>
              </a:rPr>
              <a:t>4 rodzaje wyborów - 4 informacje  - wywiesić w lokalu wyborczym + wewnątrz kabin zapewniających tajność głosowania</a:t>
            </a:r>
            <a:endParaRPr lang="pl-PL" altLang="pl-PL" sz="1400" b="1"/>
          </a:p>
        </p:txBody>
      </p:sp>
      <p:sp>
        <p:nvSpPr>
          <p:cNvPr id="40963" name="pole tekstowe 1"/>
          <p:cNvSpPr txBox="1">
            <a:spLocks noChangeArrowheads="1"/>
          </p:cNvSpPr>
          <p:nvPr/>
        </p:nvSpPr>
        <p:spPr bwMode="auto">
          <a:xfrm>
            <a:off x="895350" y="652463"/>
            <a:ext cx="60531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INFORMACJE O SPOSOBIE GŁOSOWANIA </a:t>
            </a:r>
          </a:p>
        </p:txBody>
      </p:sp>
      <p:pic>
        <p:nvPicPr>
          <p:cNvPr id="40964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565400"/>
            <a:ext cx="313690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Obraz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2565400"/>
            <a:ext cx="3035300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pole tekstowe 1"/>
          <p:cNvSpPr txBox="1">
            <a:spLocks noChangeArrowheads="1"/>
          </p:cNvSpPr>
          <p:nvPr/>
        </p:nvSpPr>
        <p:spPr bwMode="auto">
          <a:xfrm>
            <a:off x="107950" y="1484313"/>
            <a:ext cx="8928100" cy="82550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90181B"/>
            </a:solidFill>
            <a:miter lim="800000"/>
            <a:headEnd/>
            <a:tailEnd/>
          </a:ln>
        </p:spPr>
        <p:txBody>
          <a:bodyPr lIns="86434" tIns="43217" rIns="86434" bIns="4321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gmina powyżej 20 tys. mieszkańców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l-PL" altLang="pl-PL" sz="1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4 rodzaje wyborów - 4 informacje  - </a:t>
            </a:r>
            <a:r>
              <a:rPr lang="pl-PL" altLang="pl-PL" sz="1400" b="1" dirty="0">
                <a:latin typeface="Arial" panose="020B0604020202020204" pitchFamily="34" charset="0"/>
                <a:cs typeface="Times New Roman" panose="02020603050405020304" pitchFamily="18" charset="0"/>
              </a:rPr>
              <a:t>wywiesić w lokalu wyborczym + wewnątrz kabin zapewniających tajność </a:t>
            </a:r>
            <a:r>
              <a:rPr lang="pl-PL" altLang="pl-PL" sz="1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głosowania</a:t>
            </a:r>
            <a:endParaRPr lang="pl-PL" altLang="pl-PL" sz="1400" b="1" dirty="0">
              <a:latin typeface="Arial" panose="020B0604020202020204" pitchFamily="34" charset="0"/>
            </a:endParaRPr>
          </a:p>
        </p:txBody>
      </p:sp>
      <p:sp>
        <p:nvSpPr>
          <p:cNvPr id="41987" name="pole tekstowe 1"/>
          <p:cNvSpPr txBox="1">
            <a:spLocks noChangeArrowheads="1"/>
          </p:cNvSpPr>
          <p:nvPr/>
        </p:nvSpPr>
        <p:spPr bwMode="auto">
          <a:xfrm>
            <a:off x="895350" y="652463"/>
            <a:ext cx="60531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INFORMACJE O SPOSOBIE GŁOSOWANIA </a:t>
            </a:r>
          </a:p>
        </p:txBody>
      </p:sp>
      <p:pic>
        <p:nvPicPr>
          <p:cNvPr id="41988" name="Obraz 10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2438400"/>
            <a:ext cx="3214687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2438400"/>
            <a:ext cx="3086100" cy="436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pole tekstowe 1"/>
          <p:cNvSpPr txBox="1">
            <a:spLocks noChangeArrowheads="1"/>
          </p:cNvSpPr>
          <p:nvPr/>
        </p:nvSpPr>
        <p:spPr bwMode="auto">
          <a:xfrm>
            <a:off x="107950" y="1484313"/>
            <a:ext cx="8928100" cy="827087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90181B"/>
            </a:solidFill>
            <a:miter lim="800000"/>
            <a:headEnd/>
            <a:tailEnd/>
          </a:ln>
        </p:spPr>
        <p:txBody>
          <a:bodyPr lIns="86434" tIns="43217" rIns="86434" bIns="4321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gmina powyżej 20 tys. mieszkańców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4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4 rodzaje wyborów - 4 informacje  - </a:t>
            </a:r>
            <a:r>
              <a:rPr lang="pl-PL" altLang="pl-PL" sz="1400" b="1" dirty="0">
                <a:latin typeface="Arial" panose="020B0604020202020204" pitchFamily="34" charset="0"/>
                <a:cs typeface="Times New Roman" panose="02020603050405020304" pitchFamily="18" charset="0"/>
              </a:rPr>
              <a:t>wywiesić w lokalu wyborczym + wewnątrz kabin zapewniających tajność głosowania</a:t>
            </a:r>
            <a:endParaRPr lang="pl-PL" altLang="pl-PL" sz="1400" b="1" dirty="0">
              <a:latin typeface="Arial" panose="020B0604020202020204" pitchFamily="34" charset="0"/>
            </a:endParaRPr>
          </a:p>
        </p:txBody>
      </p:sp>
      <p:sp>
        <p:nvSpPr>
          <p:cNvPr id="43011" name="pole tekstowe 1"/>
          <p:cNvSpPr txBox="1">
            <a:spLocks noChangeArrowheads="1"/>
          </p:cNvSpPr>
          <p:nvPr/>
        </p:nvSpPr>
        <p:spPr bwMode="auto">
          <a:xfrm>
            <a:off x="895350" y="652463"/>
            <a:ext cx="60531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INFORMACJE O SPOSOBIE GŁOSOWANIA </a:t>
            </a:r>
          </a:p>
        </p:txBody>
      </p:sp>
      <p:pic>
        <p:nvPicPr>
          <p:cNvPr id="43012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565400"/>
            <a:ext cx="313690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Obraz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2565400"/>
            <a:ext cx="3035300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pole tekstowe 1"/>
          <p:cNvSpPr txBox="1">
            <a:spLocks noChangeArrowheads="1"/>
          </p:cNvSpPr>
          <p:nvPr/>
        </p:nvSpPr>
        <p:spPr bwMode="auto">
          <a:xfrm>
            <a:off x="107950" y="1484313"/>
            <a:ext cx="7559675" cy="611187"/>
          </a:xfrm>
          <a:prstGeom prst="rect">
            <a:avLst/>
          </a:prstGeom>
          <a:solidFill>
            <a:srgbClr val="FFCCCC"/>
          </a:solidFill>
          <a:ln w="28575">
            <a:solidFill>
              <a:srgbClr val="90181B"/>
            </a:solidFill>
            <a:miter lim="800000"/>
            <a:headEnd/>
            <a:tailEnd/>
          </a:ln>
        </p:spPr>
        <p:txBody>
          <a:bodyPr lIns="86434" tIns="43217" rIns="86434" bIns="43217">
            <a:spAutoFit/>
          </a:bodyPr>
          <a:lstStyle/>
          <a:p>
            <a:r>
              <a:rPr lang="pl-PL" altLang="pl-PL" sz="2000" b="1">
                <a:solidFill>
                  <a:srgbClr val="90181B"/>
                </a:solidFill>
                <a:cs typeface="Times New Roman" pitchFamily="18" charset="0"/>
              </a:rPr>
              <a:t>WBP – Głosowanie na 1 kandydata + II TURA  </a:t>
            </a:r>
          </a:p>
          <a:p>
            <a:r>
              <a:rPr lang="pl-PL" altLang="pl-PL" sz="1400" b="1">
                <a:cs typeface="Times New Roman" pitchFamily="18" charset="0"/>
              </a:rPr>
              <a:t>wywiesić w lokalu wyborczym + wewnątrz kabin zapewniających tajność głosowania</a:t>
            </a:r>
            <a:endParaRPr lang="pl-PL" altLang="pl-PL" sz="1400" b="1"/>
          </a:p>
        </p:txBody>
      </p:sp>
      <p:sp>
        <p:nvSpPr>
          <p:cNvPr id="45059" name="pole tekstowe 1"/>
          <p:cNvSpPr txBox="1">
            <a:spLocks noChangeArrowheads="1"/>
          </p:cNvSpPr>
          <p:nvPr/>
        </p:nvSpPr>
        <p:spPr bwMode="auto">
          <a:xfrm>
            <a:off x="895350" y="652463"/>
            <a:ext cx="60531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INFORMACJE O SPOSOBIE GŁOSOWANIA </a:t>
            </a:r>
          </a:p>
        </p:txBody>
      </p:sp>
      <p:pic>
        <p:nvPicPr>
          <p:cNvPr id="45060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2375"/>
            <a:ext cx="3086100" cy="436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2451100"/>
            <a:ext cx="3114675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Obraz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89638" y="2432050"/>
            <a:ext cx="3100387" cy="438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Obraz 2" descr="clipart_of_15195_sm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576388"/>
            <a:ext cx="17002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2" descr="http://janowice-bestwina.pl/wp-content/uploads/2013/04/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3146425"/>
            <a:ext cx="1357313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2627313" y="1268413"/>
            <a:ext cx="6261100" cy="1693862"/>
          </a:xfrm>
          <a:prstGeom prst="rect">
            <a:avLst/>
          </a:prstGeom>
          <a:solidFill>
            <a:srgbClr val="FFCCCC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2400" b="1" u="sng" dirty="0"/>
              <a:t>I posiedzenie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Niezwłocznie  po powołaniu;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Zapoznanie się z wytycznymi PKW;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Ustalenie sposobu wykonania zadań;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Informację o swoim składzie komisja podaje do wiad. publicznej + w lokalu wyborczym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2627313" y="3062288"/>
            <a:ext cx="6261100" cy="1446212"/>
          </a:xfrm>
          <a:prstGeom prst="rect">
            <a:avLst/>
          </a:prstGeom>
          <a:solidFill>
            <a:srgbClr val="FFCCCC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2400" b="1" u="sng" dirty="0"/>
              <a:t>II posiedzenie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Najpóźniej  w 2 dniu przed dniem wyborów;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Omówienie organizacji pracy przed i w dniu wyborów;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Ustalenie godziny rozpoczęcia pracy w dniu  głosowania</a:t>
            </a:r>
          </a:p>
          <a:p>
            <a:pPr>
              <a:defRPr/>
            </a:pPr>
            <a:r>
              <a:rPr lang="pl-PL" sz="1600" dirty="0"/>
              <a:t>     i podanie jej do </a:t>
            </a:r>
            <a:r>
              <a:rPr lang="pl-PL" sz="1600" dirty="0" err="1"/>
              <a:t>publ</a:t>
            </a:r>
            <a:r>
              <a:rPr lang="pl-PL" sz="1600" dirty="0"/>
              <a:t>. wiad. - w budynku </a:t>
            </a:r>
            <a:r>
              <a:rPr lang="pl-PL" sz="1600" dirty="0" err="1"/>
              <a:t>lokalu+urząd</a:t>
            </a:r>
            <a:r>
              <a:rPr lang="pl-PL" sz="1600" dirty="0"/>
              <a:t> gminy;</a:t>
            </a:r>
          </a:p>
        </p:txBody>
      </p:sp>
      <p:sp>
        <p:nvSpPr>
          <p:cNvPr id="46086" name="Prostokąt 6"/>
          <p:cNvSpPr>
            <a:spLocks noChangeArrowheads="1"/>
          </p:cNvSpPr>
          <p:nvPr/>
        </p:nvSpPr>
        <p:spPr bwMode="auto">
          <a:xfrm>
            <a:off x="47625" y="5048250"/>
            <a:ext cx="89884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/>
              <a:t>Jeżeli komisja nie omówiła na pierwszym posiedzeniu organizacji pracy przed i w dniu oraz nie ustaliła godziny rozpoczęcia pracy w dniu głosowania, wówczas czynności </a:t>
            </a:r>
            <a:br>
              <a:rPr lang="pl-PL" altLang="pl-PL"/>
            </a:br>
            <a:r>
              <a:rPr lang="pl-PL" altLang="pl-PL"/>
              <a:t>te dokonuje na posiedzeniu najpóźniej w przeddzień wyborów. </a:t>
            </a:r>
            <a:r>
              <a:rPr lang="pl-PL" altLang="pl-PL" b="1">
                <a:solidFill>
                  <a:srgbClr val="90181B"/>
                </a:solidFill>
              </a:rPr>
              <a:t>Ustalone godziny rozpoczęcia pracy w dniu głosowania podaje się do publicznej wiadomości </a:t>
            </a:r>
            <a:br>
              <a:rPr lang="pl-PL" altLang="pl-PL" b="1">
                <a:solidFill>
                  <a:srgbClr val="90181B"/>
                </a:solidFill>
              </a:rPr>
            </a:br>
            <a:r>
              <a:rPr lang="pl-PL" altLang="pl-PL" b="1">
                <a:solidFill>
                  <a:srgbClr val="90181B"/>
                </a:solidFill>
              </a:rPr>
              <a:t>w budynku lokalu wyborczego i w urzędzie gminy</a:t>
            </a:r>
          </a:p>
        </p:txBody>
      </p:sp>
      <p:sp>
        <p:nvSpPr>
          <p:cNvPr id="46087" name="Prostokąt 7"/>
          <p:cNvSpPr>
            <a:spLocks noChangeArrowheads="1"/>
          </p:cNvSpPr>
          <p:nvPr/>
        </p:nvSpPr>
        <p:spPr bwMode="auto">
          <a:xfrm>
            <a:off x="1111250" y="4581525"/>
            <a:ext cx="7777163" cy="3683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2000" b="1">
                <a:latin typeface="Calibri" pitchFamily="34" charset="0"/>
              </a:rPr>
              <a:t>Komisja współdziała w tym zakresie z wójtem i urzędnikiem wyborczym</a:t>
            </a:r>
          </a:p>
        </p:txBody>
      </p:sp>
      <p:sp>
        <p:nvSpPr>
          <p:cNvPr id="46088" name="pole tekstowe 1"/>
          <p:cNvSpPr txBox="1">
            <a:spLocks noChangeArrowheads="1"/>
          </p:cNvSpPr>
          <p:nvPr/>
        </p:nvSpPr>
        <p:spPr bwMode="auto">
          <a:xfrm>
            <a:off x="611188" y="508000"/>
            <a:ext cx="6724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ZADANIA KOMISJI PRZED DNIEM WYBORÓW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pole tekstowe 1"/>
          <p:cNvSpPr txBox="1">
            <a:spLocks noChangeArrowheads="1"/>
          </p:cNvSpPr>
          <p:nvPr/>
        </p:nvSpPr>
        <p:spPr bwMode="auto">
          <a:xfrm>
            <a:off x="371475" y="652463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PRZED DNIEM GŁOSOWANIA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36513" y="1470025"/>
            <a:ext cx="9144000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l-PL" sz="2400" b="1" u="sng" dirty="0">
                <a:latin typeface="+mj-lt"/>
              </a:rPr>
              <a:t>Posiedzenie komisji  - GŁOSOWANIE KORESPONDENCYJNE  </a:t>
            </a:r>
          </a:p>
          <a:p>
            <a:pPr algn="ctr">
              <a:defRPr/>
            </a:pPr>
            <a:endParaRPr lang="pl-PL" sz="1200" b="1" u="sng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dirty="0">
                <a:latin typeface="+mj-lt"/>
              </a:rPr>
              <a:t>Termin uzgodniony z Urzędnikiem Wyborczym </a:t>
            </a:r>
            <a:r>
              <a:rPr lang="pl-PL" b="1" dirty="0">
                <a:latin typeface="+mj-lt"/>
              </a:rPr>
              <a:t>co najmniej w połowie składu</a:t>
            </a:r>
            <a:r>
              <a:rPr lang="pl-PL" dirty="0">
                <a:latin typeface="+mj-lt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b="1" dirty="0">
                <a:solidFill>
                  <a:srgbClr val="9D032A"/>
                </a:solidFill>
                <a:latin typeface="+mj-lt"/>
              </a:rPr>
              <a:t>ostemplowanie kart  do głosowania w głos. korespondencyjnym</a:t>
            </a:r>
            <a:br>
              <a:rPr lang="pl-PL" b="1" dirty="0">
                <a:solidFill>
                  <a:srgbClr val="9D032A"/>
                </a:solidFill>
                <a:latin typeface="+mj-lt"/>
              </a:rPr>
            </a:br>
            <a:r>
              <a:rPr lang="pl-PL" b="1" dirty="0">
                <a:solidFill>
                  <a:srgbClr val="9D032A"/>
                </a:solidFill>
                <a:latin typeface="+mj-lt"/>
              </a:rPr>
              <a:t>oraz przygotowania pakietów wyborczych;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dirty="0">
                <a:latin typeface="+mj-lt"/>
              </a:rPr>
              <a:t>miejsce wskazuje urząd obsługujący urzędnika  wyborczego </a:t>
            </a:r>
            <a:br>
              <a:rPr lang="pl-PL" dirty="0">
                <a:latin typeface="+mj-lt"/>
              </a:rPr>
            </a:br>
            <a:r>
              <a:rPr lang="pl-PL" dirty="0">
                <a:latin typeface="+mj-lt"/>
              </a:rPr>
              <a:t>+ właściwa pieczęć </a:t>
            </a:r>
            <a:r>
              <a:rPr lang="pl-PL" dirty="0" err="1">
                <a:latin typeface="+mj-lt"/>
              </a:rPr>
              <a:t>okw</a:t>
            </a:r>
            <a:r>
              <a:rPr lang="pl-PL" dirty="0">
                <a:latin typeface="+mj-lt"/>
              </a:rPr>
              <a:t> i nr);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dirty="0">
                <a:latin typeface="+mj-lt"/>
              </a:rPr>
              <a:t>protokół  </a:t>
            </a:r>
            <a:r>
              <a:rPr lang="pl-PL" b="1" dirty="0">
                <a:latin typeface="+mj-lt"/>
              </a:rPr>
              <a:t>w 2 egz. </a:t>
            </a:r>
            <a:r>
              <a:rPr lang="pl-PL" dirty="0">
                <a:latin typeface="+mj-lt"/>
              </a:rPr>
              <a:t>( Urzędnik wyborczy i komisja)</a:t>
            </a:r>
          </a:p>
        </p:txBody>
      </p:sp>
      <p:pic>
        <p:nvPicPr>
          <p:cNvPr id="47108" name="Picture 4" descr="http://pixabay.com/static/uploads/photo/2012/04/16/11/08/envelope-35526_64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1597">
            <a:off x="6711950" y="2767013"/>
            <a:ext cx="1158875" cy="69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4" descr="http://pixabay.com/static/uploads/photo/2012/04/16/11/08/envelope-35526_6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01597">
            <a:off x="7299325" y="2344738"/>
            <a:ext cx="1095375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Picture 4" descr="http://pixabay.com/static/uploads/photo/2012/04/16/11/08/envelope-35526_64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601597">
            <a:off x="7605713" y="2938463"/>
            <a:ext cx="1209675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1" name="Prostokąt 10"/>
          <p:cNvSpPr>
            <a:spLocks noChangeArrowheads="1"/>
          </p:cNvSpPr>
          <p:nvPr/>
        </p:nvSpPr>
        <p:spPr bwMode="auto">
          <a:xfrm>
            <a:off x="539750" y="4029075"/>
            <a:ext cx="7993063" cy="1631950"/>
          </a:xfrm>
          <a:prstGeom prst="rect">
            <a:avLst/>
          </a:prstGeom>
          <a:noFill/>
          <a:ln w="38100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l-PL" altLang="pl-PL" sz="2000" b="1"/>
          </a:p>
          <a:p>
            <a:pPr algn="just"/>
            <a:r>
              <a:rPr lang="pl-PL" altLang="pl-PL" sz="2000" b="1"/>
              <a:t>Przed rozpoczęciem stemplowania kart komisja upewnia się, czy wydano jej właściwą pieczęć (napis OKW ds. przeprowadzenia głosowania, numer komisji i nazwa miejscowości)</a:t>
            </a:r>
            <a:r>
              <a:rPr lang="pl-PL" altLang="pl-PL" sz="2000"/>
              <a:t>.</a:t>
            </a:r>
          </a:p>
          <a:p>
            <a:pPr algn="just"/>
            <a:r>
              <a:rPr lang="pl-PL" altLang="pl-PL" sz="2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48131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48132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48134" name="Prostokąt 7"/>
          <p:cNvSpPr>
            <a:spLocks noChangeArrowheads="1"/>
          </p:cNvSpPr>
          <p:nvPr/>
        </p:nvSpPr>
        <p:spPr bwMode="auto">
          <a:xfrm>
            <a:off x="-30163" y="1016000"/>
            <a:ext cx="7937501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FF0000"/>
                </a:solidFill>
              </a:rPr>
              <a:t>(Skład pakietu wyborczego zgodnie z wymogami ustawowymi)</a:t>
            </a:r>
            <a:r>
              <a:rPr lang="pl-PL" altLang="pl-PL" sz="500" b="1">
                <a:solidFill>
                  <a:srgbClr val="FF0000"/>
                </a:solidFill>
              </a:rPr>
              <a:t> </a:t>
            </a:r>
          </a:p>
          <a:p>
            <a:r>
              <a:rPr lang="pl-PL" altLang="pl-PL" sz="2000" b="1">
                <a:solidFill>
                  <a:srgbClr val="9D032A"/>
                </a:solidFill>
              </a:rPr>
              <a:t>                  </a:t>
            </a:r>
            <a:r>
              <a:rPr lang="pl-PL" altLang="pl-PL" sz="1200" b="1">
                <a:solidFill>
                  <a:srgbClr val="9D032A"/>
                </a:solidFill>
              </a:rPr>
              <a:t>  </a:t>
            </a:r>
            <a:r>
              <a:rPr lang="pl-PL" altLang="pl-PL" sz="2000" b="1">
                <a:solidFill>
                  <a:srgbClr val="9D032A"/>
                </a:solidFill>
              </a:rPr>
              <a:t>               </a:t>
            </a:r>
          </a:p>
        </p:txBody>
      </p:sp>
      <p:pic>
        <p:nvPicPr>
          <p:cNvPr id="48135" name="Obraz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2278063"/>
            <a:ext cx="6145213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6" name="pole tekstowe 15"/>
          <p:cNvSpPr txBox="1">
            <a:spLocks noChangeArrowheads="1"/>
          </p:cNvSpPr>
          <p:nvPr/>
        </p:nvSpPr>
        <p:spPr bwMode="auto">
          <a:xfrm>
            <a:off x="473075" y="2714625"/>
            <a:ext cx="27368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600" b="1"/>
              <a:t>Karty do głosowania</a:t>
            </a:r>
          </a:p>
        </p:txBody>
      </p:sp>
      <p:sp>
        <p:nvSpPr>
          <p:cNvPr id="14" name="Zagięty narożnik 13">
            <a:hlinkClick r:id="rId5" action="ppaction://hlinkfile"/>
          </p:cNvPr>
          <p:cNvSpPr/>
          <p:nvPr/>
        </p:nvSpPr>
        <p:spPr>
          <a:xfrm flipV="1">
            <a:off x="827088" y="3122613"/>
            <a:ext cx="395287" cy="719137"/>
          </a:xfrm>
          <a:prstGeom prst="foldedCorner">
            <a:avLst>
              <a:gd name="adj" fmla="val 27031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72" tIns="48336" rIns="96672" bIns="48336"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5" name="Zagięty narożnik 14">
            <a:hlinkClick r:id="rId5" action="ppaction://hlinkfile"/>
          </p:cNvPr>
          <p:cNvSpPr/>
          <p:nvPr/>
        </p:nvSpPr>
        <p:spPr>
          <a:xfrm flipV="1">
            <a:off x="1312863" y="3138488"/>
            <a:ext cx="431800" cy="719137"/>
          </a:xfrm>
          <a:prstGeom prst="foldedCorner">
            <a:avLst>
              <a:gd name="adj" fmla="val 3053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72" tIns="48336" rIns="96672" bIns="48336"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6" name="Zagięty narożnik 15">
            <a:hlinkClick r:id="rId5" action="ppaction://hlinkfile"/>
          </p:cNvPr>
          <p:cNvSpPr/>
          <p:nvPr/>
        </p:nvSpPr>
        <p:spPr>
          <a:xfrm flipV="1">
            <a:off x="1841500" y="3154363"/>
            <a:ext cx="431800" cy="719137"/>
          </a:xfrm>
          <a:prstGeom prst="foldedCorner">
            <a:avLst>
              <a:gd name="adj" fmla="val 3256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72" tIns="48336" rIns="96672" bIns="48336"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7" name="Zagięty narożnik 16">
            <a:hlinkClick r:id="rId5" action="ppaction://hlinkfile"/>
          </p:cNvPr>
          <p:cNvSpPr/>
          <p:nvPr/>
        </p:nvSpPr>
        <p:spPr>
          <a:xfrm flipV="1">
            <a:off x="2362200" y="3171825"/>
            <a:ext cx="431800" cy="719138"/>
          </a:xfrm>
          <a:prstGeom prst="foldedCorner">
            <a:avLst>
              <a:gd name="adj" fmla="val 30531"/>
            </a:avLst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72" tIns="48336" rIns="96672" bIns="48336"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8141" name="Obraz 17"/>
          <p:cNvSpPr>
            <a:spLocks noChangeAspect="1"/>
          </p:cNvSpPr>
          <p:nvPr/>
        </p:nvSpPr>
        <p:spPr bwMode="auto">
          <a:xfrm>
            <a:off x="827088" y="4003675"/>
            <a:ext cx="1966912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l-PL" altLang="pl-PL"/>
          </a:p>
        </p:txBody>
      </p:sp>
      <p:sp>
        <p:nvSpPr>
          <p:cNvPr id="48142" name="pole tekstowe 4"/>
          <p:cNvSpPr txBox="1">
            <a:spLocks noChangeArrowheads="1"/>
          </p:cNvSpPr>
          <p:nvPr/>
        </p:nvSpPr>
        <p:spPr bwMode="auto">
          <a:xfrm>
            <a:off x="941388" y="4051300"/>
            <a:ext cx="18700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000" b="1"/>
              <a:t>KOPERTA ZWROTNA</a:t>
            </a:r>
          </a:p>
          <a:p>
            <a:endParaRPr lang="pl-PL" altLang="pl-PL" sz="1000" b="1">
              <a:solidFill>
                <a:srgbClr val="9D032A"/>
              </a:solidFill>
            </a:endParaRPr>
          </a:p>
          <a:p>
            <a:endParaRPr lang="pl-PL" altLang="pl-PL" sz="1000" b="1">
              <a:solidFill>
                <a:srgbClr val="9D032A"/>
              </a:solidFill>
            </a:endParaRPr>
          </a:p>
          <a:p>
            <a:r>
              <a:rPr lang="pl-PL" altLang="pl-PL" sz="1000" b="1">
                <a:solidFill>
                  <a:srgbClr val="9D032A"/>
                </a:solidFill>
              </a:rPr>
              <a:t>PRZESYŁKA WYBORCZA</a:t>
            </a:r>
          </a:p>
        </p:txBody>
      </p:sp>
      <p:pic>
        <p:nvPicPr>
          <p:cNvPr id="48143" name="Obraz 20" descr="koperta.png"/>
          <p:cNvPicPr>
            <a:picLocks noChangeAspect="1"/>
          </p:cNvPicPr>
          <p:nvPr/>
        </p:nvPicPr>
        <p:blipFill>
          <a:blip r:embed="rId6">
            <a:lum bright="36000" contrast="-4000"/>
          </a:blip>
          <a:srcRect/>
          <a:stretch>
            <a:fillRect/>
          </a:stretch>
        </p:blipFill>
        <p:spPr bwMode="auto">
          <a:xfrm>
            <a:off x="760413" y="5100638"/>
            <a:ext cx="2033587" cy="110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4" name="pole tekstowe 21"/>
          <p:cNvSpPr txBox="1">
            <a:spLocks noChangeArrowheads="1"/>
          </p:cNvSpPr>
          <p:nvPr/>
        </p:nvSpPr>
        <p:spPr bwMode="auto">
          <a:xfrm>
            <a:off x="414338" y="5367338"/>
            <a:ext cx="27352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400" b="1"/>
              <a:t>Koperta</a:t>
            </a:r>
          </a:p>
          <a:p>
            <a:pPr algn="ctr"/>
            <a:r>
              <a:rPr lang="pl-PL" altLang="pl-PL" sz="1400" b="1"/>
              <a:t>na karty do głosowania</a:t>
            </a:r>
          </a:p>
        </p:txBody>
      </p:sp>
      <p:pic>
        <p:nvPicPr>
          <p:cNvPr id="48145" name="Obraz 21" descr="nakładka - foto_scieta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4300" y="5300663"/>
            <a:ext cx="71437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6" name="Obraz 22" descr="nakładka - foto_scieta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6100" y="5373688"/>
            <a:ext cx="71437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7" name="Obraz 23" descr="nakładka - foto_scieta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9338" y="5445125"/>
            <a:ext cx="715962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Prostokąt 24"/>
          <p:cNvSpPr/>
          <p:nvPr/>
        </p:nvSpPr>
        <p:spPr>
          <a:xfrm>
            <a:off x="3924300" y="4149725"/>
            <a:ext cx="2014538" cy="9921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b="1" dirty="0">
                <a:solidFill>
                  <a:schemeClr val="tx1"/>
                </a:solidFill>
              </a:rPr>
              <a:t>Oświadczenie </a:t>
            </a:r>
            <a:br>
              <a:rPr lang="pl-PL" sz="1200" b="1" dirty="0">
                <a:solidFill>
                  <a:schemeClr val="tx1"/>
                </a:solidFill>
              </a:rPr>
            </a:br>
            <a:r>
              <a:rPr lang="pl-PL" sz="1200" b="1" dirty="0">
                <a:solidFill>
                  <a:schemeClr val="tx1"/>
                </a:solidFill>
              </a:rPr>
              <a:t>o osobistym i tajnym oddaniu głosu </a:t>
            </a:r>
            <a:br>
              <a:rPr lang="pl-PL" sz="1200" b="1" dirty="0">
                <a:solidFill>
                  <a:schemeClr val="tx1"/>
                </a:solidFill>
              </a:rPr>
            </a:br>
            <a:r>
              <a:rPr lang="pl-PL" sz="1200" b="1" dirty="0">
                <a:solidFill>
                  <a:schemeClr val="tx1"/>
                </a:solidFill>
              </a:rPr>
              <a:t>na karcie do głosowania </a:t>
            </a:r>
          </a:p>
        </p:txBody>
      </p:sp>
      <p:pic>
        <p:nvPicPr>
          <p:cNvPr id="48149" name="Obraz 2" descr="notes-th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924300" y="2781300"/>
            <a:ext cx="1166813" cy="11874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9" name="Łącznik prosty ze strzałką 8"/>
          <p:cNvCxnSpPr/>
          <p:nvPr/>
        </p:nvCxnSpPr>
        <p:spPr>
          <a:xfrm>
            <a:off x="155575" y="2205038"/>
            <a:ext cx="6145213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iedmiokąt 18"/>
          <p:cNvSpPr/>
          <p:nvPr/>
        </p:nvSpPr>
        <p:spPr>
          <a:xfrm>
            <a:off x="6353175" y="3125788"/>
            <a:ext cx="339725" cy="393700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36" name="Siedmiokąt 35"/>
          <p:cNvSpPr/>
          <p:nvPr/>
        </p:nvSpPr>
        <p:spPr>
          <a:xfrm>
            <a:off x="6365875" y="2544763"/>
            <a:ext cx="339725" cy="409575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rgbClr val="9D032A"/>
                </a:solidFill>
              </a:rPr>
              <a:t>1</a:t>
            </a:r>
          </a:p>
        </p:txBody>
      </p:sp>
      <p:sp>
        <p:nvSpPr>
          <p:cNvPr id="37" name="Siedmiokąt 36"/>
          <p:cNvSpPr/>
          <p:nvPr/>
        </p:nvSpPr>
        <p:spPr>
          <a:xfrm>
            <a:off x="6364288" y="3698875"/>
            <a:ext cx="339725" cy="393700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38" name="Siedmiokąt 37"/>
          <p:cNvSpPr/>
          <p:nvPr/>
        </p:nvSpPr>
        <p:spPr>
          <a:xfrm>
            <a:off x="6376988" y="4292600"/>
            <a:ext cx="339725" cy="393700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39" name="Siedmiokąt 38"/>
          <p:cNvSpPr/>
          <p:nvPr/>
        </p:nvSpPr>
        <p:spPr>
          <a:xfrm>
            <a:off x="6364288" y="4930775"/>
            <a:ext cx="339725" cy="393700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0" name="Siedmiokąt 39"/>
          <p:cNvSpPr/>
          <p:nvPr/>
        </p:nvSpPr>
        <p:spPr>
          <a:xfrm>
            <a:off x="6362700" y="5575300"/>
            <a:ext cx="339725" cy="381000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rgbClr val="9D032A"/>
                </a:solidFill>
              </a:rPr>
              <a:t>6</a:t>
            </a:r>
          </a:p>
        </p:txBody>
      </p:sp>
      <p:sp>
        <p:nvSpPr>
          <p:cNvPr id="48157" name="pole tekstowe 28"/>
          <p:cNvSpPr txBox="1">
            <a:spLocks noChangeArrowheads="1"/>
          </p:cNvSpPr>
          <p:nvPr/>
        </p:nvSpPr>
        <p:spPr bwMode="auto">
          <a:xfrm>
            <a:off x="6700838" y="2617788"/>
            <a:ext cx="16922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 b="1"/>
              <a:t>Karty do głosowania</a:t>
            </a:r>
          </a:p>
        </p:txBody>
      </p:sp>
      <p:sp>
        <p:nvSpPr>
          <p:cNvPr id="48158" name="pole tekstowe 41"/>
          <p:cNvSpPr txBox="1">
            <a:spLocks noChangeArrowheads="1"/>
          </p:cNvSpPr>
          <p:nvPr/>
        </p:nvSpPr>
        <p:spPr bwMode="auto">
          <a:xfrm>
            <a:off x="6716713" y="3232150"/>
            <a:ext cx="13890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 b="1"/>
              <a:t>Koperta zwrotna</a:t>
            </a:r>
          </a:p>
        </p:txBody>
      </p:sp>
      <p:sp>
        <p:nvSpPr>
          <p:cNvPr id="48159" name="pole tekstowe 42"/>
          <p:cNvSpPr txBox="1">
            <a:spLocks noChangeArrowheads="1"/>
          </p:cNvSpPr>
          <p:nvPr/>
        </p:nvSpPr>
        <p:spPr bwMode="auto">
          <a:xfrm>
            <a:off x="6700838" y="3644900"/>
            <a:ext cx="1889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 b="1"/>
              <a:t>Koperta </a:t>
            </a:r>
            <a:br>
              <a:rPr lang="pl-PL" altLang="pl-PL" sz="1200" b="1"/>
            </a:br>
            <a:r>
              <a:rPr lang="pl-PL" altLang="pl-PL" sz="1200" b="1"/>
              <a:t>na karty do głosowania</a:t>
            </a:r>
          </a:p>
        </p:txBody>
      </p:sp>
      <p:sp>
        <p:nvSpPr>
          <p:cNvPr id="48160" name="pole tekstowe 43"/>
          <p:cNvSpPr txBox="1">
            <a:spLocks noChangeArrowheads="1"/>
          </p:cNvSpPr>
          <p:nvPr/>
        </p:nvSpPr>
        <p:spPr bwMode="auto">
          <a:xfrm>
            <a:off x="6692900" y="4241800"/>
            <a:ext cx="17335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 b="1"/>
              <a:t>Instrukcja</a:t>
            </a:r>
            <a:br>
              <a:rPr lang="pl-PL" altLang="pl-PL" sz="1200" b="1"/>
            </a:br>
            <a:r>
              <a:rPr lang="pl-PL" altLang="pl-PL" sz="1200" b="1"/>
              <a:t>głosowania </a:t>
            </a:r>
          </a:p>
          <a:p>
            <a:r>
              <a:rPr lang="pl-PL" altLang="pl-PL" sz="1200" b="1"/>
              <a:t>korespondencyjnego</a:t>
            </a:r>
          </a:p>
        </p:txBody>
      </p:sp>
      <p:sp>
        <p:nvSpPr>
          <p:cNvPr id="48161" name="pole tekstowe 44"/>
          <p:cNvSpPr txBox="1">
            <a:spLocks noChangeArrowheads="1"/>
          </p:cNvSpPr>
          <p:nvPr/>
        </p:nvSpPr>
        <p:spPr bwMode="auto">
          <a:xfrm>
            <a:off x="6732588" y="5516563"/>
            <a:ext cx="23939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 b="1"/>
              <a:t>Nakładki</a:t>
            </a:r>
            <a:br>
              <a:rPr lang="pl-PL" altLang="pl-PL" sz="1200" b="1"/>
            </a:br>
            <a:r>
              <a:rPr lang="pl-PL" altLang="pl-PL" sz="1200" b="1"/>
              <a:t>na karty do głosowania</a:t>
            </a:r>
          </a:p>
          <a:p>
            <a:r>
              <a:rPr lang="pl-PL" altLang="pl-PL" sz="1200" b="1"/>
              <a:t>(ewentualnie, tylko na żądanie</a:t>
            </a:r>
            <a:br>
              <a:rPr lang="pl-PL" altLang="pl-PL" sz="1200" b="1"/>
            </a:br>
            <a:r>
              <a:rPr lang="pl-PL" altLang="pl-PL" sz="1200" b="1"/>
              <a:t> wyborcy) </a:t>
            </a:r>
          </a:p>
        </p:txBody>
      </p:sp>
      <p:sp>
        <p:nvSpPr>
          <p:cNvPr id="48162" name="pole tekstowe 45"/>
          <p:cNvSpPr txBox="1">
            <a:spLocks noChangeArrowheads="1"/>
          </p:cNvSpPr>
          <p:nvPr/>
        </p:nvSpPr>
        <p:spPr bwMode="auto">
          <a:xfrm>
            <a:off x="6732588" y="4913313"/>
            <a:ext cx="21732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 b="1"/>
              <a:t>Oświadczenie o osobistym</a:t>
            </a:r>
            <a:br>
              <a:rPr lang="pl-PL" altLang="pl-PL" sz="1200" b="1"/>
            </a:br>
            <a:r>
              <a:rPr lang="pl-PL" altLang="pl-PL" sz="1200" b="1"/>
              <a:t>i tajnym oddaniu głosu </a:t>
            </a:r>
          </a:p>
        </p:txBody>
      </p:sp>
      <p:sp>
        <p:nvSpPr>
          <p:cNvPr id="48163" name="Prostokąt 29"/>
          <p:cNvSpPr>
            <a:spLocks noChangeArrowheads="1"/>
          </p:cNvSpPr>
          <p:nvPr/>
        </p:nvSpPr>
        <p:spPr bwMode="auto">
          <a:xfrm>
            <a:off x="6362700" y="3144838"/>
            <a:ext cx="314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altLang="pl-PL" b="1">
                <a:solidFill>
                  <a:srgbClr val="9D032A"/>
                </a:solidFill>
              </a:rPr>
              <a:t>2</a:t>
            </a:r>
          </a:p>
        </p:txBody>
      </p:sp>
      <p:sp>
        <p:nvSpPr>
          <p:cNvPr id="48164" name="Prostokąt 30"/>
          <p:cNvSpPr>
            <a:spLocks noChangeArrowheads="1"/>
          </p:cNvSpPr>
          <p:nvPr/>
        </p:nvSpPr>
        <p:spPr bwMode="auto">
          <a:xfrm>
            <a:off x="6378575" y="3719513"/>
            <a:ext cx="3127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altLang="pl-PL" b="1">
                <a:solidFill>
                  <a:srgbClr val="9D032A"/>
                </a:solidFill>
              </a:rPr>
              <a:t>3</a:t>
            </a:r>
          </a:p>
        </p:txBody>
      </p:sp>
      <p:sp>
        <p:nvSpPr>
          <p:cNvPr id="48165" name="pole tekstowe 33"/>
          <p:cNvSpPr txBox="1">
            <a:spLocks noChangeArrowheads="1"/>
          </p:cNvSpPr>
          <p:nvPr/>
        </p:nvSpPr>
        <p:spPr bwMode="auto">
          <a:xfrm>
            <a:off x="6378575" y="4318000"/>
            <a:ext cx="312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b="1">
                <a:solidFill>
                  <a:srgbClr val="9D032A"/>
                </a:solidFill>
              </a:rPr>
              <a:t>4</a:t>
            </a:r>
          </a:p>
        </p:txBody>
      </p:sp>
      <p:sp>
        <p:nvSpPr>
          <p:cNvPr id="48166" name="pole tekstowe 34"/>
          <p:cNvSpPr txBox="1">
            <a:spLocks noChangeArrowheads="1"/>
          </p:cNvSpPr>
          <p:nvPr/>
        </p:nvSpPr>
        <p:spPr bwMode="auto">
          <a:xfrm>
            <a:off x="6383338" y="4943475"/>
            <a:ext cx="314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b="1">
                <a:solidFill>
                  <a:srgbClr val="9D032A"/>
                </a:solidFill>
              </a:rPr>
              <a:t>5</a:t>
            </a:r>
          </a:p>
        </p:txBody>
      </p:sp>
      <p:sp>
        <p:nvSpPr>
          <p:cNvPr id="54" name="Siedmiokąt 53"/>
          <p:cNvSpPr/>
          <p:nvPr/>
        </p:nvSpPr>
        <p:spPr>
          <a:xfrm>
            <a:off x="379413" y="3284538"/>
            <a:ext cx="338137" cy="409575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rgbClr val="9D032A"/>
                </a:solidFill>
              </a:rPr>
              <a:t>1</a:t>
            </a:r>
          </a:p>
        </p:txBody>
      </p:sp>
      <p:sp>
        <p:nvSpPr>
          <p:cNvPr id="56" name="Siedmiokąt 55"/>
          <p:cNvSpPr/>
          <p:nvPr/>
        </p:nvSpPr>
        <p:spPr>
          <a:xfrm>
            <a:off x="379413" y="4175125"/>
            <a:ext cx="338137" cy="393700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8169" name="pole tekstowe 40"/>
          <p:cNvSpPr txBox="1">
            <a:spLocks noChangeArrowheads="1"/>
          </p:cNvSpPr>
          <p:nvPr/>
        </p:nvSpPr>
        <p:spPr bwMode="auto">
          <a:xfrm>
            <a:off x="393700" y="4210050"/>
            <a:ext cx="312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b="1">
                <a:solidFill>
                  <a:srgbClr val="9D032A"/>
                </a:solidFill>
              </a:rPr>
              <a:t>2</a:t>
            </a:r>
          </a:p>
        </p:txBody>
      </p:sp>
      <p:sp>
        <p:nvSpPr>
          <p:cNvPr id="59" name="Siedmiokąt 58"/>
          <p:cNvSpPr/>
          <p:nvPr/>
        </p:nvSpPr>
        <p:spPr>
          <a:xfrm>
            <a:off x="341313" y="5461000"/>
            <a:ext cx="339725" cy="409575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rgbClr val="9D032A"/>
                </a:solidFill>
              </a:rPr>
              <a:t>3</a:t>
            </a:r>
          </a:p>
        </p:txBody>
      </p:sp>
      <p:sp>
        <p:nvSpPr>
          <p:cNvPr id="60" name="Siedmiokąt 59"/>
          <p:cNvSpPr/>
          <p:nvPr/>
        </p:nvSpPr>
        <p:spPr>
          <a:xfrm>
            <a:off x="3308350" y="3308350"/>
            <a:ext cx="339725" cy="409575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rgbClr val="9D032A"/>
                </a:solidFill>
              </a:rPr>
              <a:t>4</a:t>
            </a:r>
          </a:p>
        </p:txBody>
      </p:sp>
      <p:sp>
        <p:nvSpPr>
          <p:cNvPr id="61" name="Siedmiokąt 60"/>
          <p:cNvSpPr/>
          <p:nvPr/>
        </p:nvSpPr>
        <p:spPr>
          <a:xfrm>
            <a:off x="3343275" y="4394200"/>
            <a:ext cx="338138" cy="409575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rgbClr val="9D032A"/>
                </a:solidFill>
              </a:rPr>
              <a:t>5</a:t>
            </a:r>
          </a:p>
        </p:txBody>
      </p:sp>
      <p:sp>
        <p:nvSpPr>
          <p:cNvPr id="62" name="Siedmiokąt 61"/>
          <p:cNvSpPr/>
          <p:nvPr/>
        </p:nvSpPr>
        <p:spPr>
          <a:xfrm>
            <a:off x="3359150" y="5684838"/>
            <a:ext cx="339725" cy="409575"/>
          </a:xfrm>
          <a:prstGeom prst="heptag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>
                <a:solidFill>
                  <a:srgbClr val="9D032A"/>
                </a:solidFill>
              </a:rPr>
              <a:t>6</a:t>
            </a:r>
          </a:p>
        </p:txBody>
      </p:sp>
      <p:sp>
        <p:nvSpPr>
          <p:cNvPr id="48174" name="Prostokąt 1"/>
          <p:cNvSpPr>
            <a:spLocks noChangeArrowheads="1"/>
          </p:cNvSpPr>
          <p:nvPr/>
        </p:nvSpPr>
        <p:spPr bwMode="auto">
          <a:xfrm>
            <a:off x="1350963" y="2366963"/>
            <a:ext cx="32972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PRZESYŁKA WYBORCZA</a:t>
            </a:r>
          </a:p>
        </p:txBody>
      </p:sp>
      <p:pic>
        <p:nvPicPr>
          <p:cNvPr id="48175" name="Obraz 2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27088" y="4005263"/>
            <a:ext cx="201612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50179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50180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1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50182" name="Prostokąt 7"/>
          <p:cNvSpPr>
            <a:spLocks noChangeArrowheads="1"/>
          </p:cNvSpPr>
          <p:nvPr/>
        </p:nvSpPr>
        <p:spPr bwMode="auto">
          <a:xfrm>
            <a:off x="1582738" y="1035050"/>
            <a:ext cx="5616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FF0000"/>
                </a:solidFill>
              </a:rPr>
              <a:t>(Przygotowanie pakietu wyborczego)</a:t>
            </a:r>
          </a:p>
        </p:txBody>
      </p:sp>
      <p:sp>
        <p:nvSpPr>
          <p:cNvPr id="50183" name="Prostokąt 2"/>
          <p:cNvSpPr>
            <a:spLocks noChangeArrowheads="1"/>
          </p:cNvSpPr>
          <p:nvPr/>
        </p:nvSpPr>
        <p:spPr bwMode="auto">
          <a:xfrm>
            <a:off x="293688" y="1579563"/>
            <a:ext cx="8599487" cy="475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1900" b="1"/>
              <a:t>Obwodowa komisja wyborcza ds. przeprowadzenia głosowania </a:t>
            </a:r>
            <a:br>
              <a:rPr lang="pl-PL" altLang="pl-PL" sz="1900" b="1"/>
            </a:br>
            <a:r>
              <a:rPr lang="pl-PL" altLang="pl-PL" sz="1900" b="1"/>
              <a:t>w obwodzie </a:t>
            </a:r>
            <a:r>
              <a:rPr lang="pl-PL" altLang="pl-PL" sz="1900" b="1">
                <a:latin typeface="Arial Black" pitchFamily="34" charset="0"/>
              </a:rPr>
              <a:t>opieczętowuje karty do głosowania swoją pieczęcią.</a:t>
            </a:r>
          </a:p>
          <a:p>
            <a:pPr algn="just"/>
            <a:endParaRPr lang="pl-PL" altLang="pl-PL" sz="1900" b="1"/>
          </a:p>
          <a:p>
            <a:pPr algn="just"/>
            <a:r>
              <a:rPr lang="pl-PL" altLang="pl-PL" sz="1900" b="1"/>
              <a:t>Na formularzu </a:t>
            </a:r>
            <a:r>
              <a:rPr lang="pl-PL" altLang="pl-PL" sz="1900" b="1">
                <a:latin typeface="Arial Black" pitchFamily="34" charset="0"/>
              </a:rPr>
              <a:t>oświadczenia</a:t>
            </a:r>
            <a:r>
              <a:rPr lang="pl-PL" altLang="pl-PL" sz="1900" b="1"/>
              <a:t> umieszcza się </a:t>
            </a:r>
            <a:r>
              <a:rPr lang="pl-PL" altLang="pl-PL" sz="1900" b="1">
                <a:latin typeface="Arial Black" pitchFamily="34" charset="0"/>
              </a:rPr>
              <a:t>imię (imiona), nazwisko oraz PESEL </a:t>
            </a:r>
            <a:r>
              <a:rPr lang="pl-PL" altLang="pl-PL" sz="1900" b="1"/>
              <a:t>wyborcy niepełnosprawnego, nazwę przeprowadzanych wyborów i ich datę.</a:t>
            </a:r>
          </a:p>
          <a:p>
            <a:pPr algn="just"/>
            <a:endParaRPr lang="pl-PL" altLang="pl-PL" sz="1900" b="1"/>
          </a:p>
          <a:p>
            <a:pPr algn="just"/>
            <a:r>
              <a:rPr lang="pl-PL" altLang="pl-PL" sz="1900" b="1">
                <a:latin typeface="Arial Black" pitchFamily="34" charset="0"/>
              </a:rPr>
              <a:t>Na kopercie na pakiet wyborczy </a:t>
            </a:r>
            <a:r>
              <a:rPr lang="pl-PL" altLang="pl-PL" sz="1900" b="1"/>
              <a:t>oraz na kopercie zwrotnej umieszcza się oznaczenie </a:t>
            </a:r>
            <a:r>
              <a:rPr lang="pl-PL" altLang="pl-PL" sz="1900" b="1">
                <a:latin typeface="Arial Black" pitchFamily="34" charset="0"/>
              </a:rPr>
              <a:t>,,przesyłka wyborcza”.</a:t>
            </a:r>
          </a:p>
          <a:p>
            <a:pPr algn="just"/>
            <a:endParaRPr lang="pl-PL" altLang="pl-PL" sz="1900" b="1"/>
          </a:p>
          <a:p>
            <a:pPr algn="just"/>
            <a:r>
              <a:rPr lang="pl-PL" altLang="pl-PL" sz="1900" b="1">
                <a:latin typeface="Arial Black" pitchFamily="34" charset="0"/>
              </a:rPr>
              <a:t>Na kopercie zwrotnej </a:t>
            </a:r>
            <a:r>
              <a:rPr lang="pl-PL" altLang="pl-PL" sz="1900" b="1"/>
              <a:t>umieszcza się </a:t>
            </a:r>
            <a:r>
              <a:rPr lang="pl-PL" altLang="pl-PL" sz="1900" b="1">
                <a:latin typeface="Arial Black" pitchFamily="34" charset="0"/>
              </a:rPr>
              <a:t>adres właściwej komisji wyborczej ds. przeprowadzenia głosowania w obwodzie.</a:t>
            </a:r>
          </a:p>
          <a:p>
            <a:pPr algn="just"/>
            <a:endParaRPr lang="pl-PL" altLang="pl-PL" sz="1900" b="1"/>
          </a:p>
          <a:p>
            <a:pPr algn="just"/>
            <a:r>
              <a:rPr lang="pl-PL" altLang="pl-PL" sz="1900" b="1">
                <a:latin typeface="Arial Black" pitchFamily="34" charset="0"/>
              </a:rPr>
              <a:t>Na kopercie na kartę do głosowania </a:t>
            </a:r>
            <a:r>
              <a:rPr lang="pl-PL" altLang="pl-PL" sz="1900" b="1"/>
              <a:t>umieszcza się oznaczenie </a:t>
            </a:r>
            <a:r>
              <a:rPr lang="pl-PL" altLang="pl-PL" sz="1900" b="1">
                <a:latin typeface="Arial Black" pitchFamily="34" charset="0"/>
              </a:rPr>
              <a:t>,,koperta na kartę do głosowania”.</a:t>
            </a:r>
          </a:p>
          <a:p>
            <a:pPr algn="just"/>
            <a:endParaRPr lang="pl-PL" alt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 zaokrąglonym rogiem 3"/>
          <p:cNvSpPr/>
          <p:nvPr/>
        </p:nvSpPr>
        <p:spPr>
          <a:xfrm>
            <a:off x="250825" y="3068638"/>
            <a:ext cx="8569325" cy="1095375"/>
          </a:xfrm>
          <a:prstGeom prst="round1Rect">
            <a:avLst/>
          </a:prstGeom>
          <a:solidFill>
            <a:schemeClr val="bg2"/>
          </a:solidFill>
          <a:ln w="38100">
            <a:solidFill>
              <a:srgbClr val="9018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52227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52228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52229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52231" name="Prostokąt 7"/>
          <p:cNvSpPr>
            <a:spLocks noChangeArrowheads="1"/>
          </p:cNvSpPr>
          <p:nvPr/>
        </p:nvSpPr>
        <p:spPr bwMode="auto">
          <a:xfrm>
            <a:off x="107950" y="1373188"/>
            <a:ext cx="8964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Przygotowanie pakietu wyborczego cd…</a:t>
            </a:r>
            <a:endParaRPr lang="pl-PL" altLang="pl-PL" sz="2000" b="1">
              <a:solidFill>
                <a:srgbClr val="9D032A"/>
              </a:solidFill>
            </a:endParaRPr>
          </a:p>
        </p:txBody>
      </p:sp>
      <p:pic>
        <p:nvPicPr>
          <p:cNvPr id="52232" name="Obraz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95875" y="4437063"/>
            <a:ext cx="2068513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3" name="Picture 6" descr="C:\Users\ols-dyr\Documents\Clip Art - do prezentacji\11.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4365625"/>
            <a:ext cx="1655763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4" name="Prostokąt 2"/>
          <p:cNvSpPr>
            <a:spLocks noChangeArrowheads="1"/>
          </p:cNvSpPr>
          <p:nvPr/>
        </p:nvSpPr>
        <p:spPr bwMode="auto">
          <a:xfrm>
            <a:off x="250825" y="1844675"/>
            <a:ext cx="8513763" cy="235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l-PL" altLang="pl-PL"/>
          </a:p>
          <a:p>
            <a:pPr algn="just"/>
            <a:r>
              <a:rPr lang="pl-PL" altLang="pl-PL" sz="2000" b="1"/>
              <a:t>Na kopercie zwrotnej i kopercie na kartę do głosowania </a:t>
            </a:r>
            <a:r>
              <a:rPr lang="pl-PL" altLang="pl-PL" sz="2000" b="1">
                <a:latin typeface="Arial Black" pitchFamily="34" charset="0"/>
              </a:rPr>
              <a:t>nie można umieszczać żadnych innych oznaczeń poza wymienionymi. </a:t>
            </a:r>
          </a:p>
          <a:p>
            <a:pPr algn="just"/>
            <a:endParaRPr lang="pl-PL" altLang="pl-PL" sz="1000"/>
          </a:p>
          <a:p>
            <a:pPr algn="just"/>
            <a:endParaRPr lang="pl-PL" altLang="pl-PL"/>
          </a:p>
          <a:p>
            <a:pPr algn="just"/>
            <a:r>
              <a:rPr lang="pl-PL" altLang="pl-PL" sz="2000" b="1"/>
              <a:t>Czynności dotyczące przygotowania pakietu wyborczego, wykonuje obwodowa komisja wyborcza ds. przeprowadzenia głosowania </a:t>
            </a:r>
            <a:br>
              <a:rPr lang="pl-PL" altLang="pl-PL" sz="2000" b="1"/>
            </a:br>
            <a:r>
              <a:rPr lang="pl-PL" altLang="pl-PL" sz="2000" b="1"/>
              <a:t>w obwodzie w obecności urzędnika wyborczego.</a:t>
            </a:r>
          </a:p>
        </p:txBody>
      </p:sp>
      <p:sp>
        <p:nvSpPr>
          <p:cNvPr id="52235" name="Prostokąt 1"/>
          <p:cNvSpPr>
            <a:spLocks noChangeArrowheads="1"/>
          </p:cNvSpPr>
          <p:nvPr/>
        </p:nvSpPr>
        <p:spPr bwMode="auto">
          <a:xfrm>
            <a:off x="155575" y="6021388"/>
            <a:ext cx="5856288" cy="708025"/>
          </a:xfrm>
          <a:prstGeom prst="rect">
            <a:avLst/>
          </a:prstGeom>
          <a:solidFill>
            <a:schemeClr val="bg2"/>
          </a:solidFill>
          <a:ln w="57150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/>
              <a:t>Urzędnik wyborczy niezwłocznie informuje wójta o wysłanych pakietach wyborczych.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pole tekstowe 1"/>
          <p:cNvSpPr txBox="1">
            <a:spLocks noChangeArrowheads="1"/>
          </p:cNvSpPr>
          <p:nvPr/>
        </p:nvSpPr>
        <p:spPr bwMode="auto">
          <a:xfrm>
            <a:off x="468313" y="519113"/>
            <a:ext cx="8424862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PRZED DNIEM GŁOSOWANIA</a:t>
            </a:r>
          </a:p>
          <a:p>
            <a:r>
              <a:rPr lang="pl-PL" altLang="pl-PL">
                <a:solidFill>
                  <a:srgbClr val="9D032A"/>
                </a:solidFill>
                <a:latin typeface="Arial Black" pitchFamily="34" charset="0"/>
              </a:rPr>
              <a:t>       (najpóźniej w przeddzień – odbiór materiałów)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552450" y="1236663"/>
            <a:ext cx="6249988" cy="3683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l-PL" b="1" dirty="0">
                <a:latin typeface="+mj-lt"/>
              </a:rPr>
              <a:t>co najmniej 1/2 składu komisji, w tym przewodniczący lub zastępca</a:t>
            </a:r>
          </a:p>
        </p:txBody>
      </p:sp>
      <p:pic>
        <p:nvPicPr>
          <p:cNvPr id="54276" name="Picture 20" descr="C:\Documents and Settings\ols-info2\Pulpit\Szkolenie OKW_prezentacja\obrazy\11949846642019685402people_juliane_krug_07a.svg.thum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7913" y="995363"/>
            <a:ext cx="433387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Picture 22" descr="C:\Documents and Settings\ols-info2\Pulpit\Szkolenie OKW_prezentacja\obrazy\11949846671265795008people_juliane_krug_08c.svg.thum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24688" y="974725"/>
            <a:ext cx="3937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8" name="Picture 21" descr="C:\Documents and Settings\ols-info2\Pulpit\Szkolenie OKW_prezentacja\obrazy\11949846661982808509people_juliane_krug_08a.svg.thumb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1050925"/>
            <a:ext cx="452437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0" y="1700213"/>
            <a:ext cx="9144000" cy="52482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dirty="0">
                <a:latin typeface="+mj-lt"/>
              </a:rPr>
              <a:t>karty do głosowania – 4 rodzaje   </a:t>
            </a:r>
            <a:r>
              <a:rPr lang="pl-PL" b="1" dirty="0">
                <a:latin typeface="+mj-lt"/>
              </a:rPr>
              <a:t>(</a:t>
            </a:r>
            <a:r>
              <a:rPr lang="pl-PL" b="1" dirty="0" err="1">
                <a:latin typeface="+mj-lt"/>
              </a:rPr>
              <a:t>m.n.p.p</a:t>
            </a:r>
            <a:r>
              <a:rPr lang="pl-PL" b="1" dirty="0">
                <a:latin typeface="+mj-lt"/>
              </a:rPr>
              <a:t>. – 3 rodzaje)</a:t>
            </a:r>
            <a:r>
              <a:rPr lang="pl-PL" dirty="0">
                <a:latin typeface="+mj-lt"/>
              </a:rPr>
              <a:t>:</a:t>
            </a:r>
          </a:p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endParaRPr lang="pl-PL" sz="600" dirty="0">
              <a:latin typeface="+mj-lt"/>
            </a:endParaRPr>
          </a:p>
          <a:p>
            <a:pPr>
              <a:spcBef>
                <a:spcPct val="50000"/>
              </a:spcBef>
              <a:defRPr/>
            </a:pPr>
            <a:r>
              <a:rPr lang="pl-PL" sz="1400" b="1" dirty="0">
                <a:solidFill>
                  <a:srgbClr val="9D032A"/>
                </a:solidFill>
                <a:latin typeface="+mj-lt"/>
              </a:rPr>
              <a:t> - przeliczyć, sprawdzić czy są prawidłowo wydrukowane (błędy, usterki drukarskie), </a:t>
            </a:r>
            <a:br>
              <a:rPr lang="pl-PL" sz="1400" b="1" dirty="0">
                <a:solidFill>
                  <a:srgbClr val="9D032A"/>
                </a:solidFill>
                <a:latin typeface="+mj-lt"/>
              </a:rPr>
            </a:br>
            <a:r>
              <a:rPr lang="pl-PL" sz="1400" b="1" dirty="0">
                <a:solidFill>
                  <a:srgbClr val="9D032A"/>
                </a:solidFill>
                <a:latin typeface="+mj-lt"/>
              </a:rPr>
              <a:t>    czy zawierają wszystkie listy  kandydatów i kandydatów zarejestrowanych w danym okręgu oraz wszystkich </a:t>
            </a:r>
            <a:br>
              <a:rPr lang="pl-PL" sz="1400" b="1" dirty="0">
                <a:solidFill>
                  <a:srgbClr val="9D032A"/>
                </a:solidFill>
                <a:latin typeface="+mj-lt"/>
              </a:rPr>
            </a:br>
            <a:r>
              <a:rPr lang="pl-PL" sz="1400" b="1" dirty="0">
                <a:solidFill>
                  <a:srgbClr val="9D032A"/>
                </a:solidFill>
                <a:latin typeface="+mj-lt"/>
              </a:rPr>
              <a:t>    kandydatów w wyborach WBP; </a:t>
            </a:r>
          </a:p>
          <a:p>
            <a:pPr>
              <a:spcBef>
                <a:spcPct val="50000"/>
              </a:spcBef>
              <a:defRPr/>
            </a:pPr>
            <a:r>
              <a:rPr lang="pl-PL" sz="1400" b="1" dirty="0">
                <a:solidFill>
                  <a:srgbClr val="9D032A"/>
                </a:solidFill>
                <a:latin typeface="+mj-lt"/>
              </a:rPr>
              <a:t> - sprawdzenia kompletności kart komisja dokonuje na podstawie </a:t>
            </a:r>
            <a:r>
              <a:rPr lang="pl-PL" sz="1400" b="1" dirty="0" err="1">
                <a:solidFill>
                  <a:srgbClr val="9D032A"/>
                </a:solidFill>
                <a:latin typeface="+mj-lt"/>
              </a:rPr>
              <a:t>obwieszczeń</a:t>
            </a:r>
            <a:r>
              <a:rPr lang="pl-PL" sz="1400" b="1" dirty="0">
                <a:solidFill>
                  <a:srgbClr val="9D032A"/>
                </a:solidFill>
                <a:latin typeface="+mj-lt"/>
              </a:rPr>
              <a:t>  właściwych TKW o </a:t>
            </a:r>
            <a:r>
              <a:rPr lang="pl-PL" sz="1400" b="1" dirty="0" err="1">
                <a:solidFill>
                  <a:srgbClr val="9D032A"/>
                </a:solidFill>
                <a:latin typeface="+mj-lt"/>
              </a:rPr>
              <a:t>zarejestr.owanych</a:t>
            </a:r>
            <a:r>
              <a:rPr lang="pl-PL" sz="1400" b="1" dirty="0">
                <a:solidFill>
                  <a:srgbClr val="9D032A"/>
                </a:solidFill>
                <a:latin typeface="+mj-lt"/>
              </a:rPr>
              <a:t> </a:t>
            </a:r>
            <a:br>
              <a:rPr lang="pl-PL" sz="1400" b="1" dirty="0">
                <a:solidFill>
                  <a:srgbClr val="9D032A"/>
                </a:solidFill>
                <a:latin typeface="+mj-lt"/>
              </a:rPr>
            </a:br>
            <a:r>
              <a:rPr lang="pl-PL" sz="1400" b="1" dirty="0">
                <a:solidFill>
                  <a:srgbClr val="9D032A"/>
                </a:solidFill>
                <a:latin typeface="+mj-lt"/>
              </a:rPr>
              <a:t>    listach kandydatów oraz o zarejestrowanych kandydatach na WBP;</a:t>
            </a:r>
          </a:p>
          <a:p>
            <a:pPr>
              <a:spcBef>
                <a:spcPct val="50000"/>
              </a:spcBef>
              <a:defRPr/>
            </a:pPr>
            <a:r>
              <a:rPr lang="pl-PL" sz="1400" b="1" dirty="0">
                <a:solidFill>
                  <a:srgbClr val="9D032A"/>
                </a:solidFill>
                <a:latin typeface="+mj-lt"/>
              </a:rPr>
              <a:t> - jeśli obwód głosowania obejmuje więcej niż jeden okręg wyborczy do rady gminy, wówczas dla każdego okręgu</a:t>
            </a:r>
            <a:br>
              <a:rPr lang="pl-PL" sz="1400" b="1" dirty="0">
                <a:solidFill>
                  <a:srgbClr val="9D032A"/>
                </a:solidFill>
                <a:latin typeface="+mj-lt"/>
              </a:rPr>
            </a:br>
            <a:r>
              <a:rPr lang="pl-PL" sz="1400" b="1" dirty="0">
                <a:solidFill>
                  <a:srgbClr val="9D032A"/>
                </a:solidFill>
                <a:latin typeface="+mj-lt"/>
              </a:rPr>
              <a:t>    są odrębne karty do głosowania.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dirty="0">
                <a:latin typeface="+mj-lt"/>
              </a:rPr>
              <a:t> formularze protokołów głosowania na radnych i WBP - </a:t>
            </a:r>
            <a:r>
              <a:rPr lang="pl-PL" b="1" dirty="0">
                <a:latin typeface="+mj-lt"/>
              </a:rPr>
              <a:t>4 egz.</a:t>
            </a:r>
            <a:r>
              <a:rPr lang="pl-PL" dirty="0">
                <a:latin typeface="+mj-lt"/>
              </a:rPr>
              <a:t>;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dirty="0">
                <a:latin typeface="+mj-lt"/>
              </a:rPr>
              <a:t> protokół przekazania + formularze zaświadczeń o udziale w  głosowaniu 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dirty="0">
                <a:latin typeface="+mj-lt"/>
              </a:rPr>
              <a:t> pieczęć okrągła Komisji</a:t>
            </a:r>
            <a:r>
              <a:rPr lang="pl-PL" dirty="0">
                <a:solidFill>
                  <a:srgbClr val="FF6600"/>
                </a:solidFill>
                <a:latin typeface="+mj-lt"/>
              </a:rPr>
              <a:t> </a:t>
            </a:r>
            <a:r>
              <a:rPr lang="pl-PL" dirty="0">
                <a:solidFill>
                  <a:srgbClr val="9D032A"/>
                </a:solidFill>
                <a:latin typeface="+mj-lt"/>
              </a:rPr>
              <a:t>–  </a:t>
            </a:r>
            <a:r>
              <a:rPr lang="pl-PL" b="1" dirty="0">
                <a:solidFill>
                  <a:srgbClr val="9D032A"/>
                </a:solidFill>
                <a:latin typeface="+mj-lt"/>
              </a:rPr>
              <a:t>WŁAŚCIWA !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dirty="0">
                <a:latin typeface="+mj-lt"/>
              </a:rPr>
              <a:t> spis wyborców;  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b="1" dirty="0">
                <a:latin typeface="+mj-lt"/>
              </a:rPr>
              <a:t> </a:t>
            </a:r>
            <a:r>
              <a:rPr lang="pl-PL" dirty="0">
                <a:latin typeface="+mj-lt"/>
              </a:rPr>
              <a:t>lista wyborców, którzy udzielili pełnomocnictwa do głosowania;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b="1" dirty="0">
                <a:latin typeface="+mj-lt"/>
              </a:rPr>
              <a:t> osłony na spis wyborców, zapewniające ochronę danych osobowych;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b="1" dirty="0">
                <a:latin typeface="+mj-lt"/>
              </a:rPr>
              <a:t> </a:t>
            </a:r>
            <a:r>
              <a:rPr lang="pl-PL" dirty="0">
                <a:latin typeface="+mj-lt"/>
              </a:rPr>
              <a:t>materiały biurowe</a:t>
            </a:r>
          </a:p>
        </p:txBody>
      </p:sp>
      <p:pic>
        <p:nvPicPr>
          <p:cNvPr id="54280" name="Picture 2" descr="http://panoramafirm.pl/images/4/4/02435934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8600" y="5964238"/>
            <a:ext cx="11874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6319838" y="4914900"/>
            <a:ext cx="2671762" cy="1062038"/>
          </a:xfrm>
          <a:prstGeom prst="rect">
            <a:avLst/>
          </a:prstGeom>
          <a:ln w="28575">
            <a:solidFill>
              <a:srgbClr val="90181B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1050" dirty="0">
                <a:solidFill>
                  <a:srgbClr val="000000"/>
                </a:solidFill>
                <a:latin typeface="+mn-lt"/>
              </a:rPr>
              <a:t>zaplombowany pakiet z pieczęcią obwodowej komisji wyborczej ds. ustalenia wyników głosowania w obwodzie; </a:t>
            </a:r>
            <a:r>
              <a:rPr lang="pl-PL" sz="1050" b="1" dirty="0">
                <a:solidFill>
                  <a:srgbClr val="000000"/>
                </a:solidFill>
                <a:latin typeface="+mn-lt"/>
              </a:rPr>
              <a:t>obwodowa komisja wyborcza ds. przeprowadzenia głosowania w obwodzie nie może otwierać tego pakietu, ani naruszać plomby .</a:t>
            </a:r>
            <a:endParaRPr lang="pl-PL" sz="105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54282" name="Obraz 10" descr="Nowosc 11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10388" y="4360863"/>
            <a:ext cx="52387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pole tekstowe 1"/>
          <p:cNvSpPr txBox="1">
            <a:spLocks noChangeArrowheads="1"/>
          </p:cNvSpPr>
          <p:nvPr/>
        </p:nvSpPr>
        <p:spPr bwMode="auto">
          <a:xfrm>
            <a:off x="2124075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KARTY DO GŁOSOWANIA</a:t>
            </a:r>
          </a:p>
        </p:txBody>
      </p:sp>
      <p:sp>
        <p:nvSpPr>
          <p:cNvPr id="55299" name="Prostokąt 5"/>
          <p:cNvSpPr>
            <a:spLocks noChangeArrowheads="1"/>
          </p:cNvSpPr>
          <p:nvPr/>
        </p:nvSpPr>
        <p:spPr bwMode="auto">
          <a:xfrm>
            <a:off x="611188" y="1196975"/>
            <a:ext cx="6840537" cy="369888"/>
          </a:xfrm>
          <a:prstGeom prst="rect">
            <a:avLst/>
          </a:prstGeom>
          <a:noFill/>
          <a:ln w="28575">
            <a:solidFill>
              <a:srgbClr val="90181B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0000"/>
                </a:solidFill>
                <a:cs typeface="Arial" charset="0"/>
              </a:rPr>
              <a:t>GMINA/MIASTO - 4 RODZAJE </a:t>
            </a:r>
            <a:endParaRPr lang="pl-PL" altLang="pl-PL" b="1">
              <a:cs typeface="Arial" charset="0"/>
            </a:endParaRPr>
          </a:p>
        </p:txBody>
      </p:sp>
      <p:sp>
        <p:nvSpPr>
          <p:cNvPr id="55300" name="Prostokąt 5"/>
          <p:cNvSpPr>
            <a:spLocks noChangeArrowheads="1"/>
          </p:cNvSpPr>
          <p:nvPr/>
        </p:nvSpPr>
        <p:spPr bwMode="auto">
          <a:xfrm>
            <a:off x="611188" y="3995738"/>
            <a:ext cx="6840537" cy="369887"/>
          </a:xfrm>
          <a:prstGeom prst="rect">
            <a:avLst/>
          </a:prstGeom>
          <a:noFill/>
          <a:ln w="28575">
            <a:solidFill>
              <a:srgbClr val="90181B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0000"/>
                </a:solidFill>
                <a:cs typeface="Arial" charset="0"/>
              </a:rPr>
              <a:t>MIASTO NA PRAWACH POWIATU - 3 RODZAJE </a:t>
            </a:r>
            <a:endParaRPr lang="pl-PL" altLang="pl-PL" b="1">
              <a:cs typeface="Arial" charset="0"/>
            </a:endParaRPr>
          </a:p>
        </p:txBody>
      </p:sp>
      <p:pic>
        <p:nvPicPr>
          <p:cNvPr id="55301" name="Obraz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628775"/>
            <a:ext cx="1665287" cy="235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Obraz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8075" y="1700213"/>
            <a:ext cx="1617663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3" name="Obraz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1638" y="1628775"/>
            <a:ext cx="16446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4" name="Obraz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84863" y="1628775"/>
            <a:ext cx="1668462" cy="236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5" name="Obraz 1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3725" y="4457700"/>
            <a:ext cx="1663700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6" name="Obraz 1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76475" y="4487863"/>
            <a:ext cx="1643063" cy="232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7" name="Obraz 1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44950" y="4452938"/>
            <a:ext cx="1668463" cy="236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pole tekstowe 1"/>
          <p:cNvSpPr txBox="1">
            <a:spLocks noChangeArrowheads="1"/>
          </p:cNvSpPr>
          <p:nvPr/>
        </p:nvSpPr>
        <p:spPr bwMode="auto">
          <a:xfrm>
            <a:off x="1908175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OBSŁUGA INFORMATYCZNA</a:t>
            </a:r>
          </a:p>
        </p:txBody>
      </p:sp>
      <p:pic>
        <p:nvPicPr>
          <p:cNvPr id="56323" name="Picture 4" descr="https://encrypted-tbn3.gstatic.com/images?q=tbn:ANd9GcTyjqjD7kj1YksLMlyJB_jKW77l-CAtcaOoDuy9Ln7PvP7rBcag6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3429000"/>
            <a:ext cx="13843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4" name="Prostokąt 5"/>
          <p:cNvSpPr>
            <a:spLocks noChangeArrowheads="1"/>
          </p:cNvSpPr>
          <p:nvPr/>
        </p:nvSpPr>
        <p:spPr bwMode="auto">
          <a:xfrm>
            <a:off x="611188" y="1343025"/>
            <a:ext cx="6840537" cy="646113"/>
          </a:xfrm>
          <a:prstGeom prst="rect">
            <a:avLst/>
          </a:prstGeom>
          <a:noFill/>
          <a:ln w="9525">
            <a:solidFill>
              <a:srgbClr val="90181B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0000"/>
                </a:solidFill>
                <a:cs typeface="Arial" charset="0"/>
              </a:rPr>
              <a:t>Operatorzy mają obowiązek zabezpieczenia loginów i haseł przed dostępem innych osób. </a:t>
            </a:r>
            <a:endParaRPr lang="pl-PL" altLang="pl-PL" b="1">
              <a:cs typeface="Arial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8313" y="2276475"/>
            <a:ext cx="6048375" cy="41703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Przewodniczący komisji najpóźniej w przeddzień głosowania ustala z operatorem bądź operatorami informatycznej obsługi komisji miejsce i harmonogram pracy, z uwzględnieniem konieczności: </a:t>
            </a:r>
          </a:p>
          <a:p>
            <a:pPr algn="just">
              <a:defRPr/>
            </a:pPr>
            <a:endParaRPr lang="pl-PL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arenR"/>
              <a:defRPr/>
            </a:pP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przekazania w trakcie głosowania (frekwencji);</a:t>
            </a:r>
          </a:p>
          <a:p>
            <a:pPr marL="342900" indent="-342900" algn="just">
              <a:buFont typeface="+mj-lt"/>
              <a:buAutoNum type="arabicParenR"/>
              <a:defRPr/>
            </a:pPr>
            <a:endParaRPr lang="pl-PL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arenR"/>
              <a:defRPr/>
            </a:pP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wprowadzenia wszystkich danych z projektu protokołu przekazania; </a:t>
            </a:r>
          </a:p>
          <a:p>
            <a:pPr marL="228600" indent="-228600" algn="just">
              <a:buFont typeface="+mj-lt"/>
              <a:buAutoNum type="arabicParenR"/>
              <a:defRPr/>
            </a:pPr>
            <a:endParaRPr lang="pl-PL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arenR"/>
              <a:defRPr/>
            </a:pP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wprowadzenia wszystkich danych zawartych</a:t>
            </a:r>
            <a:b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projektach protokołów głosowania w obwodzie; </a:t>
            </a:r>
          </a:p>
          <a:p>
            <a:pPr marL="228600" indent="-228600" algn="just">
              <a:buFont typeface="+mj-lt"/>
              <a:buAutoNum type="arabicParenR"/>
              <a:defRPr/>
            </a:pPr>
            <a:endParaRPr lang="pl-PL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arenR"/>
              <a:defRPr/>
            </a:pP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transmisji danych z protokołu podpisanego przez członków komisji do systemu informatycznego Wsparcie Organów Wyborczych (WOW).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pole tekstowe 1"/>
          <p:cNvSpPr txBox="1">
            <a:spLocks noChangeArrowheads="1"/>
          </p:cNvSpPr>
          <p:nvPr/>
        </p:nvSpPr>
        <p:spPr bwMode="auto">
          <a:xfrm>
            <a:off x="727075" y="2012950"/>
            <a:ext cx="8424863" cy="344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5400" b="1">
                <a:solidFill>
                  <a:srgbClr val="9D032A"/>
                </a:solidFill>
                <a:latin typeface="Arial Black" pitchFamily="34" charset="0"/>
              </a:rPr>
              <a:t>GŁOSOWANIE</a:t>
            </a:r>
          </a:p>
          <a:p>
            <a:endParaRPr lang="pl-PL" altLang="pl-PL" sz="4400" b="1">
              <a:solidFill>
                <a:srgbClr val="9D032A"/>
              </a:solidFill>
              <a:latin typeface="Arial Black" pitchFamily="34" charset="0"/>
            </a:endParaRPr>
          </a:p>
          <a:p>
            <a:endParaRPr lang="pl-PL" altLang="pl-PL" sz="4400" b="1">
              <a:solidFill>
                <a:srgbClr val="9D032A"/>
              </a:solidFill>
              <a:latin typeface="Arial Black" pitchFamily="34" charset="0"/>
            </a:endParaRPr>
          </a:p>
          <a:p>
            <a:endParaRPr lang="pl-PL" altLang="pl-PL" sz="2800" b="1">
              <a:solidFill>
                <a:srgbClr val="9D032A"/>
              </a:solidFill>
              <a:latin typeface="Arial Black" pitchFamily="34" charset="0"/>
            </a:endParaRPr>
          </a:p>
          <a:p>
            <a:r>
              <a:rPr lang="pl-PL" altLang="pl-PL" sz="4400" b="1">
                <a:solidFill>
                  <a:srgbClr val="9D032A"/>
                </a:solidFill>
                <a:latin typeface="Arial Black" pitchFamily="34" charset="0"/>
              </a:rPr>
              <a:t>21 października 2018 r.</a:t>
            </a:r>
          </a:p>
        </p:txBody>
      </p:sp>
      <p:pic>
        <p:nvPicPr>
          <p:cNvPr id="57347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1736725"/>
            <a:ext cx="2622550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pole tekstowe 2"/>
          <p:cNvSpPr txBox="1">
            <a:spLocks noChangeArrowheads="1"/>
          </p:cNvSpPr>
          <p:nvPr/>
        </p:nvSpPr>
        <p:spPr bwMode="auto">
          <a:xfrm>
            <a:off x="900113" y="447675"/>
            <a:ext cx="8424862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W DNIU GŁOSOWANIA</a:t>
            </a:r>
          </a:p>
          <a:p>
            <a:r>
              <a:rPr lang="pl-PL" altLang="pl-PL">
                <a:solidFill>
                  <a:srgbClr val="9D032A"/>
                </a:solidFill>
                <a:latin typeface="Arial Black" pitchFamily="34" charset="0"/>
              </a:rPr>
              <a:t>                    (przed otwarciem lokalu)</a:t>
            </a:r>
          </a:p>
        </p:txBody>
      </p:sp>
      <p:sp>
        <p:nvSpPr>
          <p:cNvPr id="58371" name="Prostokąt 1"/>
          <p:cNvSpPr>
            <a:spLocks noChangeArrowheads="1"/>
          </p:cNvSpPr>
          <p:nvPr/>
        </p:nvSpPr>
        <p:spPr bwMode="auto">
          <a:xfrm>
            <a:off x="2484438" y="2146300"/>
            <a:ext cx="5616575" cy="409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l-PL" altLang="pl-PL" sz="2000" b="1">
              <a:solidFill>
                <a:srgbClr val="000000"/>
              </a:solidFill>
              <a:cs typeface="Arial" charset="0"/>
            </a:endParaRPr>
          </a:p>
          <a:p>
            <a:pPr algn="just"/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W dniu wyborów komisja wszystkie czynności wykonuje w możliwie pełnym składzie, lecz </a:t>
            </a:r>
            <a:r>
              <a:rPr lang="pl-PL" altLang="pl-PL" sz="2000" b="1">
                <a:solidFill>
                  <a:srgbClr val="9D032A"/>
                </a:solidFill>
                <a:cs typeface="Arial" charset="0"/>
              </a:rPr>
              <a:t>nie mniejszym niż 2/3 ustawowego składu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, w tym przewodniczący komisji lub jego zastępca </a:t>
            </a:r>
          </a:p>
          <a:p>
            <a:pPr algn="just"/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                                    </a:t>
            </a: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                                    </a:t>
            </a:r>
            <a:endParaRPr lang="pl-PL" altLang="pl-PL" sz="2000" b="1"/>
          </a:p>
          <a:p>
            <a:pPr algn="just"/>
            <a:r>
              <a:rPr lang="pl-PL" altLang="pl-PL" sz="2000" b="1"/>
              <a:t>Wymóg obecności co najmniej 2/3 osób </a:t>
            </a:r>
            <a:br>
              <a:rPr lang="pl-PL" altLang="pl-PL" sz="2000" b="1"/>
            </a:br>
            <a:r>
              <a:rPr lang="pl-PL" altLang="pl-PL" sz="2000" b="1"/>
              <a:t>z komisji </a:t>
            </a:r>
            <a:r>
              <a:rPr lang="pl-PL" altLang="pl-PL" sz="2000" b="1">
                <a:solidFill>
                  <a:srgbClr val="9D032A"/>
                </a:solidFill>
              </a:rPr>
              <a:t>oznacza stałe przebywanie takiej liczby członków w pomieszczeniu, w którym znajduje się urna.</a:t>
            </a:r>
          </a:p>
          <a:p>
            <a:pPr algn="just"/>
            <a:endParaRPr lang="pl-PL" altLang="pl-PL" sz="2000" b="1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8372" name="Obraz 9" descr="male-symbol-m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773238"/>
            <a:ext cx="777875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Obraz 10" descr="girl-symbol-3-m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357563"/>
            <a:ext cx="75565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4" name="Obraz 11" descr="woman-symbol-1a-m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4941888"/>
            <a:ext cx="8350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pole tekstowe 5"/>
          <p:cNvSpPr txBox="1">
            <a:spLocks noChangeArrowheads="1"/>
          </p:cNvSpPr>
          <p:nvPr/>
        </p:nvSpPr>
        <p:spPr bwMode="auto">
          <a:xfrm>
            <a:off x="1908175" y="50800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SKŁAD KOMISJI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  </a:t>
            </a:r>
          </a:p>
        </p:txBody>
      </p:sp>
      <p:sp>
        <p:nvSpPr>
          <p:cNvPr id="59395" name="Prostokąt 1"/>
          <p:cNvSpPr>
            <a:spLocks noChangeArrowheads="1"/>
          </p:cNvSpPr>
          <p:nvPr/>
        </p:nvSpPr>
        <p:spPr bwMode="auto">
          <a:xfrm>
            <a:off x="141288" y="1381125"/>
            <a:ext cx="8783637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/>
              <a:t>Komisja wykonuje swoje zadania w możliwie pełnym składzie, lecz nie mniejszym niż 2/3 składu, z udziałem przewodniczącego komisji lub jego zastępcy. </a:t>
            </a:r>
          </a:p>
          <a:p>
            <a:endParaRPr lang="pl-PL" altLang="pl-PL" sz="2000" b="1"/>
          </a:p>
          <a:p>
            <a:pPr algn="ctr"/>
            <a:r>
              <a:rPr lang="pl-PL" altLang="pl-PL" sz="2000" b="1"/>
              <a:t>Ile wynosi minimalny skład komisji?</a:t>
            </a:r>
          </a:p>
        </p:txBody>
      </p:sp>
      <p:sp>
        <p:nvSpPr>
          <p:cNvPr id="59396" name="pole tekstowe 4"/>
          <p:cNvSpPr txBox="1">
            <a:spLocks noChangeArrowheads="1"/>
          </p:cNvSpPr>
          <p:nvPr/>
        </p:nvSpPr>
        <p:spPr bwMode="auto">
          <a:xfrm>
            <a:off x="387350" y="3141663"/>
            <a:ext cx="4900613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/>
              <a:t>W skład komisji powołano - 5 osób</a:t>
            </a:r>
          </a:p>
          <a:p>
            <a:r>
              <a:rPr lang="pl-PL" altLang="pl-PL" sz="2000" b="1"/>
              <a:t>  </a:t>
            </a:r>
          </a:p>
          <a:p>
            <a:r>
              <a:rPr lang="pl-PL" altLang="pl-PL" sz="2000" b="1"/>
              <a:t>W skład komisji powołano - 6 osób</a:t>
            </a:r>
          </a:p>
          <a:p>
            <a:endParaRPr lang="pl-PL" altLang="pl-PL" sz="2000" b="1"/>
          </a:p>
          <a:p>
            <a:r>
              <a:rPr lang="pl-PL" altLang="pl-PL" sz="2000" b="1"/>
              <a:t>W skład komisji powołano - 7 osób</a:t>
            </a:r>
          </a:p>
          <a:p>
            <a:endParaRPr lang="pl-PL" altLang="pl-PL" sz="2000" b="1"/>
          </a:p>
          <a:p>
            <a:r>
              <a:rPr lang="pl-PL" altLang="pl-PL" sz="2000" b="1"/>
              <a:t>W skład komisji powołano - 8 osób</a:t>
            </a:r>
          </a:p>
          <a:p>
            <a:endParaRPr lang="pl-PL" altLang="pl-PL" sz="2000" b="1"/>
          </a:p>
          <a:p>
            <a:r>
              <a:rPr lang="pl-PL" altLang="pl-PL" sz="2000" b="1"/>
              <a:t>W skład komisji powołano - 9 osób</a:t>
            </a:r>
          </a:p>
          <a:p>
            <a:endParaRPr lang="pl-PL" altLang="pl-PL"/>
          </a:p>
        </p:txBody>
      </p:sp>
      <p:sp>
        <p:nvSpPr>
          <p:cNvPr id="59397" name="pole tekstowe 6"/>
          <p:cNvSpPr txBox="1">
            <a:spLocks noChangeArrowheads="1"/>
          </p:cNvSpPr>
          <p:nvPr/>
        </p:nvSpPr>
        <p:spPr bwMode="auto">
          <a:xfrm>
            <a:off x="6227763" y="3141663"/>
            <a:ext cx="187325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/>
              <a:t>4 członków</a:t>
            </a:r>
          </a:p>
          <a:p>
            <a:endParaRPr lang="pl-PL" altLang="pl-PL" sz="2000" b="1"/>
          </a:p>
          <a:p>
            <a:r>
              <a:rPr lang="pl-PL" altLang="pl-PL" sz="2000" b="1"/>
              <a:t>4 członków</a:t>
            </a:r>
          </a:p>
          <a:p>
            <a:endParaRPr lang="pl-PL" altLang="pl-PL" sz="2000" b="1"/>
          </a:p>
          <a:p>
            <a:r>
              <a:rPr lang="pl-PL" altLang="pl-PL" sz="2000" b="1"/>
              <a:t>5 członków</a:t>
            </a:r>
          </a:p>
          <a:p>
            <a:endParaRPr lang="pl-PL" altLang="pl-PL" sz="2000" b="1"/>
          </a:p>
          <a:p>
            <a:r>
              <a:rPr lang="pl-PL" altLang="pl-PL" sz="2000" b="1"/>
              <a:t>6 członków</a:t>
            </a:r>
          </a:p>
          <a:p>
            <a:endParaRPr lang="pl-PL" altLang="pl-PL" sz="2000" b="1"/>
          </a:p>
          <a:p>
            <a:r>
              <a:rPr lang="pl-PL" altLang="pl-PL" sz="2000" b="1"/>
              <a:t>6 członków</a:t>
            </a:r>
            <a:endParaRPr lang="pl-PL" altLang="pl-PL"/>
          </a:p>
        </p:txBody>
      </p:sp>
      <p:sp>
        <p:nvSpPr>
          <p:cNvPr id="9" name="Strzałka w prawo 8"/>
          <p:cNvSpPr/>
          <p:nvPr/>
        </p:nvSpPr>
        <p:spPr>
          <a:xfrm>
            <a:off x="5003800" y="3201988"/>
            <a:ext cx="977900" cy="242887"/>
          </a:xfrm>
          <a:prstGeom prst="rightArrow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" name="Strzałka w prawo 10"/>
          <p:cNvSpPr/>
          <p:nvPr/>
        </p:nvSpPr>
        <p:spPr>
          <a:xfrm>
            <a:off x="5003800" y="3860800"/>
            <a:ext cx="977900" cy="242888"/>
          </a:xfrm>
          <a:prstGeom prst="rightArrow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Strzałka w prawo 11"/>
          <p:cNvSpPr/>
          <p:nvPr/>
        </p:nvSpPr>
        <p:spPr>
          <a:xfrm>
            <a:off x="4973638" y="4424363"/>
            <a:ext cx="979487" cy="242887"/>
          </a:xfrm>
          <a:prstGeom prst="rightArrow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" name="Strzałka w prawo 12"/>
          <p:cNvSpPr/>
          <p:nvPr/>
        </p:nvSpPr>
        <p:spPr>
          <a:xfrm>
            <a:off x="4999038" y="5065713"/>
            <a:ext cx="979487" cy="242887"/>
          </a:xfrm>
          <a:prstGeom prst="rightArrow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4" name="Strzałka w prawo 13"/>
          <p:cNvSpPr/>
          <p:nvPr/>
        </p:nvSpPr>
        <p:spPr>
          <a:xfrm>
            <a:off x="5043488" y="5673725"/>
            <a:ext cx="979487" cy="241300"/>
          </a:xfrm>
          <a:prstGeom prst="rightArrow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pole tekstowe 2"/>
          <p:cNvSpPr txBox="1">
            <a:spLocks noChangeArrowheads="1"/>
          </p:cNvSpPr>
          <p:nvPr/>
        </p:nvSpPr>
        <p:spPr bwMode="auto">
          <a:xfrm>
            <a:off x="900113" y="447675"/>
            <a:ext cx="8424862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W DNIU GŁOSOWANIA</a:t>
            </a:r>
          </a:p>
          <a:p>
            <a:r>
              <a:rPr lang="pl-PL" altLang="pl-PL">
                <a:solidFill>
                  <a:srgbClr val="9D032A"/>
                </a:solidFill>
                <a:latin typeface="Arial Black" pitchFamily="34" charset="0"/>
              </a:rPr>
              <a:t>                    (przed otwarciem lokalu)</a:t>
            </a:r>
          </a:p>
        </p:txBody>
      </p:sp>
      <p:pic>
        <p:nvPicPr>
          <p:cNvPr id="60419" name="Picture 5" descr="C:\Documents and Settings\Renata Kurzajczyk\Moje dokumenty\Pobieranie\MC90043263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692150"/>
            <a:ext cx="124460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287338" y="1412875"/>
            <a:ext cx="9037637" cy="4968875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Godzina </a:t>
            </a:r>
            <a:r>
              <a:rPr 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6.00 - nie później </a:t>
            </a: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Komisja 2/3 ustawowego składu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sprawdza dostarczone dokumenty oraz swoją pieczęć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nie wolno otworzyć pakietu z pieczęcią </a:t>
            </a:r>
            <a:r>
              <a:rPr lang="pl-PL" sz="2000" b="1" dirty="0" err="1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okw</a:t>
            </a:r>
            <a:r>
              <a:rPr 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ds. ustalenia wyników</a:t>
            </a:r>
            <a:br>
              <a:rPr 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głosowania  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ponownie przelicza karty do głosowania odrębnie do każdych wyborów:</a:t>
            </a:r>
            <a:r>
              <a:rPr lang="pl-PL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b="1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wpisuje w odpowiednich punktach protokołu przekazania</a:t>
            </a:r>
            <a:br>
              <a:rPr lang="pl-PL" sz="2000" b="1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00" b="1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Karty rozłożyć według numerów okręgów.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ostemplowuje karty do głosowania swoją pieczęcią przed godz. 7.00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rozkłada spis wyborców </a:t>
            </a: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wraz z osłoną na spis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sprawdza: czy wywieszono urzędowe obwieszczenia </a:t>
            </a:r>
            <a:b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 informacje, czy nie należy usunąć elementów kampanii wyborczej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(plakaty, napisy)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sprawdza urnę, zamyka i opieczętowuje </a:t>
            </a:r>
            <a:r>
              <a:rPr lang="pl-PL" sz="2000" b="1" dirty="0" smtClean="0">
                <a:solidFill>
                  <a:srgbClr val="9D03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lub </a:t>
            </a:r>
            <a:r>
              <a:rPr lang="pl-PL" sz="2000" b="1" dirty="0">
                <a:latin typeface="Arial" panose="020B0604020202020204" pitchFamily="34" charset="0"/>
                <a:cs typeface="Arial" panose="020B0604020202020204" pitchFamily="34" charset="0"/>
              </a:rPr>
              <a:t>zabezpiecza za pomocą jednorazowych plomb z </a:t>
            </a: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unikalnym numerem. Numer ten wpisuje </a:t>
            </a:r>
            <a:b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 protokole wewnętrznym</a:t>
            </a:r>
            <a:endParaRPr lang="pl-P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defRPr/>
            </a:pPr>
            <a:endParaRPr lang="pl-PL" sz="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otacyjne czuwanie nad urną</a:t>
            </a: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None/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2" charset="2"/>
              <a:buBlip>
                <a:blip r:embed="rId3"/>
              </a:buBlip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</p:txBody>
      </p:sp>
      <p:pic>
        <p:nvPicPr>
          <p:cNvPr id="60421" name="Obraz 5" descr="1242796267486489866Handicapped_Accessible_sign.svg.m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16913" y="3789363"/>
            <a:ext cx="647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2" name="Obraz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538" y="5589588"/>
            <a:ext cx="2662237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3" name="Obraz 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97725" y="5445125"/>
            <a:ext cx="13477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pole tekstowe 2"/>
          <p:cNvSpPr txBox="1">
            <a:spLocks noChangeArrowheads="1"/>
          </p:cNvSpPr>
          <p:nvPr/>
        </p:nvSpPr>
        <p:spPr bwMode="auto">
          <a:xfrm>
            <a:off x="900113" y="447675"/>
            <a:ext cx="8424862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W DNIU GŁOSOWANIA</a:t>
            </a:r>
          </a:p>
          <a:p>
            <a:r>
              <a:rPr lang="pl-PL" altLang="pl-PL">
                <a:solidFill>
                  <a:srgbClr val="9D032A"/>
                </a:solidFill>
                <a:latin typeface="Arial Black" pitchFamily="34" charset="0"/>
              </a:rPr>
              <a:t>                    (przed otwarciem lokalu)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142875" y="1341438"/>
            <a:ext cx="8677275" cy="4071937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90000"/>
              </a:lnSpc>
              <a:buFont typeface="Arial" pitchFamily="34" charset="0"/>
              <a:buNone/>
              <a:defRPr/>
            </a:pPr>
            <a:endParaRPr lang="pl-P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Przewodniczący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komisji wyznacza członka komisji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który przebywając w bezpośredniej bliskości urny zapewnia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jej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nienaruszalność oraz przestrzeganie przez wyborców zasad dotyczących tajności głosowania,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tj.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czuwa, aby wyborcy wrzucali karty do urny w taki sposób, aby strona zadrukowana była niewidoczna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defRPr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Urny nie wolno wynosić z lokalu wyborczego; dotyczy to również urny zasadniczej w obwodach głosowania utworzonych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zakładach leczniczych i domach pomocy społecznej.</a:t>
            </a:r>
            <a:endParaRPr lang="pl-PL" sz="2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 algn="just">
              <a:lnSpc>
                <a:spcPct val="90000"/>
              </a:lnSpc>
              <a:buClr>
                <a:schemeClr val="tx1"/>
              </a:buClr>
              <a:buFontTx/>
              <a:buNone/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2" charset="2"/>
              <a:buBlip>
                <a:blip r:embed="rId2"/>
              </a:buBlip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84150" y="5413375"/>
            <a:ext cx="6188075" cy="1435100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dirty="0">
                <a:solidFill>
                  <a:srgbClr val="9D032A"/>
                </a:solidFill>
              </a:rPr>
              <a:t>Urna musi pozostać zamknięta przez cały czas od zamknięcia aż do jej otwarcia po zakończeniu głosowania.</a:t>
            </a:r>
            <a:r>
              <a:rPr lang="pl-PL" b="1" dirty="0">
                <a:solidFill>
                  <a:schemeClr val="tx1"/>
                </a:solidFill>
              </a:rPr>
              <a:t> Gdyby w tym czasie doszło do otwarcia urny, komisja odnotowuje to zdarzenie </a:t>
            </a:r>
            <a:br>
              <a:rPr lang="pl-PL" b="1" dirty="0">
                <a:solidFill>
                  <a:schemeClr val="tx1"/>
                </a:solidFill>
              </a:rPr>
            </a:br>
            <a:r>
              <a:rPr lang="pl-PL" b="1" dirty="0">
                <a:solidFill>
                  <a:schemeClr val="tx1"/>
                </a:solidFill>
              </a:rPr>
              <a:t>i wyjaśnia jego przyczynę w pkt XIII.6 protokołu przekazania.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pole tekstowe 2"/>
          <p:cNvSpPr txBox="1">
            <a:spLocks noChangeArrowheads="1"/>
          </p:cNvSpPr>
          <p:nvPr/>
        </p:nvSpPr>
        <p:spPr bwMode="auto">
          <a:xfrm>
            <a:off x="684213" y="519113"/>
            <a:ext cx="8424862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W TRAKCIE GŁOSOWANIA</a:t>
            </a:r>
          </a:p>
          <a:p>
            <a:r>
              <a:rPr lang="pl-PL" altLang="pl-PL">
                <a:solidFill>
                  <a:srgbClr val="9D032A"/>
                </a:solidFill>
                <a:latin typeface="Arial Black" pitchFamily="34" charset="0"/>
              </a:rPr>
              <a:t>                                 (7.00 – 21.00)</a:t>
            </a:r>
          </a:p>
        </p:txBody>
      </p:sp>
      <p:sp>
        <p:nvSpPr>
          <p:cNvPr id="62467" name="Prostokąt 3"/>
          <p:cNvSpPr>
            <a:spLocks noChangeArrowheads="1"/>
          </p:cNvSpPr>
          <p:nvPr/>
        </p:nvSpPr>
        <p:spPr bwMode="auto">
          <a:xfrm>
            <a:off x="179388" y="1338263"/>
            <a:ext cx="5976937" cy="1016000"/>
          </a:xfrm>
          <a:prstGeom prst="rect">
            <a:avLst/>
          </a:prstGeom>
          <a:solidFill>
            <a:srgbClr val="FFCCCC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>
                <a:latin typeface="Calibri" pitchFamily="34" charset="0"/>
              </a:rPr>
              <a:t>Jeżeli</a:t>
            </a:r>
            <a:r>
              <a:rPr lang="pl-PL" altLang="pl-PL" sz="2000" b="1">
                <a:latin typeface="Calibri" pitchFamily="34" charset="0"/>
              </a:rPr>
              <a:t> </a:t>
            </a:r>
            <a:r>
              <a:rPr lang="pl-PL" altLang="pl-PL" sz="2000" b="1" u="sng">
                <a:latin typeface="Calibri" pitchFamily="34" charset="0"/>
              </a:rPr>
              <a:t>po wydrukowaniu kart</a:t>
            </a:r>
            <a:r>
              <a:rPr lang="pl-PL" altLang="pl-PL" sz="2000" b="1">
                <a:latin typeface="Calibri" pitchFamily="34" charset="0"/>
              </a:rPr>
              <a:t> </a:t>
            </a:r>
            <a:r>
              <a:rPr lang="pl-PL" altLang="pl-PL" sz="2000">
                <a:latin typeface="Calibri" pitchFamily="34" charset="0"/>
              </a:rPr>
              <a:t>nastąpiło:</a:t>
            </a:r>
            <a:br>
              <a:rPr lang="pl-PL" altLang="pl-PL" sz="2000">
                <a:latin typeface="Calibri" pitchFamily="34" charset="0"/>
              </a:rPr>
            </a:br>
            <a:r>
              <a:rPr lang="pl-PL" altLang="pl-PL" sz="2000">
                <a:latin typeface="Calibri" pitchFamily="34" charset="0"/>
              </a:rPr>
              <a:t>- </a:t>
            </a:r>
            <a:r>
              <a:rPr lang="pl-PL" altLang="pl-PL" sz="2000" b="1"/>
              <a:t>skreślenie kandydata </a:t>
            </a:r>
          </a:p>
          <a:p>
            <a:r>
              <a:rPr lang="pl-PL" altLang="pl-PL" sz="2000" b="1"/>
              <a:t>- lub (oraz) unieważnienie rejestracji listy:</a:t>
            </a:r>
          </a:p>
        </p:txBody>
      </p:sp>
      <p:sp>
        <p:nvSpPr>
          <p:cNvPr id="62468" name="Prostokąt 3"/>
          <p:cNvSpPr>
            <a:spLocks noChangeArrowheads="1"/>
          </p:cNvSpPr>
          <p:nvPr/>
        </p:nvSpPr>
        <p:spPr bwMode="auto">
          <a:xfrm>
            <a:off x="179388" y="2554288"/>
            <a:ext cx="4665662" cy="339725"/>
          </a:xfrm>
          <a:prstGeom prst="rect">
            <a:avLst/>
          </a:prstGeom>
          <a:solidFill>
            <a:srgbClr val="FFFFCC"/>
          </a:solidFill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600" b="1">
                <a:latin typeface="Calibri" pitchFamily="34" charset="0"/>
              </a:rPr>
              <a:t>Nie drukuje się nowych kart</a:t>
            </a:r>
          </a:p>
        </p:txBody>
      </p:sp>
      <p:sp>
        <p:nvSpPr>
          <p:cNvPr id="62469" name="Prostokąt 6"/>
          <p:cNvSpPr>
            <a:spLocks noChangeArrowheads="1"/>
          </p:cNvSpPr>
          <p:nvPr/>
        </p:nvSpPr>
        <p:spPr bwMode="auto">
          <a:xfrm>
            <a:off x="484188" y="3105150"/>
            <a:ext cx="696912" cy="369888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pl-PL" altLang="pl-PL" b="1">
                <a:latin typeface="Calibri" pitchFamily="34" charset="0"/>
              </a:rPr>
              <a:t>TKW:</a:t>
            </a:r>
          </a:p>
        </p:txBody>
      </p:sp>
      <p:sp>
        <p:nvSpPr>
          <p:cNvPr id="62470" name="Prostokąt 7"/>
          <p:cNvSpPr>
            <a:spLocks noChangeArrowheads="1"/>
          </p:cNvSpPr>
          <p:nvPr/>
        </p:nvSpPr>
        <p:spPr bwMode="auto">
          <a:xfrm>
            <a:off x="0" y="3535363"/>
            <a:ext cx="4713288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 Light" pitchFamily="34" charset="0"/>
              <a:buAutoNum type="arabicPeriod"/>
            </a:pPr>
            <a:r>
              <a:rPr lang="pl-PL" altLang="pl-PL" sz="1400" b="1">
                <a:latin typeface="Calibri" pitchFamily="34" charset="0"/>
              </a:rPr>
              <a:t>Zawiadamia</a:t>
            </a:r>
            <a:r>
              <a:rPr lang="pl-PL" altLang="pl-PL" sz="1400">
                <a:latin typeface="Calibri" pitchFamily="34" charset="0"/>
              </a:rPr>
              <a:t> obwodowe komisje wyborcze.</a:t>
            </a:r>
          </a:p>
          <a:p>
            <a:pPr marL="342900" indent="-342900">
              <a:buFont typeface="Calibri Light" pitchFamily="34" charset="0"/>
              <a:buAutoNum type="arabicPeriod"/>
            </a:pPr>
            <a:r>
              <a:rPr lang="pl-PL" altLang="pl-PL" sz="1400" b="1">
                <a:latin typeface="Calibri" pitchFamily="34" charset="0"/>
              </a:rPr>
              <a:t>Sporządza informację </a:t>
            </a:r>
            <a:r>
              <a:rPr lang="pl-PL" altLang="pl-PL" sz="1400">
                <a:latin typeface="Calibri" pitchFamily="34" charset="0"/>
              </a:rPr>
              <a:t>o nowym, prawidłowym brzmieniu karty </a:t>
            </a:r>
            <a:r>
              <a:rPr lang="pl-PL" altLang="pl-PL" sz="1400"/>
              <a:t>przez odwzorowanie właściwego arkusza tej karty </a:t>
            </a:r>
            <a:br>
              <a:rPr lang="pl-PL" altLang="pl-PL" sz="1400"/>
            </a:br>
            <a:r>
              <a:rPr lang="pl-PL" altLang="pl-PL" sz="1400"/>
              <a:t>ze skreślonym nazwiskiem kandydata </a:t>
            </a:r>
            <a:br>
              <a:rPr lang="pl-PL" altLang="pl-PL" sz="1400"/>
            </a:br>
            <a:r>
              <a:rPr lang="pl-PL" altLang="pl-PL" sz="1400"/>
              <a:t>lub unieważnioną listą kandydatów oraz o warunkach ważności głosu oddanego na takiej karcie.</a:t>
            </a:r>
            <a:r>
              <a:rPr lang="pl-PL" altLang="pl-PL" sz="1400" b="1">
                <a:latin typeface="Calibri" pitchFamily="34" charset="0"/>
              </a:rPr>
              <a:t>          </a:t>
            </a:r>
          </a:p>
        </p:txBody>
      </p:sp>
      <p:sp>
        <p:nvSpPr>
          <p:cNvPr id="62471" name="Prostokąt 9"/>
          <p:cNvSpPr>
            <a:spLocks noChangeArrowheads="1"/>
          </p:cNvSpPr>
          <p:nvPr/>
        </p:nvSpPr>
        <p:spPr bwMode="auto">
          <a:xfrm>
            <a:off x="465138" y="5118100"/>
            <a:ext cx="738187" cy="369888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pl-PL" altLang="pl-PL" b="1">
                <a:latin typeface="Calibri" pitchFamily="34" charset="0"/>
              </a:rPr>
              <a:t>OKW:</a:t>
            </a:r>
          </a:p>
        </p:txBody>
      </p:sp>
      <p:sp>
        <p:nvSpPr>
          <p:cNvPr id="62472" name="Prostokąt 10"/>
          <p:cNvSpPr>
            <a:spLocks noChangeArrowheads="1"/>
          </p:cNvSpPr>
          <p:nvPr/>
        </p:nvSpPr>
        <p:spPr bwMode="auto">
          <a:xfrm>
            <a:off x="-17463" y="5549900"/>
            <a:ext cx="4572001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 Light" pitchFamily="34" charset="0"/>
              <a:buAutoNum type="arabicPeriod"/>
            </a:pPr>
            <a:r>
              <a:rPr lang="pl-PL" altLang="pl-PL" sz="1400" b="1">
                <a:latin typeface="Calibri" pitchFamily="34" charset="0"/>
              </a:rPr>
              <a:t>Umieszcza otrzymaną informację </a:t>
            </a:r>
            <a:r>
              <a:rPr lang="pl-PL" altLang="pl-PL" sz="1400">
                <a:latin typeface="Calibri" pitchFamily="34" charset="0"/>
              </a:rPr>
              <a:t>o skreśleniach </a:t>
            </a:r>
            <a:br>
              <a:rPr lang="pl-PL" altLang="pl-PL" sz="1400">
                <a:latin typeface="Calibri" pitchFamily="34" charset="0"/>
              </a:rPr>
            </a:br>
            <a:r>
              <a:rPr lang="pl-PL" altLang="pl-PL" sz="1400">
                <a:latin typeface="Calibri" pitchFamily="34" charset="0"/>
              </a:rPr>
              <a:t>i nowym brzmieniu karty w lokalu przy obwieszczeniu </a:t>
            </a:r>
            <a:br>
              <a:rPr lang="pl-PL" altLang="pl-PL" sz="1400">
                <a:latin typeface="Calibri" pitchFamily="34" charset="0"/>
              </a:rPr>
            </a:br>
            <a:r>
              <a:rPr lang="pl-PL" altLang="pl-PL" sz="1400">
                <a:latin typeface="Calibri" pitchFamily="34" charset="0"/>
              </a:rPr>
              <a:t>o zarejestrowanych listach kandydatów</a:t>
            </a:r>
          </a:p>
          <a:p>
            <a:pPr marL="342900" indent="-342900">
              <a:buFont typeface="Calibri Light" pitchFamily="34" charset="0"/>
              <a:buAutoNum type="arabicPeriod"/>
            </a:pPr>
            <a:r>
              <a:rPr lang="pl-PL" altLang="pl-PL" sz="1400" b="1">
                <a:latin typeface="Calibri" pitchFamily="34" charset="0"/>
              </a:rPr>
              <a:t>Informuje o tym ustnie wyborców przy wydawaniu karty do głosowania</a:t>
            </a:r>
            <a:r>
              <a:rPr lang="pl-PL" altLang="pl-PL" sz="1400" b="1">
                <a:solidFill>
                  <a:srgbClr val="7030A0"/>
                </a:solidFill>
                <a:latin typeface="Calibri" pitchFamily="34" charset="0"/>
              </a:rPr>
              <a:t>.</a:t>
            </a:r>
            <a:endParaRPr lang="pl-PL" altLang="pl-PL" sz="1400" b="1">
              <a:latin typeface="Calibri" pitchFamily="34" charset="0"/>
            </a:endParaRPr>
          </a:p>
        </p:txBody>
      </p:sp>
      <p:sp>
        <p:nvSpPr>
          <p:cNvPr id="62473" name="Prostokąt 11"/>
          <p:cNvSpPr>
            <a:spLocks noChangeArrowheads="1"/>
          </p:cNvSpPr>
          <p:nvPr/>
        </p:nvSpPr>
        <p:spPr bwMode="auto">
          <a:xfrm>
            <a:off x="4643438" y="5308600"/>
            <a:ext cx="4327525" cy="923925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/>
              <a:t>Niedopuszczalne jest dokonywanie </a:t>
            </a:r>
            <a:br>
              <a:rPr lang="pl-PL" altLang="pl-PL" b="1"/>
            </a:br>
            <a:r>
              <a:rPr lang="pl-PL" altLang="pl-PL" b="1"/>
              <a:t>przez komisję jakichkolwiek skreśleń i adnotacji na kartach do głosowania.</a:t>
            </a:r>
            <a:endParaRPr lang="pl-PL" altLang="pl-PL"/>
          </a:p>
        </p:txBody>
      </p:sp>
      <p:sp>
        <p:nvSpPr>
          <p:cNvPr id="13" name="Prostokąt 12"/>
          <p:cNvSpPr/>
          <p:nvPr/>
        </p:nvSpPr>
        <p:spPr>
          <a:xfrm>
            <a:off x="6308725" y="1544638"/>
            <a:ext cx="2662238" cy="3489325"/>
          </a:xfrm>
          <a:prstGeom prst="rect">
            <a:avLst/>
          </a:prstGeom>
          <a:solidFill>
            <a:schemeClr val="bg1"/>
          </a:solidFill>
          <a:ln>
            <a:solidFill>
              <a:srgbClr val="9018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pl-PL" sz="1000" b="1" dirty="0">
              <a:solidFill>
                <a:schemeClr val="tx1"/>
              </a:solidFill>
            </a:endParaRPr>
          </a:p>
        </p:txBody>
      </p:sp>
      <p:sp>
        <p:nvSpPr>
          <p:cNvPr id="62475" name="pole tekstowe 15"/>
          <p:cNvSpPr txBox="1">
            <a:spLocks noChangeArrowheads="1"/>
          </p:cNvSpPr>
          <p:nvPr/>
        </p:nvSpPr>
        <p:spPr bwMode="auto">
          <a:xfrm>
            <a:off x="5954713" y="1570038"/>
            <a:ext cx="3370262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000" b="1"/>
              <a:t>OBWIESZCZENIE</a:t>
            </a:r>
          </a:p>
          <a:p>
            <a:pPr algn="ctr"/>
            <a:r>
              <a:rPr lang="pl-PL" altLang="pl-PL" sz="1000" b="1"/>
              <a:t>GMINNEJ KOMIJSI WYBORCZEJ </a:t>
            </a:r>
          </a:p>
          <a:p>
            <a:pPr algn="ctr"/>
            <a:r>
              <a:rPr lang="pl-PL" altLang="pl-PL" sz="800" b="1"/>
              <a:t>z dnia 18 października  </a:t>
            </a:r>
          </a:p>
          <a:p>
            <a:pPr algn="ctr"/>
            <a:endParaRPr lang="pl-PL" altLang="pl-PL" sz="800" b="1"/>
          </a:p>
          <a:p>
            <a:pPr algn="ctr"/>
            <a:r>
              <a:rPr lang="pl-PL" altLang="pl-PL" sz="800" b="1"/>
              <a:t>w sprawie skreślenia kandydata na radnego  </a:t>
            </a:r>
          </a:p>
          <a:p>
            <a:endParaRPr lang="pl-PL" altLang="pl-PL"/>
          </a:p>
        </p:txBody>
      </p:sp>
      <p:pic>
        <p:nvPicPr>
          <p:cNvPr id="62476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84963" y="2289175"/>
            <a:ext cx="1870075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Łącznik prosty 11"/>
          <p:cNvCxnSpPr/>
          <p:nvPr/>
        </p:nvCxnSpPr>
        <p:spPr>
          <a:xfrm>
            <a:off x="7002463" y="3030538"/>
            <a:ext cx="317500" cy="0"/>
          </a:xfrm>
          <a:prstGeom prst="line">
            <a:avLst/>
          </a:prstGeom>
          <a:ln>
            <a:solidFill>
              <a:srgbClr val="9018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pole tekstowe 1"/>
          <p:cNvSpPr txBox="1">
            <a:spLocks noChangeArrowheads="1"/>
          </p:cNvSpPr>
          <p:nvPr/>
        </p:nvSpPr>
        <p:spPr bwMode="auto">
          <a:xfrm>
            <a:off x="179388" y="260350"/>
            <a:ext cx="84248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                            </a:t>
            </a:r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CZYNNOŚCI </a:t>
            </a:r>
          </a:p>
          <a:p>
            <a:r>
              <a:rPr lang="pl-PL" altLang="pl-PL" sz="2000">
                <a:solidFill>
                  <a:srgbClr val="9D032A"/>
                </a:solidFill>
                <a:latin typeface="Arial Black" pitchFamily="34" charset="0"/>
              </a:rPr>
              <a:t>                  </a:t>
            </a:r>
            <a:r>
              <a:rPr lang="pl-PL" altLang="pl-PL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(przed wydaniem karty do głosowania)</a:t>
            </a:r>
          </a:p>
        </p:txBody>
      </p:sp>
      <p:sp>
        <p:nvSpPr>
          <p:cNvPr id="3" name="Prostokąt 2"/>
          <p:cNvSpPr/>
          <p:nvPr/>
        </p:nvSpPr>
        <p:spPr>
          <a:xfrm>
            <a:off x="-323850" y="1287463"/>
            <a:ext cx="8963025" cy="1401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Ø"/>
              <a:defRPr/>
            </a:pP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Sprawdzić tożsamość wyborcy na podstawie dowodu </a:t>
            </a:r>
            <a:b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osobistego lub każdego innego dokumentu z fotografią.</a:t>
            </a:r>
          </a:p>
          <a:p>
            <a:pPr>
              <a:defRPr/>
            </a:pPr>
            <a:endParaRPr lang="pl-PL" sz="500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pl-PL" b="1" dirty="0">
                <a:latin typeface="Arial" panose="020B0604020202020204" pitchFamily="34" charset="0"/>
              </a:rPr>
              <a:t>             (np. paszport, prawo jazdy, legitymacja studencka) </a:t>
            </a:r>
          </a:p>
          <a:p>
            <a:pPr lvl="1">
              <a:defRPr/>
            </a:pPr>
            <a:r>
              <a:rPr lang="pl-PL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l-PL" sz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Ø"/>
              <a:defRPr/>
            </a:pPr>
            <a:r>
              <a:rPr lang="pl-PL" dirty="0">
                <a:latin typeface="Arial" panose="020B0604020202020204" pitchFamily="34" charset="0"/>
              </a:rPr>
              <a:t>Ustalić, czy wyborca jest ujęty w spisie wyborców - </a:t>
            </a:r>
            <a:r>
              <a:rPr lang="pl-PL" b="1" dirty="0">
                <a:latin typeface="Arial" panose="020B0604020202020204" pitchFamily="34" charset="0"/>
              </a:rPr>
              <a:t>część A albo część B</a:t>
            </a:r>
            <a:r>
              <a:rPr lang="pl-PL" dirty="0">
                <a:latin typeface="Arial" panose="020B0604020202020204" pitchFamily="34" charset="0"/>
              </a:rPr>
              <a:t>.</a:t>
            </a:r>
            <a:endParaRPr lang="pl-PL" b="1" dirty="0">
              <a:latin typeface="Arial" panose="020B0604020202020204" pitchFamily="34" charset="0"/>
            </a:endParaRPr>
          </a:p>
        </p:txBody>
      </p:sp>
      <p:pic>
        <p:nvPicPr>
          <p:cNvPr id="63492" name="Picture 2" descr="https://encrypted-tbn3.gstatic.com/images?q=tbn:ANd9GcTllP2rHHAmCLWvbGjAtnvnBj5AysqnGhTaI1DFooTG1jzEXm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69038" y="1216025"/>
            <a:ext cx="200025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Prostokąt 4"/>
          <p:cNvSpPr>
            <a:spLocks noChangeArrowheads="1"/>
          </p:cNvSpPr>
          <p:nvPr/>
        </p:nvSpPr>
        <p:spPr bwMode="auto">
          <a:xfrm>
            <a:off x="4500563" y="2708275"/>
            <a:ext cx="4392612" cy="369888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/>
              <a:t>Komisje wyborcze </a:t>
            </a:r>
            <a:r>
              <a:rPr lang="pl-PL" altLang="pl-PL"/>
              <a:t>sprawdzają ponadto, </a:t>
            </a:r>
          </a:p>
        </p:txBody>
      </p:sp>
      <p:pic>
        <p:nvPicPr>
          <p:cNvPr id="63494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01975"/>
            <a:ext cx="9096375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5" name="irc_mi" descr="http://www.agatowska.pl/grafika/parafka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37600" y="5541963"/>
            <a:ext cx="358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Łącznik prosty ze strzałką 7"/>
          <p:cNvCxnSpPr/>
          <p:nvPr/>
        </p:nvCxnSpPr>
        <p:spPr>
          <a:xfrm>
            <a:off x="7667625" y="3394075"/>
            <a:ext cx="0" cy="1511300"/>
          </a:xfrm>
          <a:prstGeom prst="straightConnector1">
            <a:avLst/>
          </a:prstGeom>
          <a:ln w="57150">
            <a:solidFill>
              <a:srgbClr val="9D032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rostokąt 9"/>
          <p:cNvSpPr/>
          <p:nvPr/>
        </p:nvSpPr>
        <p:spPr>
          <a:xfrm>
            <a:off x="7999413" y="3209925"/>
            <a:ext cx="544512" cy="368300"/>
          </a:xfrm>
          <a:prstGeom prst="rect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b="1" dirty="0">
                <a:solidFill>
                  <a:schemeClr val="bg1"/>
                </a:solidFill>
                <a:latin typeface="+mj-lt"/>
              </a:rPr>
              <a:t>czy</a:t>
            </a:r>
            <a:r>
              <a:rPr lang="pl-PL" dirty="0">
                <a:solidFill>
                  <a:schemeClr val="bg1"/>
                </a:solidFill>
                <a:latin typeface="+mj-lt"/>
              </a:rPr>
              <a:t> </a:t>
            </a:r>
            <a:endParaRPr lang="pl-PL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107950" y="4973638"/>
            <a:ext cx="8856663" cy="7270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3499" name="pole tekstowe 1"/>
          <p:cNvSpPr txBox="1">
            <a:spLocks noChangeArrowheads="1"/>
          </p:cNvSpPr>
          <p:nvPr/>
        </p:nvSpPr>
        <p:spPr bwMode="auto">
          <a:xfrm>
            <a:off x="354013" y="5035550"/>
            <a:ext cx="83947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000" b="1">
                <a:solidFill>
                  <a:srgbClr val="9D032A"/>
                </a:solidFill>
              </a:rPr>
              <a:t>Jeśli wyborca poinformuje komisję, że nie otrzymał pakietu wyborczego, przewodniczący komisji lub jego zastępca telefonicznie potwierdza w dziale ewidencji ludności urzędu gminy, czy urząd posiada informację o niedoręczeniu temu wyborcy pakietu.</a:t>
            </a:r>
          </a:p>
          <a:p>
            <a:pPr algn="ctr"/>
            <a:r>
              <a:rPr lang="pl-PL" altLang="pl-PL" sz="1000" b="1">
                <a:solidFill>
                  <a:srgbClr val="9D032A"/>
                </a:solidFill>
              </a:rPr>
              <a:t>W przypadku potwierdzenia przez urząd niedoręczenia pakietu należy postąpić jak poniżej: </a:t>
            </a:r>
          </a:p>
        </p:txBody>
      </p:sp>
      <p:sp>
        <p:nvSpPr>
          <p:cNvPr id="63500" name="pole tekstowe 4"/>
          <p:cNvSpPr txBox="1">
            <a:spLocks noChangeArrowheads="1"/>
          </p:cNvSpPr>
          <p:nvPr/>
        </p:nvSpPr>
        <p:spPr bwMode="auto">
          <a:xfrm>
            <a:off x="6527800" y="3209925"/>
            <a:ext cx="11160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 b="1">
                <a:solidFill>
                  <a:srgbClr val="FF0000"/>
                </a:solidFill>
              </a:rPr>
              <a:t>odmówić</a:t>
            </a:r>
          </a:p>
          <a:p>
            <a:r>
              <a:rPr lang="pl-PL" altLang="pl-PL" sz="1200" b="1">
                <a:solidFill>
                  <a:srgbClr val="FF0000"/>
                </a:solidFill>
              </a:rPr>
              <a:t>wydania kart</a:t>
            </a:r>
          </a:p>
        </p:txBody>
      </p:sp>
      <p:sp>
        <p:nvSpPr>
          <p:cNvPr id="63501" name="pole tekstowe 12"/>
          <p:cNvSpPr txBox="1">
            <a:spLocks noChangeArrowheads="1"/>
          </p:cNvSpPr>
          <p:nvPr/>
        </p:nvSpPr>
        <p:spPr bwMode="auto">
          <a:xfrm>
            <a:off x="6519863" y="6248400"/>
            <a:ext cx="10620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 b="1">
                <a:solidFill>
                  <a:srgbClr val="FF0000"/>
                </a:solidFill>
              </a:rPr>
              <a:t>wydać karty</a:t>
            </a:r>
          </a:p>
        </p:txBody>
      </p:sp>
      <p:sp>
        <p:nvSpPr>
          <p:cNvPr id="6" name="Prostokąt 5"/>
          <p:cNvSpPr/>
          <p:nvPr/>
        </p:nvSpPr>
        <p:spPr>
          <a:xfrm>
            <a:off x="6534150" y="4560888"/>
            <a:ext cx="1047750" cy="3889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6548438" y="5724525"/>
            <a:ext cx="1047750" cy="3889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cxnSp>
        <p:nvCxnSpPr>
          <p:cNvPr id="16" name="Łącznik prosty ze strzałką 15"/>
          <p:cNvCxnSpPr/>
          <p:nvPr/>
        </p:nvCxnSpPr>
        <p:spPr>
          <a:xfrm flipV="1">
            <a:off x="7740650" y="6196013"/>
            <a:ext cx="0" cy="546100"/>
          </a:xfrm>
          <a:prstGeom prst="straightConnector1">
            <a:avLst/>
          </a:prstGeom>
          <a:ln w="57150">
            <a:solidFill>
              <a:srgbClr val="9D032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pole tekstowe 1"/>
          <p:cNvSpPr txBox="1">
            <a:spLocks noChangeArrowheads="1"/>
          </p:cNvSpPr>
          <p:nvPr/>
        </p:nvSpPr>
        <p:spPr bwMode="auto">
          <a:xfrm>
            <a:off x="415925" y="581025"/>
            <a:ext cx="7042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>
                <a:solidFill>
                  <a:srgbClr val="9D032A"/>
                </a:solidFill>
                <a:latin typeface="Arial Black" pitchFamily="34" charset="0"/>
              </a:rPr>
              <a:t>DOPISYWANIE DO SPISU OSÓB UPRAWNIONYCH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3813" y="908050"/>
            <a:ext cx="9185275" cy="313213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Clr>
                <a:schemeClr val="tx1"/>
              </a:buClr>
              <a:defRPr/>
            </a:pPr>
            <a:r>
              <a:rPr lang="pl-PL" sz="2000" b="1" u="sng" dirty="0" smtClean="0"/>
              <a:t>osobę pominiętą w spisie – w części A lub B </a:t>
            </a:r>
            <a:br>
              <a:rPr lang="pl-PL" sz="2000" b="1" u="sng" dirty="0" smtClean="0"/>
            </a:br>
            <a:r>
              <a:rPr lang="pl-PL" sz="2000" dirty="0" smtClean="0"/>
              <a:t>- jeżeli udokumentuje, iż stale zamieszkuje na terenie obwodu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pl-PL" sz="2000" i="1" dirty="0" smtClean="0">
                <a:solidFill>
                  <a:srgbClr val="3333FF"/>
                </a:solidFill>
              </a:rPr>
              <a:t>      </a:t>
            </a:r>
            <a:r>
              <a:rPr lang="pl-PL" sz="2000" b="1" i="1" dirty="0" smtClean="0">
                <a:solidFill>
                  <a:srgbClr val="3333FF"/>
                </a:solidFill>
              </a:rPr>
              <a:t>(a ewidencja ludności potwierdzi ten fakt, sporządzić notatkę, dołączyć do spisu);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endParaRPr lang="pl-PL" sz="600" b="1" i="1" dirty="0" smtClean="0">
              <a:solidFill>
                <a:srgbClr val="3333FF"/>
              </a:solidFill>
            </a:endParaRPr>
          </a:p>
          <a:p>
            <a:pPr>
              <a:lnSpc>
                <a:spcPct val="80000"/>
              </a:lnSpc>
              <a:buClr>
                <a:schemeClr val="tx1"/>
              </a:buClr>
              <a:defRPr/>
            </a:pPr>
            <a:r>
              <a:rPr lang="pl-PL" sz="2000" b="1" u="sng" dirty="0"/>
              <a:t>o</a:t>
            </a:r>
            <a:r>
              <a:rPr lang="pl-PL" sz="2000" b="1" u="sng" dirty="0" smtClean="0"/>
              <a:t>sobę skreśloną ze spisu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-  w związku z umieszczeniem jej w obwodzie odrębnym, która </a:t>
            </a:r>
            <a:r>
              <a:rPr lang="pl-PL" sz="2000" b="1" u="sng" dirty="0" smtClean="0">
                <a:solidFill>
                  <a:srgbClr val="FF0000"/>
                </a:solidFill>
              </a:rPr>
              <a:t>udokumentuje</a:t>
            </a:r>
            <a:r>
              <a:rPr lang="pl-PL" sz="2000" dirty="0">
                <a:solidFill>
                  <a:srgbClr val="FF0000"/>
                </a:solidFill>
              </a:rPr>
              <a:t>,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   że  opuściła szpital, dom pomocy społecznej, zakład karny, areszt śledczy przed</a:t>
            </a:r>
            <a:br>
              <a:rPr lang="pl-PL" sz="2000" dirty="0" smtClean="0"/>
            </a:br>
            <a:r>
              <a:rPr lang="pl-PL" sz="2000" dirty="0" smtClean="0"/>
              <a:t>   dniem głosowania;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Font typeface="Arial" pitchFamily="34" charset="0"/>
              <a:buNone/>
              <a:defRPr/>
            </a:pPr>
            <a:endParaRPr lang="pl-PL" sz="600" dirty="0" smtClean="0"/>
          </a:p>
          <a:p>
            <a:pPr>
              <a:lnSpc>
                <a:spcPct val="80000"/>
              </a:lnSpc>
              <a:buClr>
                <a:schemeClr val="tx1"/>
              </a:buClr>
              <a:defRPr/>
            </a:pPr>
            <a:r>
              <a:rPr lang="pl-PL" sz="2000" b="1" u="sng" dirty="0" smtClean="0"/>
              <a:t>osobę, </a:t>
            </a:r>
            <a:r>
              <a:rPr lang="pl-PL" sz="2000" b="1" u="sng" dirty="0"/>
              <a:t>która chce głosować w obwodzie </a:t>
            </a:r>
            <a:r>
              <a:rPr lang="pl-PL" sz="2000" b="1" u="sng" dirty="0" smtClean="0"/>
              <a:t>odrębnym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- pod </a:t>
            </a:r>
            <a:r>
              <a:rPr lang="pl-PL" sz="2000" dirty="0"/>
              <a:t>warunkiem, że </a:t>
            </a:r>
            <a:r>
              <a:rPr lang="pl-PL" sz="2000" b="1" u="sng" dirty="0">
                <a:solidFill>
                  <a:srgbClr val="FF0000"/>
                </a:solidFill>
              </a:rPr>
              <a:t>stale zamieszkuje na obszarze </a:t>
            </a:r>
            <a:r>
              <a:rPr lang="pl-PL" sz="2000" b="1" u="sng" dirty="0" smtClean="0">
                <a:solidFill>
                  <a:srgbClr val="FF0000"/>
                </a:solidFill>
              </a:rPr>
              <a:t>województwa </a:t>
            </a:r>
            <a:r>
              <a:rPr lang="pl-PL" sz="2000" dirty="0" smtClean="0"/>
              <a:t>i przybyła </a:t>
            </a:r>
            <a:br>
              <a:rPr lang="pl-PL" sz="2000" dirty="0" smtClean="0"/>
            </a:br>
            <a:r>
              <a:rPr lang="pl-PL" sz="2000" dirty="0" smtClean="0"/>
              <a:t>  do szpitala, domu </a:t>
            </a:r>
            <a:r>
              <a:rPr lang="pl-PL" sz="2000" dirty="0"/>
              <a:t>pomocy społecznej, </a:t>
            </a:r>
            <a:r>
              <a:rPr lang="pl-PL" sz="2000" dirty="0" smtClean="0"/>
              <a:t>zakładu karnego, aresztu śledczego </a:t>
            </a:r>
            <a:r>
              <a:rPr lang="pl-PL" sz="2000" b="1" u="sng" dirty="0" smtClean="0"/>
              <a:t>przed</a:t>
            </a:r>
            <a:br>
              <a:rPr lang="pl-PL" sz="2000" b="1" u="sng" dirty="0" smtClean="0"/>
            </a:br>
            <a:r>
              <a:rPr lang="pl-PL" sz="2000" b="1" dirty="0" smtClean="0"/>
              <a:t>  </a:t>
            </a:r>
            <a:r>
              <a:rPr lang="pl-PL" sz="2000" b="1" u="sng" dirty="0" smtClean="0"/>
              <a:t>dniem głosowania. </a:t>
            </a:r>
            <a:endParaRPr lang="pl-PL" sz="2000" dirty="0" smtClean="0">
              <a:latin typeface="Corbel" pitchFamily="34" charset="0"/>
            </a:endParaRPr>
          </a:p>
        </p:txBody>
      </p:sp>
      <p:pic>
        <p:nvPicPr>
          <p:cNvPr id="64516" name="Picture 7" descr="C:\Documents and Settings\ols-info2\Pulpit\Szkolenie OKW_prezentacja\obrazy\1194993859534275110calligraphy.svg.med.png"/>
          <p:cNvPicPr>
            <a:picLocks noChangeAspect="1" noChangeArrowheads="1"/>
          </p:cNvPicPr>
          <p:nvPr/>
        </p:nvPicPr>
        <p:blipFill>
          <a:blip r:embed="rId2"/>
          <a:srcRect b="24191"/>
          <a:stretch>
            <a:fillRect/>
          </a:stretch>
        </p:blipFill>
        <p:spPr bwMode="auto">
          <a:xfrm>
            <a:off x="6977063" y="503238"/>
            <a:ext cx="1397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7" name="Prostokąt 4"/>
          <p:cNvSpPr>
            <a:spLocks noChangeArrowheads="1"/>
          </p:cNvSpPr>
          <p:nvPr/>
        </p:nvSpPr>
        <p:spPr bwMode="auto">
          <a:xfrm>
            <a:off x="-12700" y="3814763"/>
            <a:ext cx="9121775" cy="395287"/>
          </a:xfrm>
          <a:prstGeom prst="rect">
            <a:avLst/>
          </a:prstGeom>
          <a:solidFill>
            <a:srgbClr val="FFCCCC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Clr>
                <a:schemeClr val="tx1"/>
              </a:buClr>
            </a:pPr>
            <a:r>
              <a:rPr lang="pl-PL" altLang="pl-PL" sz="2400" b="1"/>
              <a:t>Zwrócić uwagę na rodzaje wydawanych kart!!!</a:t>
            </a:r>
          </a:p>
        </p:txBody>
      </p:sp>
      <p:pic>
        <p:nvPicPr>
          <p:cNvPr id="64518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313" y="4257675"/>
            <a:ext cx="8993187" cy="265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jaśnienie ze strzałką w lewo 6"/>
          <p:cNvSpPr/>
          <p:nvPr/>
        </p:nvSpPr>
        <p:spPr>
          <a:xfrm rot="16200000">
            <a:off x="8181975" y="4013200"/>
            <a:ext cx="1081088" cy="649288"/>
          </a:xfrm>
          <a:prstGeom prst="leftArrowCallou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b="1" dirty="0">
                <a:solidFill>
                  <a:schemeClr val="tx1"/>
                </a:solidFill>
              </a:rPr>
              <a:t>Wpis komisji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Prostokąt 1"/>
          <p:cNvSpPr>
            <a:spLocks noChangeArrowheads="1"/>
          </p:cNvSpPr>
          <p:nvPr/>
        </p:nvSpPr>
        <p:spPr bwMode="auto">
          <a:xfrm>
            <a:off x="539750" y="1989138"/>
            <a:ext cx="8208963" cy="3816350"/>
          </a:xfrm>
          <a:prstGeom prst="rect">
            <a:avLst/>
          </a:prstGeom>
          <a:noFill/>
          <a:ln w="38100">
            <a:solidFill>
              <a:srgbClr val="90181B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200" b="1">
                <a:solidFill>
                  <a:srgbClr val="000000"/>
                </a:solidFill>
                <a:cs typeface="Arial" charset="0"/>
              </a:rPr>
              <a:t>Dodatkowy formularz spisu wyborców, na którym komisja dopisuje wyborców w dniu głosowania, powinien zawierać oznaczenie </a:t>
            </a:r>
            <a:r>
              <a:rPr lang="pl-PL" altLang="pl-PL" sz="2200" b="1">
                <a:solidFill>
                  <a:srgbClr val="9D032A"/>
                </a:solidFill>
                <a:cs typeface="Arial" charset="0"/>
              </a:rPr>
              <a:t>„Dodatkowy formularz spisu wyborców”</a:t>
            </a:r>
            <a:r>
              <a:rPr lang="pl-PL" altLang="pl-PL" sz="2200" b="1">
                <a:solidFill>
                  <a:srgbClr val="000000"/>
                </a:solidFill>
                <a:cs typeface="Arial" charset="0"/>
              </a:rPr>
              <a:t>. Członek komisji dopisujący na tym formularzu wyborcę </a:t>
            </a:r>
            <a:br>
              <a:rPr lang="pl-PL" altLang="pl-PL" sz="2200" b="1">
                <a:solidFill>
                  <a:srgbClr val="000000"/>
                </a:solidFill>
                <a:cs typeface="Arial" charset="0"/>
              </a:rPr>
            </a:br>
            <a:r>
              <a:rPr lang="pl-PL" altLang="pl-PL" sz="2200" b="1">
                <a:solidFill>
                  <a:srgbClr val="000000"/>
                </a:solidFill>
                <a:cs typeface="Arial" charset="0"/>
              </a:rPr>
              <a:t>w dniu głosowania każdorazowo, obok imienia i nazwiska osoby dopisanej, umieszcza swoją parafę. Po zakończeniu głosowania dodatkowy formularz spisu wyborców powinien zostać opatrzony pieczęcią komisji oraz podpisany przez przewodniczącego komisji lub jego zastępcę. </a:t>
            </a:r>
            <a:endParaRPr lang="pl-PL" altLang="pl-PL" sz="2200">
              <a:solidFill>
                <a:srgbClr val="000000"/>
              </a:solidFill>
              <a:cs typeface="Arial" charset="0"/>
            </a:endParaRPr>
          </a:p>
          <a:p>
            <a:pPr algn="just"/>
            <a:r>
              <a:rPr lang="pl-PL" altLang="pl-PL" sz="2200" b="1">
                <a:solidFill>
                  <a:srgbClr val="000000"/>
                </a:solidFill>
                <a:cs typeface="Arial" charset="0"/>
              </a:rPr>
              <a:t>Komisja nie jest uprawniona do dokonywania jakichkolwiek innych zmian w spisie wyborców. </a:t>
            </a:r>
            <a:endParaRPr lang="pl-PL" altLang="pl-PL" sz="2200">
              <a:cs typeface="Arial" charset="0"/>
            </a:endParaRPr>
          </a:p>
        </p:txBody>
      </p:sp>
      <p:sp>
        <p:nvSpPr>
          <p:cNvPr id="65539" name="pole tekstowe 1"/>
          <p:cNvSpPr txBox="1">
            <a:spLocks noChangeArrowheads="1"/>
          </p:cNvSpPr>
          <p:nvPr/>
        </p:nvSpPr>
        <p:spPr bwMode="auto">
          <a:xfrm>
            <a:off x="415925" y="581025"/>
            <a:ext cx="7042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>
                <a:solidFill>
                  <a:srgbClr val="9D032A"/>
                </a:solidFill>
                <a:latin typeface="Arial Black" pitchFamily="34" charset="0"/>
              </a:rPr>
              <a:t>DOPISYWANIE DO SPISU OSÓB UPRAWNIONYCH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395288" y="1581150"/>
            <a:ext cx="8351837" cy="1631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pl-PL" sz="2000" b="1" dirty="0">
              <a:latin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l-PL" sz="2000" b="1" dirty="0">
                <a:solidFill>
                  <a:srgbClr val="90181B"/>
                </a:solidFill>
                <a:latin typeface="Arial Black" panose="020B0A04020102020204" pitchFamily="34" charset="0"/>
              </a:rPr>
              <a:t>w części A spisu wyborców</a:t>
            </a:r>
            <a:r>
              <a:rPr lang="pl-PL" sz="2000" b="1" dirty="0">
                <a:latin typeface="Arial" panose="020B0604020202020204" pitchFamily="34" charset="0"/>
              </a:rPr>
              <a:t> - obywatele polscy; 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pl-PL" sz="2000" b="1" dirty="0">
              <a:latin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l-PL" sz="2000" b="1" dirty="0">
                <a:solidFill>
                  <a:srgbClr val="90181B"/>
                </a:solidFill>
                <a:latin typeface="Arial Black" panose="020B0A04020102020204" pitchFamily="34" charset="0"/>
              </a:rPr>
              <a:t>w części B spisu wyborców </a:t>
            </a:r>
            <a:r>
              <a:rPr lang="pl-PL" sz="2000" b="1" dirty="0">
                <a:latin typeface="Arial" panose="020B0604020202020204" pitchFamily="34" charset="0"/>
              </a:rPr>
              <a:t>- pozostali obywatele Unii Europejskiej;  </a:t>
            </a:r>
          </a:p>
        </p:txBody>
      </p:sp>
      <p:sp>
        <p:nvSpPr>
          <p:cNvPr id="66563" name="pole tekstowe 1"/>
          <p:cNvSpPr txBox="1">
            <a:spLocks noChangeArrowheads="1"/>
          </p:cNvSpPr>
          <p:nvPr/>
        </p:nvSpPr>
        <p:spPr bwMode="auto">
          <a:xfrm>
            <a:off x="0" y="549275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WYBORCY UJĘCI W SPISIE WYBORCÓW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5" name="Prostokąt zaokrąglony 4"/>
          <p:cNvSpPr/>
          <p:nvPr/>
        </p:nvSpPr>
        <p:spPr>
          <a:xfrm>
            <a:off x="611188" y="3500438"/>
            <a:ext cx="7345362" cy="1657350"/>
          </a:xfrm>
          <a:prstGeom prst="roundRect">
            <a:avLst/>
          </a:prstGeom>
          <a:solidFill>
            <a:srgbClr val="9D032A"/>
          </a:solidFill>
          <a:ln w="38100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6565" name="pole tekstowe 11"/>
          <p:cNvSpPr txBox="1">
            <a:spLocks noChangeArrowheads="1"/>
          </p:cNvSpPr>
          <p:nvPr/>
        </p:nvSpPr>
        <p:spPr bwMode="auto">
          <a:xfrm>
            <a:off x="1368425" y="3573463"/>
            <a:ext cx="5832475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chemeClr val="bg1"/>
                </a:solidFill>
              </a:rPr>
              <a:t>Obywatele UE niebędący obywatelami polskimi nie są uprawnieni do głosowania </a:t>
            </a:r>
            <a:br>
              <a:rPr lang="pl-PL" altLang="pl-PL" sz="2000" b="1">
                <a:solidFill>
                  <a:schemeClr val="bg1"/>
                </a:solidFill>
              </a:rPr>
            </a:br>
            <a:r>
              <a:rPr lang="pl-PL" altLang="pl-PL" sz="2000" b="1">
                <a:solidFill>
                  <a:schemeClr val="bg1"/>
                </a:solidFill>
              </a:rPr>
              <a:t>w wyborach do rady powiatów oraz sejmików województwa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Prostokąt 2"/>
          <p:cNvSpPr>
            <a:spLocks noChangeArrowheads="1"/>
          </p:cNvSpPr>
          <p:nvPr/>
        </p:nvSpPr>
        <p:spPr bwMode="auto">
          <a:xfrm>
            <a:off x="395288" y="1312863"/>
            <a:ext cx="8351837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1900"/>
              <a:t>Ponadto komisja zwraca uwagę, by wyborca potwierdził własnoręcznym podpisem, w przeznaczonej na to rubryce spisu wyborców, fakt otrzymania kart.</a:t>
            </a:r>
            <a:r>
              <a:rPr lang="pl-PL" altLang="pl-PL" sz="1900" b="1"/>
              <a:t> </a:t>
            </a:r>
            <a:r>
              <a:rPr lang="pl-PL" altLang="pl-PL" sz="1900" b="1">
                <a:solidFill>
                  <a:srgbClr val="90181B"/>
                </a:solidFill>
              </a:rPr>
              <a:t>Jeżeli wyborca nie potwierdzi własnoręcznym podpisem odbioru kart do głosowania, komisja odmawia ich wydania. </a:t>
            </a:r>
            <a:endParaRPr lang="pl-PL" altLang="pl-PL" sz="1900">
              <a:solidFill>
                <a:srgbClr val="90181B"/>
              </a:solidFill>
            </a:endParaRPr>
          </a:p>
          <a:p>
            <a:pPr algn="just"/>
            <a:r>
              <a:rPr lang="pl-PL" altLang="pl-PL" sz="1900" b="1"/>
              <a:t>Jedynie w przypadku gdy wyborca okaże komisji dokument potwierdzający, że jest osobą niepełnosprawną o znacznym lub umiarkowanym stopniu niepełnosprawności w rozumieniu ustawy z dnia 27 sierpnia 1997 r. o rehabilitacji zawodowej i społecznej oraz zatrudnianiu osób niepełnosprawnych (Dz. U. z 2018 r. poz. 511, z późn. zm.) i nie może w związku z tym potwierdzić otrzymania kart do głosowania członek komisji wydający karty do głosowania wraz z przewodniczącym lub zastępcą przewodniczącego stwierdza fakt wydania kart oraz przyczynę braku podpisu osoby otrzymującej karty.</a:t>
            </a:r>
          </a:p>
        </p:txBody>
      </p:sp>
      <p:sp>
        <p:nvSpPr>
          <p:cNvPr id="67587" name="pole tekstowe 1"/>
          <p:cNvSpPr txBox="1">
            <a:spLocks noChangeArrowheads="1"/>
          </p:cNvSpPr>
          <p:nvPr/>
        </p:nvSpPr>
        <p:spPr bwMode="auto">
          <a:xfrm>
            <a:off x="0" y="549275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WYBORCY UJĘCI W SPISIE WYBORCÓW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67588" name="Prostokąt 2"/>
          <p:cNvSpPr>
            <a:spLocks noChangeArrowheads="1"/>
          </p:cNvSpPr>
          <p:nvPr/>
        </p:nvSpPr>
        <p:spPr bwMode="auto">
          <a:xfrm>
            <a:off x="215900" y="5591175"/>
            <a:ext cx="8388350" cy="646113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/>
              <a:t>Czynności te wykonuje przewodniczący komisji lub zastępca przewodniczącego w obecności innego członka komisji.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pole tekstowe 1"/>
          <p:cNvSpPr txBox="1">
            <a:spLocks noChangeArrowheads="1"/>
          </p:cNvSpPr>
          <p:nvPr/>
        </p:nvSpPr>
        <p:spPr bwMode="auto">
          <a:xfrm>
            <a:off x="323850" y="436563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KART DO GŁOSOWANIA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68611" name="Prostokąt 2"/>
          <p:cNvSpPr>
            <a:spLocks noChangeArrowheads="1"/>
          </p:cNvSpPr>
          <p:nvPr/>
        </p:nvSpPr>
        <p:spPr bwMode="auto">
          <a:xfrm>
            <a:off x="0" y="1544638"/>
            <a:ext cx="9144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>                          - </a:t>
            </a:r>
            <a:r>
              <a:rPr lang="pl-PL" altLang="pl-PL" b="1"/>
              <a:t>osobie wpisanej w części A spisu</a:t>
            </a:r>
            <a:r>
              <a:rPr lang="pl-PL" altLang="pl-PL"/>
              <a:t> - wydaje się po jednej karcie do </a:t>
            </a:r>
            <a:br>
              <a:rPr lang="pl-PL" altLang="pl-PL"/>
            </a:br>
            <a:r>
              <a:rPr lang="pl-PL" altLang="pl-PL"/>
              <a:t>                             głosowania w wyborach do każdej z rad oraz w wyborach wójta.</a:t>
            </a:r>
          </a:p>
          <a:p>
            <a:endParaRPr lang="pl-PL" altLang="pl-PL"/>
          </a:p>
          <a:p>
            <a:r>
              <a:rPr lang="pl-PL" altLang="pl-PL" b="1"/>
              <a:t>                           </a:t>
            </a:r>
            <a:r>
              <a:rPr lang="pl-PL" altLang="pl-PL"/>
              <a:t>- </a:t>
            </a:r>
            <a:r>
              <a:rPr lang="pl-PL" altLang="pl-PL" b="1"/>
              <a:t>osobie wpisanej w części B spisu</a:t>
            </a:r>
            <a:r>
              <a:rPr lang="pl-PL" altLang="pl-PL"/>
              <a:t> - wydaje się wyłącznie karty do</a:t>
            </a:r>
            <a:br>
              <a:rPr lang="pl-PL" altLang="pl-PL"/>
            </a:br>
            <a:r>
              <a:rPr lang="pl-PL" altLang="pl-PL"/>
              <a:t>                             głosowania w wyborach do rady gminy oraz w wyborach wójta. </a:t>
            </a:r>
          </a:p>
          <a:p>
            <a:endParaRPr lang="pl-PL" altLang="pl-PL"/>
          </a:p>
          <a:p>
            <a:endParaRPr lang="pl-PL" altLang="pl-PL"/>
          </a:p>
        </p:txBody>
      </p:sp>
      <p:pic>
        <p:nvPicPr>
          <p:cNvPr id="68612" name="Picture 2" descr="http://www.opoczno.pl/opoczno/xinha/plugins/ImageManager/demo_images/JUREK/flaga_polski_1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477963"/>
            <a:ext cx="1414462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3" name="Picture 4" descr="http://www.opoka.org.pl/biblioteka/X/XU/images/flaga-u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297113"/>
            <a:ext cx="141446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4" name="Prostokąt 10"/>
          <p:cNvSpPr>
            <a:spLocks noChangeArrowheads="1"/>
          </p:cNvSpPr>
          <p:nvPr/>
        </p:nvSpPr>
        <p:spPr bwMode="auto">
          <a:xfrm>
            <a:off x="142875" y="3141663"/>
            <a:ext cx="86058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>
                <a:solidFill>
                  <a:srgbClr val="000000"/>
                </a:solidFill>
                <a:cs typeface="Arial" charset="0"/>
              </a:rPr>
              <a:t>                         - w m.st. Warszawie osoby wpisane w części B </a:t>
            </a:r>
            <a:r>
              <a:rPr lang="pl-PL" altLang="pl-PL">
                <a:solidFill>
                  <a:srgbClr val="000000"/>
                </a:solidFill>
                <a:cs typeface="Arial" charset="0"/>
              </a:rPr>
              <a:t>otrzymują karty</a:t>
            </a:r>
            <a:br>
              <a:rPr lang="pl-PL" altLang="pl-PL">
                <a:solidFill>
                  <a:srgbClr val="000000"/>
                </a:solidFill>
                <a:cs typeface="Arial" charset="0"/>
              </a:rPr>
            </a:br>
            <a:r>
              <a:rPr lang="pl-PL" altLang="pl-PL">
                <a:solidFill>
                  <a:srgbClr val="000000"/>
                </a:solidFill>
                <a:cs typeface="Arial" charset="0"/>
              </a:rPr>
              <a:t>                           do głosowania w wyborach do Rady m.st. Warszawy, rady</a:t>
            </a:r>
            <a:br>
              <a:rPr lang="pl-PL" altLang="pl-PL">
                <a:solidFill>
                  <a:srgbClr val="000000"/>
                </a:solidFill>
                <a:cs typeface="Arial" charset="0"/>
              </a:rPr>
            </a:br>
            <a:r>
              <a:rPr lang="pl-PL" altLang="pl-PL">
                <a:solidFill>
                  <a:srgbClr val="000000"/>
                </a:solidFill>
                <a:cs typeface="Arial" charset="0"/>
              </a:rPr>
              <a:t>                           dzielnicy </a:t>
            </a:r>
            <a:r>
              <a:rPr lang="pl-PL" altLang="pl-PL" b="1">
                <a:solidFill>
                  <a:srgbClr val="000000"/>
                </a:solidFill>
                <a:cs typeface="Arial" charset="0"/>
              </a:rPr>
              <a:t>i Prezydenta m.st. Warszawy. </a:t>
            </a:r>
            <a:endParaRPr lang="pl-PL" altLang="pl-PL">
              <a:cs typeface="Arial" charset="0"/>
            </a:endParaRPr>
          </a:p>
        </p:txBody>
      </p:sp>
      <p:pic>
        <p:nvPicPr>
          <p:cNvPr id="6861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250" y="4011613"/>
            <a:ext cx="7345363" cy="29146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5" name="Objaśnienie ze strzałką w lewo 14"/>
          <p:cNvSpPr/>
          <p:nvPr/>
        </p:nvSpPr>
        <p:spPr>
          <a:xfrm rot="16200000">
            <a:off x="6041231" y="4144169"/>
            <a:ext cx="1062038" cy="495300"/>
          </a:xfrm>
          <a:prstGeom prst="leftArrowCallou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b="1" dirty="0">
                <a:solidFill>
                  <a:schemeClr val="tx1"/>
                </a:solidFill>
              </a:rPr>
              <a:t>Wpis komisji</a:t>
            </a:r>
          </a:p>
        </p:txBody>
      </p:sp>
      <p:pic>
        <p:nvPicPr>
          <p:cNvPr id="68617" name="Obraz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9100" y="3141663"/>
            <a:ext cx="93503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6402388" y="5338763"/>
            <a:ext cx="417512" cy="395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pole tekstowe 1"/>
          <p:cNvSpPr txBox="1">
            <a:spLocks noChangeArrowheads="1"/>
          </p:cNvSpPr>
          <p:nvPr/>
        </p:nvSpPr>
        <p:spPr bwMode="auto">
          <a:xfrm>
            <a:off x="250825" y="488950"/>
            <a:ext cx="84248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KART DO GŁOSOWANIA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</a:t>
            </a:r>
            <a:r>
              <a:rPr lang="pl-PL" altLang="pl-PL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(ochrona danych osobowych)</a:t>
            </a:r>
          </a:p>
        </p:txBody>
      </p:sp>
      <p:sp>
        <p:nvSpPr>
          <p:cNvPr id="69635" name="Rectangle 1"/>
          <p:cNvSpPr>
            <a:spLocks noChangeArrowheads="1"/>
          </p:cNvSpPr>
          <p:nvPr/>
        </p:nvSpPr>
        <p:spPr bwMode="auto">
          <a:xfrm>
            <a:off x="-17463" y="1371600"/>
            <a:ext cx="8963026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1" hangingPunct="1"/>
            <a:r>
              <a:rPr lang="pl-PL" altLang="pl-PL">
                <a:latin typeface="Franklin Gothic Demi" pitchFamily="34" charset="0"/>
                <a:cs typeface="Times New Roman" pitchFamily="18" charset="0"/>
              </a:rPr>
              <a:t>Należy zwrócić uwagę na konieczność zapewnienia ochrony danych osobowych wyborców w spisie, w tym przed ujawnieniem danych osobowych innych osób </a:t>
            </a:r>
            <a:br>
              <a:rPr lang="pl-PL" altLang="pl-PL">
                <a:latin typeface="Franklin Gothic Demi" pitchFamily="34" charset="0"/>
                <a:cs typeface="Times New Roman" pitchFamily="18" charset="0"/>
              </a:rPr>
            </a:br>
            <a:r>
              <a:rPr lang="pl-PL" altLang="pl-PL">
                <a:latin typeface="Franklin Gothic Demi" pitchFamily="34" charset="0"/>
                <a:cs typeface="Times New Roman" pitchFamily="18" charset="0"/>
              </a:rPr>
              <a:t>przy potwierdzaniu przez wyborców odbioru kart do głosowania.</a:t>
            </a:r>
          </a:p>
          <a:p>
            <a:pPr algn="just"/>
            <a:r>
              <a:rPr lang="pl-PL" altLang="pl-PL" b="1">
                <a:solidFill>
                  <a:srgbClr val="9D032A"/>
                </a:solidFill>
                <a:latin typeface="Franklin Gothic Demi" pitchFamily="34" charset="0"/>
              </a:rPr>
              <a:t>W tym celu komisja stosuje osłony na spis zabezpieczające dane osobowe innych osób ujętych w spisie, które powinny być przekazane przez urząd gminy.</a:t>
            </a:r>
            <a:endParaRPr lang="pl-PL" altLang="pl-PL" b="1">
              <a:solidFill>
                <a:srgbClr val="9D032A"/>
              </a:solidFill>
              <a:latin typeface="Franklin Gothic Demi" pitchFamily="34" charset="0"/>
              <a:cs typeface="Arial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4463" y="2943225"/>
            <a:ext cx="8964612" cy="1200150"/>
          </a:xfrm>
          <a:prstGeom prst="rect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pl-PL" dirty="0">
                <a:solidFill>
                  <a:schemeClr val="bg1"/>
                </a:solidFill>
                <a:latin typeface="+mj-lt"/>
              </a:rPr>
              <a:t>W przypadku gdy komisja zauważy, że osoba podpisała się w linii przy nazwisku innego wyborcy, wskazuje tej osobie właściwe miejsce w spisie do złożenia podpisu, a podpis złożony </a:t>
            </a:r>
            <a:br>
              <a:rPr lang="pl-PL" dirty="0">
                <a:solidFill>
                  <a:schemeClr val="bg1"/>
                </a:solidFill>
                <a:latin typeface="+mj-lt"/>
              </a:rPr>
            </a:br>
            <a:r>
              <a:rPr lang="pl-PL" dirty="0">
                <a:solidFill>
                  <a:schemeClr val="bg1"/>
                </a:solidFill>
                <a:latin typeface="+mj-lt"/>
              </a:rPr>
              <a:t>w niewłaściwym miejscu skreśla. Skreślenie opatruje się adnotacją </a:t>
            </a:r>
            <a:r>
              <a:rPr lang="pl-PL" b="1" dirty="0">
                <a:solidFill>
                  <a:schemeClr val="bg1"/>
                </a:solidFill>
                <a:latin typeface="+mj-lt"/>
              </a:rPr>
              <a:t>„podpis </a:t>
            </a:r>
            <a:br>
              <a:rPr lang="pl-PL" b="1" dirty="0">
                <a:solidFill>
                  <a:schemeClr val="bg1"/>
                </a:solidFill>
                <a:latin typeface="+mj-lt"/>
              </a:rPr>
            </a:br>
            <a:r>
              <a:rPr lang="pl-PL" b="1" dirty="0">
                <a:solidFill>
                  <a:schemeClr val="bg1"/>
                </a:solidFill>
                <a:latin typeface="+mj-lt"/>
              </a:rPr>
              <a:t>w nieprawidłowym miejscu” </a:t>
            </a:r>
            <a:r>
              <a:rPr lang="pl-PL" dirty="0">
                <a:solidFill>
                  <a:schemeClr val="bg1"/>
                </a:solidFill>
                <a:latin typeface="+mj-lt"/>
              </a:rPr>
              <a:t>i parafą przewodniczącego komisji lub jego zastępcy.</a:t>
            </a:r>
            <a:endParaRPr lang="pl-PL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pic>
        <p:nvPicPr>
          <p:cNvPr id="69637" name="Obraz 6" descr="REFERNDUM 2015 - Spis_Podpis pomyłk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688" y="4149725"/>
            <a:ext cx="8888412" cy="266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/>
          <p:cNvSpPr txBox="1"/>
          <p:nvPr/>
        </p:nvSpPr>
        <p:spPr>
          <a:xfrm>
            <a:off x="6486525" y="4400550"/>
            <a:ext cx="1768475" cy="27781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pl-PL" sz="1200" b="1" dirty="0">
                <a:solidFill>
                  <a:srgbClr val="9D032A"/>
                </a:solidFill>
                <a:latin typeface="Arial" panose="020B0604020202020204" pitchFamily="34" charset="0"/>
              </a:rPr>
              <a:t>innego wyborcy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zawartości 2"/>
          <p:cNvSpPr txBox="1">
            <a:spLocks/>
          </p:cNvSpPr>
          <p:nvPr/>
        </p:nvSpPr>
        <p:spPr>
          <a:xfrm>
            <a:off x="755650" y="2205038"/>
            <a:ext cx="7561263" cy="26638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endParaRPr lang="pl-PL" sz="2000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2000" b="1" dirty="0">
                <a:latin typeface="Arial" panose="020B0604020202020204" pitchFamily="34" charset="0"/>
              </a:rPr>
              <a:t>Niewykonywanie lub niewłaściwe wykonywanie powyższego obowiązku skutkować może odpowiedzialnością za naruszenie przepisów dotyczących ochrony danych osobowych.</a:t>
            </a:r>
            <a:endParaRPr lang="pl-PL" sz="2400" b="1" dirty="0">
              <a:latin typeface="+mj-lt"/>
            </a:endParaRPr>
          </a:p>
        </p:txBody>
      </p:sp>
      <p:pic>
        <p:nvPicPr>
          <p:cNvPr id="70659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4005263"/>
            <a:ext cx="2305050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0" name="pole tekstowe 1"/>
          <p:cNvSpPr txBox="1">
            <a:spLocks noChangeArrowheads="1"/>
          </p:cNvSpPr>
          <p:nvPr/>
        </p:nvSpPr>
        <p:spPr bwMode="auto">
          <a:xfrm>
            <a:off x="250825" y="488950"/>
            <a:ext cx="84248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KART DO GŁOSOWANIA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</a:t>
            </a:r>
            <a:r>
              <a:rPr lang="pl-PL" altLang="pl-PL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(ochrona danych osobowych)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pole tekstowe 1"/>
          <p:cNvSpPr txBox="1">
            <a:spLocks noChangeArrowheads="1"/>
          </p:cNvSpPr>
          <p:nvPr/>
        </p:nvSpPr>
        <p:spPr bwMode="auto">
          <a:xfrm>
            <a:off x="3238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KART DO GŁOSOWANIA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pic>
        <p:nvPicPr>
          <p:cNvPr id="71683" name="Picture 15" descr="C:\Documents and Settings\ols-info2\Pulpit\Szkolenie OKW_prezentacja\obrazy\11954448041949983974johnny_automatic_hand_holding_paper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898946">
            <a:off x="6964363" y="3927475"/>
            <a:ext cx="139700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ymbol zastępczy zawartości 2"/>
          <p:cNvSpPr txBox="1">
            <a:spLocks/>
          </p:cNvSpPr>
          <p:nvPr/>
        </p:nvSpPr>
        <p:spPr>
          <a:xfrm>
            <a:off x="301625" y="4437063"/>
            <a:ext cx="9144000" cy="580548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endParaRPr lang="pl-PL" sz="2000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pl-PL" sz="2000" b="1" dirty="0">
                <a:latin typeface="Arial" panose="020B0604020202020204" pitchFamily="34" charset="0"/>
              </a:rPr>
              <a:t>Komisja odmawia ponownego wydania karty </a:t>
            </a:r>
            <a:br>
              <a:rPr lang="pl-PL" sz="2000" b="1" dirty="0">
                <a:latin typeface="Arial" panose="020B0604020202020204" pitchFamily="34" charset="0"/>
              </a:rPr>
            </a:br>
            <a:r>
              <a:rPr lang="pl-PL" sz="2000" b="1" dirty="0">
                <a:latin typeface="Arial" panose="020B0604020202020204" pitchFamily="34" charset="0"/>
              </a:rPr>
              <a:t>(lub kart) do głosowania niezależnie od przyczyn </a:t>
            </a:r>
            <a:br>
              <a:rPr lang="pl-PL" sz="2000" b="1" dirty="0">
                <a:latin typeface="Arial" panose="020B0604020202020204" pitchFamily="34" charset="0"/>
              </a:rPr>
            </a:br>
            <a:r>
              <a:rPr lang="pl-PL" sz="2000" b="1" dirty="0">
                <a:latin typeface="Arial" panose="020B0604020202020204" pitchFamily="34" charset="0"/>
              </a:rPr>
              <a:t>tego żądania (np. z powodu pomyłkowego wypełnienia karty,</a:t>
            </a:r>
            <a:br>
              <a:rPr lang="pl-PL" sz="2000" b="1" dirty="0">
                <a:latin typeface="Arial" panose="020B0604020202020204" pitchFamily="34" charset="0"/>
              </a:rPr>
            </a:br>
            <a:r>
              <a:rPr lang="pl-PL" sz="2000" b="1" dirty="0">
                <a:latin typeface="Arial" panose="020B0604020202020204" pitchFamily="34" charset="0"/>
              </a:rPr>
              <a:t>zniszczenia jej itp.)</a:t>
            </a:r>
            <a:r>
              <a:rPr lang="pl-PL" sz="2000" dirty="0">
                <a:latin typeface="Arial" panose="020B0604020202020204" pitchFamily="34" charset="0"/>
              </a:rPr>
              <a:t>. </a:t>
            </a:r>
          </a:p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400" dirty="0">
              <a:latin typeface="+mj-lt"/>
            </a:endParaRPr>
          </a:p>
        </p:txBody>
      </p:sp>
      <p:sp>
        <p:nvSpPr>
          <p:cNvPr id="71685" name="Prostokąt 5"/>
          <p:cNvSpPr>
            <a:spLocks noChangeArrowheads="1"/>
          </p:cNvSpPr>
          <p:nvPr/>
        </p:nvSpPr>
        <p:spPr bwMode="auto">
          <a:xfrm>
            <a:off x="323850" y="1916113"/>
            <a:ext cx="7777163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/>
              <a:t>Na wniosek wyborcy komisja jest obowiązana wyjaśnić mu sposób głosowania w poszczególnych wyborach oraz warunki ważności głosu, zgodnie z informacjami umieszczonymi na karcie </a:t>
            </a:r>
            <a:br>
              <a:rPr lang="pl-PL" altLang="pl-PL" sz="2000"/>
            </a:br>
            <a:r>
              <a:rPr lang="pl-PL" altLang="pl-PL" sz="2000"/>
              <a:t>do głosowania.</a:t>
            </a:r>
          </a:p>
          <a:p>
            <a:pPr algn="just"/>
            <a:endParaRPr lang="pl-PL" altLang="pl-PL" sz="2000"/>
          </a:p>
          <a:p>
            <a:pPr algn="just"/>
            <a:r>
              <a:rPr lang="pl-PL" altLang="pl-PL" sz="2000" b="1">
                <a:solidFill>
                  <a:srgbClr val="FF0000"/>
                </a:solidFill>
              </a:rPr>
              <a:t>     Wyjaśnienie to nie może zawierać elementów agitacyjnych.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79388" y="1536700"/>
            <a:ext cx="8496300" cy="4124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l-PL" sz="2000" dirty="0">
                <a:latin typeface="Arial" panose="020B0604020202020204" pitchFamily="34" charset="0"/>
              </a:rPr>
              <a:t>Na prośbę wyborcy niepełnosprawnego, komisja jest obowiązana do przekazania ustnie treści </a:t>
            </a:r>
            <a:r>
              <a:rPr lang="pl-PL" sz="2000" dirty="0" err="1">
                <a:latin typeface="Arial" panose="020B0604020202020204" pitchFamily="34" charset="0"/>
              </a:rPr>
              <a:t>obwieszczeń</a:t>
            </a:r>
            <a:r>
              <a:rPr lang="pl-PL" sz="2000" dirty="0">
                <a:latin typeface="Arial" panose="020B0604020202020204" pitchFamily="34" charset="0"/>
              </a:rPr>
              <a:t> wyborczych </a:t>
            </a:r>
            <a:r>
              <a:rPr lang="pl-PL" sz="2000" b="1" u="sng" dirty="0">
                <a:latin typeface="Arial" panose="020B0604020202020204" pitchFamily="34" charset="0"/>
              </a:rPr>
              <a:t>w zakresie:</a:t>
            </a:r>
          </a:p>
          <a:p>
            <a:pPr algn="just">
              <a:defRPr/>
            </a:pPr>
            <a:endParaRPr lang="pl-PL" sz="2000" dirty="0">
              <a:latin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l-PL" sz="2000" dirty="0">
                <a:latin typeface="Arial" panose="020B0604020202020204" pitchFamily="34" charset="0"/>
              </a:rPr>
              <a:t>informacji o komitetach wyborczych biorących udział w wyborach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l-PL" sz="2000" dirty="0">
                <a:latin typeface="Arial" panose="020B0604020202020204" pitchFamily="34" charset="0"/>
              </a:rPr>
              <a:t>zarejestrowanych kandydatach i listach kandydatów. </a:t>
            </a:r>
          </a:p>
          <a:p>
            <a:pPr algn="just">
              <a:defRPr/>
            </a:pPr>
            <a:endParaRPr lang="pl-PL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dirty="0">
                <a:latin typeface="Arial" panose="020B0604020202020204" pitchFamily="34" charset="0"/>
              </a:rPr>
              <a:t>Przekaz dotyczący kandydatów i list kandydatów powinien się ograniczać </a:t>
            </a:r>
            <a:br>
              <a:rPr lang="pl-PL" dirty="0">
                <a:latin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</a:rPr>
              <a:t>do poinformowania wyborcy o liczbie zarejestrowanych list kandydatów w danym okręgu, ich numerach i ew. numerze strony, na której lista jest umieszczona </a:t>
            </a:r>
            <a:br>
              <a:rPr lang="pl-PL" dirty="0">
                <a:latin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</a:rPr>
              <a:t>na karcie do głosowania, oraz o liczbie kandydatów, a także imionach </a:t>
            </a:r>
            <a:br>
              <a:rPr lang="pl-PL" dirty="0">
                <a:latin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</a:rPr>
              <a:t>i nazwiskach kandydatów na konkretnej wskazanej przez wyborcę liście kandydatów. </a:t>
            </a:r>
          </a:p>
          <a:p>
            <a:pPr algn="just">
              <a:defRPr/>
            </a:pPr>
            <a:r>
              <a:rPr lang="pl-PL" dirty="0">
                <a:latin typeface="Arial" panose="020B0604020202020204" pitchFamily="34" charset="0"/>
              </a:rPr>
              <a:t>Analogicznie należy postąpić w przypadku udzielania informacji o kandydatach na wójta. </a:t>
            </a:r>
          </a:p>
        </p:txBody>
      </p:sp>
      <p:sp>
        <p:nvSpPr>
          <p:cNvPr id="72707" name="Prostokąt 2"/>
          <p:cNvSpPr>
            <a:spLocks noChangeArrowheads="1"/>
          </p:cNvSpPr>
          <p:nvPr/>
        </p:nvSpPr>
        <p:spPr bwMode="auto">
          <a:xfrm>
            <a:off x="0" y="5775325"/>
            <a:ext cx="8388350" cy="646113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/>
              <a:t>Czynności te wykonuje przewodniczący komisji lub zastępca przewodniczącego w obecności innego członka komisji.</a:t>
            </a:r>
          </a:p>
        </p:txBody>
      </p:sp>
      <p:sp>
        <p:nvSpPr>
          <p:cNvPr id="72708" name="pole tekstowe 3"/>
          <p:cNvSpPr txBox="1">
            <a:spLocks noChangeArrowheads="1"/>
          </p:cNvSpPr>
          <p:nvPr/>
        </p:nvSpPr>
        <p:spPr bwMode="auto">
          <a:xfrm>
            <a:off x="3238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OBOWIĄZKI INFORMACYJNE KOMISJI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pic>
        <p:nvPicPr>
          <p:cNvPr id="72709" name="Obraz 7" descr="1242796267486489866Handicapped_Accessible_sign.svg.m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32750" y="2420938"/>
            <a:ext cx="7381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pole tekstowe 1"/>
          <p:cNvSpPr txBox="1">
            <a:spLocks noChangeArrowheads="1"/>
          </p:cNvSpPr>
          <p:nvPr/>
        </p:nvSpPr>
        <p:spPr bwMode="auto">
          <a:xfrm>
            <a:off x="-1079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73731" name="Prostokąt 2"/>
          <p:cNvSpPr>
            <a:spLocks noChangeArrowheads="1"/>
          </p:cNvSpPr>
          <p:nvPr/>
        </p:nvSpPr>
        <p:spPr bwMode="auto">
          <a:xfrm>
            <a:off x="611188" y="1341438"/>
            <a:ext cx="7489825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l-PL" altLang="pl-PL" sz="2000">
              <a:solidFill>
                <a:srgbClr val="000000"/>
              </a:solidFill>
              <a:cs typeface="Arial" charset="0"/>
            </a:endParaRPr>
          </a:p>
          <a:p>
            <a:pPr algn="just"/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W obwodach odrębnych komisje sprawdzają także, </a:t>
            </a:r>
            <a:br>
              <a:rPr lang="pl-PL" altLang="pl-PL" sz="2000">
                <a:solidFill>
                  <a:srgbClr val="000000"/>
                </a:solidFill>
                <a:cs typeface="Arial" charset="0"/>
              </a:rPr>
            </a:b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czy w części A spisu wyborców 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w rubryce „Uwagi” odpowiadającej nazwisku danego wyborcy nie jest umieszczona informacja </a:t>
            </a:r>
            <a:r>
              <a:rPr lang="pl-PL" altLang="pl-PL" sz="2000">
                <a:solidFill>
                  <a:srgbClr val="9D032A"/>
                </a:solidFill>
                <a:cs typeface="Arial" charset="0"/>
              </a:rPr>
              <a:t>o ograniczeniach w wydawaniu kart do głosowania. </a:t>
            </a:r>
          </a:p>
        </p:txBody>
      </p:sp>
      <p:sp>
        <p:nvSpPr>
          <p:cNvPr id="73732" name="Prostokąt 3"/>
          <p:cNvSpPr>
            <a:spLocks noChangeArrowheads="1"/>
          </p:cNvSpPr>
          <p:nvPr/>
        </p:nvSpPr>
        <p:spPr bwMode="auto">
          <a:xfrm>
            <a:off x="684213" y="2971800"/>
            <a:ext cx="74168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l-PL" altLang="pl-PL" sz="2000">
              <a:solidFill>
                <a:srgbClr val="000000"/>
              </a:solidFill>
              <a:cs typeface="Arial" charset="0"/>
            </a:endParaRPr>
          </a:p>
          <a:p>
            <a:pPr algn="just"/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Jeżeli przy nazwisku wyborcy znajduje się taka adnotacja, wydaje się mu karty zgodnie z jej treścią, tj.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tylko karty </a:t>
            </a:r>
            <a:br>
              <a:rPr lang="pl-PL" altLang="pl-PL" sz="2000" b="1">
                <a:solidFill>
                  <a:srgbClr val="000000"/>
                </a:solidFill>
                <a:cs typeface="Arial" charset="0"/>
              </a:rPr>
            </a:b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w wyborach do rady powiatu i do sejmiku województwa 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lub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tylko kartę w wyborach do sejmiku województwa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. </a:t>
            </a:r>
          </a:p>
        </p:txBody>
      </p:sp>
      <p:sp>
        <p:nvSpPr>
          <p:cNvPr id="73733" name="Prostokąt 4"/>
          <p:cNvSpPr>
            <a:spLocks noChangeArrowheads="1"/>
          </p:cNvSpPr>
          <p:nvPr/>
        </p:nvSpPr>
        <p:spPr bwMode="auto">
          <a:xfrm>
            <a:off x="684213" y="4749800"/>
            <a:ext cx="7488237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Ponadto </a:t>
            </a:r>
            <a:r>
              <a:rPr lang="pl-PL" altLang="pl-PL" sz="2000" b="1">
                <a:solidFill>
                  <a:srgbClr val="9D032A"/>
                </a:solidFill>
                <a:cs typeface="Arial" charset="0"/>
              </a:rPr>
              <a:t>na obszarze m.st. Warszawy 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w obwodach odrębnych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karty do głosowania w wyborach do właściwej rady dzielnicy otrzymują wyłącznie wyborcy 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(ujęci w części A i części B spisu wyborców)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stale zamieszkali na terenie dzielnicy, w której znajduje się obwód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. </a:t>
            </a:r>
            <a:endParaRPr lang="pl-PL" altLang="pl-PL" sz="200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pole tekstowe 1"/>
          <p:cNvSpPr txBox="1">
            <a:spLocks noChangeArrowheads="1"/>
          </p:cNvSpPr>
          <p:nvPr/>
        </p:nvSpPr>
        <p:spPr bwMode="auto">
          <a:xfrm>
            <a:off x="250825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PRZEZ PEŁNOMOCNIKA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80975" y="981075"/>
            <a:ext cx="734377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1. Sprawdzić tożsamość pełnomocnika.</a:t>
            </a:r>
            <a:endParaRPr lang="pl-PL" b="1" u="sng" dirty="0">
              <a:solidFill>
                <a:srgbClr val="FF6600"/>
              </a:solidFill>
              <a:latin typeface="+mj-lt"/>
              <a:cs typeface="Arial" panose="020B0604020202020204" pitchFamily="34" charset="0"/>
            </a:endParaRP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2. Sprawdzić akt pełnomocnictwa.</a:t>
            </a: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3. Sprawdzić, czy osoba, która udzieliła pełnomocnictwa</a:t>
            </a: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     - jest ujęta w spisie;</a:t>
            </a: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     - nie głosowała wcześniej osobiście;</a:t>
            </a: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     - czy pełnomocnictwo nie wygasło z innej przyczyny;</a:t>
            </a: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     - czy pełnomocnictwo nie zostało cofnięte.</a:t>
            </a:r>
          </a:p>
        </p:txBody>
      </p:sp>
      <p:pic>
        <p:nvPicPr>
          <p:cNvPr id="74756" name="Picture 2" descr="Znalezione obrazy dla zapytania g&amp;lstrok;osowanie przez pe&amp;lstrok;nomocni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1546225"/>
            <a:ext cx="2503487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rostokąt 5"/>
          <p:cNvSpPr/>
          <p:nvPr/>
        </p:nvSpPr>
        <p:spPr>
          <a:xfrm>
            <a:off x="206375" y="5540375"/>
            <a:ext cx="91186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b="1" dirty="0">
                <a:latin typeface="+mj-lt"/>
              </a:rPr>
              <a:t>4. Odnotować fakt głosowania przez pełnomocnika dodatkowo na </a:t>
            </a:r>
            <a:r>
              <a:rPr lang="pl-PL" b="1" u="sng" dirty="0">
                <a:solidFill>
                  <a:srgbClr val="9D032A"/>
                </a:solidFill>
                <a:latin typeface="+mj-lt"/>
              </a:rPr>
              <a:t>liście wyborców, </a:t>
            </a:r>
            <a:br>
              <a:rPr lang="pl-PL" b="1" u="sng" dirty="0">
                <a:solidFill>
                  <a:srgbClr val="9D032A"/>
                </a:solidFill>
                <a:latin typeface="+mj-lt"/>
              </a:rPr>
            </a:br>
            <a:r>
              <a:rPr lang="pl-PL" b="1" dirty="0">
                <a:solidFill>
                  <a:srgbClr val="9D032A"/>
                </a:solidFill>
                <a:latin typeface="+mj-lt"/>
              </a:rPr>
              <a:t>    </a:t>
            </a:r>
            <a:r>
              <a:rPr lang="pl-PL" b="1" u="sng" dirty="0">
                <a:solidFill>
                  <a:srgbClr val="9D032A"/>
                </a:solidFill>
                <a:latin typeface="+mj-lt"/>
              </a:rPr>
              <a:t>którzy udzielili pełnomocnictwa  do głosowania.</a:t>
            </a:r>
          </a:p>
          <a:p>
            <a:pPr>
              <a:defRPr/>
            </a:pPr>
            <a:r>
              <a:rPr lang="pl-PL" b="1" dirty="0">
                <a:latin typeface="+mj-lt"/>
              </a:rPr>
              <a:t>5. Akt pełnomocnictwa  załączyć do spisu.</a:t>
            </a:r>
          </a:p>
          <a:p>
            <a:pPr>
              <a:defRPr/>
            </a:pPr>
            <a:r>
              <a:rPr lang="pl-PL" b="1" dirty="0">
                <a:latin typeface="+mj-lt"/>
              </a:rPr>
              <a:t>6. Wydać pełnomocnikowi karty do głosowania.</a:t>
            </a:r>
          </a:p>
        </p:txBody>
      </p:sp>
      <p:pic>
        <p:nvPicPr>
          <p:cNvPr id="7475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3" y="2951163"/>
            <a:ext cx="9144000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rostokąt 9"/>
          <p:cNvSpPr/>
          <p:nvPr/>
        </p:nvSpPr>
        <p:spPr>
          <a:xfrm>
            <a:off x="7888288" y="5249863"/>
            <a:ext cx="1130300" cy="2397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" name="Objaśnienie ze strzałką w lewo 7"/>
          <p:cNvSpPr/>
          <p:nvPr/>
        </p:nvSpPr>
        <p:spPr>
          <a:xfrm rot="5400000">
            <a:off x="7812088" y="5373688"/>
            <a:ext cx="1079500" cy="647700"/>
          </a:xfrm>
          <a:prstGeom prst="leftArrowCallou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b="1" dirty="0">
                <a:solidFill>
                  <a:schemeClr val="tx1"/>
                </a:solidFill>
              </a:rPr>
              <a:t>Wpis komisji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pole tekstowe 1"/>
          <p:cNvSpPr txBox="1">
            <a:spLocks noChangeArrowheads="1"/>
          </p:cNvSpPr>
          <p:nvPr/>
        </p:nvSpPr>
        <p:spPr bwMode="auto">
          <a:xfrm>
            <a:off x="250825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PRZEZ PEŁNOMOCNIKA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75779" name="Prostokąt 3"/>
          <p:cNvSpPr>
            <a:spLocks noChangeArrowheads="1"/>
          </p:cNvSpPr>
          <p:nvPr/>
        </p:nvSpPr>
        <p:spPr bwMode="auto">
          <a:xfrm>
            <a:off x="468313" y="2060575"/>
            <a:ext cx="77755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Fakt cofnięcia lub wygaśnięcia pełnomocnictwa do głosowania komisja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obowiązana jest odnotować w spisie wyborców oraz na otrzymanej wraz ze spisem liście wyborców, którzy udzielili pełnomocnictwa do głosowania w ich imieniu, a otrzymane oświadczenia dołączyć do spisu wyborców. </a:t>
            </a:r>
            <a:endParaRPr lang="pl-PL" altLang="pl-PL" sz="2000">
              <a:cs typeface="Arial" charset="0"/>
            </a:endParaRPr>
          </a:p>
        </p:txBody>
      </p:sp>
      <p:sp>
        <p:nvSpPr>
          <p:cNvPr id="75780" name="Prostokąt 4"/>
          <p:cNvSpPr>
            <a:spLocks noChangeArrowheads="1"/>
          </p:cNvSpPr>
          <p:nvPr/>
        </p:nvSpPr>
        <p:spPr bwMode="auto">
          <a:xfrm>
            <a:off x="468313" y="4076700"/>
            <a:ext cx="77755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Komisja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odmawia wydania 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pełnomocnikowi kart do głosowania </a:t>
            </a:r>
            <a:br>
              <a:rPr lang="pl-PL" altLang="pl-PL" sz="2000">
                <a:solidFill>
                  <a:srgbClr val="000000"/>
                </a:solidFill>
                <a:cs typeface="Arial" charset="0"/>
              </a:rPr>
            </a:b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i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zatrzymuje akt pełnomocnictwa do głosowania 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w przypadku wcześniejszego głosowania osobistego wyborcy, wygaśnięcia pełnomocnictwa z innej przyczyny lub cofnięcia pełnomocnictwa. </a:t>
            </a:r>
            <a:endParaRPr lang="pl-PL" altLang="pl-PL" sz="200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pole tekstowe 1"/>
          <p:cNvSpPr txBox="1">
            <a:spLocks noChangeArrowheads="1"/>
          </p:cNvSpPr>
          <p:nvPr/>
        </p:nvSpPr>
        <p:spPr bwMode="auto">
          <a:xfrm>
            <a:off x="-1044575" y="765175"/>
            <a:ext cx="9036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NAKŁADEK NA KARTY DO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76803" name="Prostokąt 7"/>
          <p:cNvSpPr>
            <a:spLocks noChangeArrowheads="1"/>
          </p:cNvSpPr>
          <p:nvPr/>
        </p:nvSpPr>
        <p:spPr bwMode="auto">
          <a:xfrm>
            <a:off x="34925" y="1238250"/>
            <a:ext cx="8964613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Parametry  </a:t>
            </a:r>
            <a:endParaRPr lang="pl-PL" altLang="pl-PL" sz="700"/>
          </a:p>
          <a:p>
            <a:pPr algn="just"/>
            <a:endParaRPr lang="pl-PL" altLang="pl-PL" b="1"/>
          </a:p>
        </p:txBody>
      </p:sp>
      <p:sp>
        <p:nvSpPr>
          <p:cNvPr id="5" name="Prostokąt 4"/>
          <p:cNvSpPr/>
          <p:nvPr/>
        </p:nvSpPr>
        <p:spPr>
          <a:xfrm>
            <a:off x="539750" y="2000250"/>
            <a:ext cx="7848600" cy="4340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arenR"/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wykonywana jest z przezroczystego trójwarstwowego materiału plastycznego </a:t>
            </a:r>
            <a:r>
              <a:rPr lang="pl-PL" sz="2000" b="1" dirty="0" err="1">
                <a:solidFill>
                  <a:srgbClr val="000000"/>
                </a:solidFill>
                <a:latin typeface="+mn-lt"/>
              </a:rPr>
              <a:t>politereftalan</a:t>
            </a:r>
            <a:r>
              <a:rPr lang="pl-PL" sz="2000" b="1" dirty="0">
                <a:solidFill>
                  <a:srgbClr val="000000"/>
                </a:solidFill>
                <a:latin typeface="+mn-lt"/>
              </a:rPr>
              <a:t> etylenu, znanego także pod nazwami PET, R-PET, A-PET, o grubości pomiędzy0,25 do 0,3 mm i gęstości 1,35 g/cm</a:t>
            </a:r>
            <a:r>
              <a:rPr lang="pl-PL" sz="2000" b="1" baseline="30000" dirty="0">
                <a:solidFill>
                  <a:srgbClr val="000000"/>
                </a:solidFill>
                <a:latin typeface="+mn-lt"/>
              </a:rPr>
              <a:t>3</a:t>
            </a:r>
            <a:r>
              <a:rPr lang="pl-PL" sz="2000" b="1" dirty="0">
                <a:solidFill>
                  <a:srgbClr val="000000"/>
                </a:solidFill>
                <a:latin typeface="+mn-lt"/>
              </a:rPr>
              <a:t>; </a:t>
            </a: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 algn="just">
              <a:buFontTx/>
              <a:buAutoNum type="arabicParenR"/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sporządzana jest w formacie odpowiadającym formatowi karty do głosowania, do której ma być używana, ponadto </a:t>
            </a:r>
            <a:br>
              <a:rPr lang="pl-PL" sz="2000" b="1" dirty="0">
                <a:solidFill>
                  <a:srgbClr val="000000"/>
                </a:solidFill>
                <a:latin typeface="+mn-lt"/>
              </a:rPr>
            </a:br>
            <a:r>
              <a:rPr lang="pl-PL" sz="2000" b="1" dirty="0">
                <a:solidFill>
                  <a:srgbClr val="000000"/>
                </a:solidFill>
                <a:latin typeface="+mn-lt"/>
              </a:rPr>
              <a:t>u góry, na dole oraz z prawej strony znajdują się zakładki podtrzymujące kartę do głosowania; </a:t>
            </a: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 algn="just">
              <a:buFontTx/>
              <a:buAutoNum type="arabicParenR"/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ma ścięty górny prawy narożnik, w celu poinformowania </a:t>
            </a:r>
            <a:br>
              <a:rPr lang="pl-PL" sz="2000" b="1" dirty="0">
                <a:solidFill>
                  <a:srgbClr val="000000"/>
                </a:solidFill>
                <a:latin typeface="+mn-lt"/>
              </a:rPr>
            </a:br>
            <a:r>
              <a:rPr lang="pl-PL" sz="2000" b="1" dirty="0">
                <a:solidFill>
                  <a:srgbClr val="000000"/>
                </a:solidFill>
                <a:latin typeface="+mn-lt"/>
              </a:rPr>
              <a:t>o prawym dalszym narożniku nakładki;</a:t>
            </a:r>
          </a:p>
          <a:p>
            <a:pPr marL="342900" indent="-342900">
              <a:buFontTx/>
              <a:buAutoNum type="arabicParenR"/>
              <a:defRPr/>
            </a:pPr>
            <a:endParaRPr lang="pl-PL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endParaRPr lang="pl-PL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39750" y="1844675"/>
            <a:ext cx="7848600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+mj-lt"/>
              <a:buAutoNum type="arabicParenR" startAt="4"/>
              <a:defRPr/>
            </a:pPr>
            <a:r>
              <a:rPr lang="pl-PL" sz="2000" b="1" dirty="0">
                <a:latin typeface="+mn-lt"/>
              </a:rPr>
              <a:t>pośrodku nakładki na kartę, w górnej jej części, umieszczony jest napis zapisany alfabetem Braille'a w standardzie Marburg Medium;</a:t>
            </a:r>
          </a:p>
          <a:p>
            <a:pPr marL="342900" indent="-342900" algn="just">
              <a:buFontTx/>
              <a:buAutoNum type="arabicParenR" startAt="4"/>
              <a:defRPr/>
            </a:pPr>
            <a:endParaRPr lang="pl-PL" sz="2000" b="1" dirty="0">
              <a:latin typeface="+mn-lt"/>
            </a:endParaRPr>
          </a:p>
          <a:p>
            <a:pPr marL="342900" indent="-342900" algn="just">
              <a:buFontTx/>
              <a:buAutoNum type="arabicParenR" startAt="4"/>
              <a:defRPr/>
            </a:pPr>
            <a:r>
              <a:rPr lang="pl-PL" sz="2000" b="1" dirty="0">
                <a:latin typeface="+mn-lt"/>
              </a:rPr>
              <a:t>w miejscach odpowiadających umieszczonej na karcie do głosowania kratce przeznaczonej na oddanie głosu umieszczona jest wycięta kratka, a następnie znak liczby porządkowej zapisany alfabetem </a:t>
            </a:r>
            <a:r>
              <a:rPr lang="pl-PL" sz="2000" b="1" dirty="0" err="1" smtClean="0">
                <a:latin typeface="+mn-lt"/>
              </a:rPr>
              <a:t>Braille‘a</a:t>
            </a:r>
            <a:r>
              <a:rPr lang="pl-PL" sz="2000" b="1" dirty="0" smtClean="0">
                <a:latin typeface="+mn-lt"/>
              </a:rPr>
              <a:t> </a:t>
            </a:r>
            <a:r>
              <a:rPr lang="pl-PL" sz="2000" b="1" dirty="0" err="1" smtClean="0">
                <a:latin typeface="+mn-lt"/>
              </a:rPr>
              <a:t>zgodniez</a:t>
            </a:r>
            <a:r>
              <a:rPr lang="pl-PL" sz="2000" b="1" dirty="0" smtClean="0">
                <a:latin typeface="+mn-lt"/>
              </a:rPr>
              <a:t> </a:t>
            </a:r>
            <a:r>
              <a:rPr lang="pl-PL" sz="2000" b="1" dirty="0">
                <a:latin typeface="+mn-lt"/>
              </a:rPr>
              <a:t>zasadami zapisu tego alfabetu w języku polskim, z tym, </a:t>
            </a:r>
            <a:r>
              <a:rPr lang="pl-PL" sz="2000" b="1" dirty="0" smtClean="0">
                <a:latin typeface="+mn-lt"/>
              </a:rPr>
              <a:t>że </a:t>
            </a:r>
            <a:r>
              <a:rPr lang="pl-PL" sz="2000" b="1" dirty="0">
                <a:latin typeface="+mn-lt"/>
              </a:rPr>
              <a:t>na nakładce na kartę wyciętych jest odpowiednio dużo kratek;</a:t>
            </a:r>
          </a:p>
          <a:p>
            <a:pPr marL="342900" indent="-342900" algn="just">
              <a:buFontTx/>
              <a:buAutoNum type="arabicParenR" startAt="4"/>
              <a:defRPr/>
            </a:pPr>
            <a:endParaRPr lang="pl-PL" sz="2000" b="1" dirty="0">
              <a:latin typeface="+mn-lt"/>
            </a:endParaRPr>
          </a:p>
          <a:p>
            <a:pPr marL="342900" indent="-342900" algn="just">
              <a:buFontTx/>
              <a:buAutoNum type="arabicParenR" startAt="4"/>
              <a:defRPr/>
            </a:pPr>
            <a:r>
              <a:rPr lang="pl-PL" sz="2000" b="1" dirty="0">
                <a:latin typeface="+mn-lt"/>
              </a:rPr>
              <a:t>u dołu nakładki nakleja się sporządzoną pismem płaskim naklejkę informującą o rodzaju nakładki.</a:t>
            </a:r>
            <a:endParaRPr lang="pl-PL" b="1" dirty="0">
              <a:latin typeface="+mn-lt"/>
            </a:endParaRPr>
          </a:p>
        </p:txBody>
      </p:sp>
      <p:sp>
        <p:nvSpPr>
          <p:cNvPr id="77827" name="pole tekstowe 3"/>
          <p:cNvSpPr txBox="1">
            <a:spLocks noChangeArrowheads="1"/>
          </p:cNvSpPr>
          <p:nvPr/>
        </p:nvSpPr>
        <p:spPr bwMode="auto">
          <a:xfrm>
            <a:off x="-1044575" y="765175"/>
            <a:ext cx="9036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NAKŁADEK NA KARTY DO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77828" name="Prostokąt 7"/>
          <p:cNvSpPr>
            <a:spLocks noChangeArrowheads="1"/>
          </p:cNvSpPr>
          <p:nvPr/>
        </p:nvSpPr>
        <p:spPr bwMode="auto">
          <a:xfrm>
            <a:off x="34925" y="1238250"/>
            <a:ext cx="8964613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Parametry  </a:t>
            </a:r>
            <a:endParaRPr lang="pl-PL" altLang="pl-PL" sz="700"/>
          </a:p>
          <a:p>
            <a:pPr algn="just"/>
            <a:endParaRPr lang="pl-PL" altLang="pl-PL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78851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78852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3" name="pole tekstowe 5"/>
          <p:cNvSpPr txBox="1">
            <a:spLocks noChangeArrowheads="1"/>
          </p:cNvSpPr>
          <p:nvPr/>
        </p:nvSpPr>
        <p:spPr bwMode="auto">
          <a:xfrm>
            <a:off x="539750" y="663575"/>
            <a:ext cx="7056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NAKŁADKA NA KARTY DO GŁOSOWANIA</a:t>
            </a:r>
          </a:p>
        </p:txBody>
      </p:sp>
      <p:sp>
        <p:nvSpPr>
          <p:cNvPr id="78854" name="Prostokąt 7"/>
          <p:cNvSpPr>
            <a:spLocks noChangeArrowheads="1"/>
          </p:cNvSpPr>
          <p:nvPr/>
        </p:nvSpPr>
        <p:spPr bwMode="auto">
          <a:xfrm>
            <a:off x="34925" y="1412875"/>
            <a:ext cx="8964613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Naklejki informujące o rodzaju nakładki  </a:t>
            </a:r>
            <a:endParaRPr lang="pl-PL" altLang="pl-PL" sz="700"/>
          </a:p>
          <a:p>
            <a:pPr algn="just"/>
            <a:endParaRPr lang="pl-PL" altLang="pl-PL" b="1"/>
          </a:p>
        </p:txBody>
      </p:sp>
      <p:sp>
        <p:nvSpPr>
          <p:cNvPr id="2" name="Prostokąt 1"/>
          <p:cNvSpPr/>
          <p:nvPr/>
        </p:nvSpPr>
        <p:spPr>
          <a:xfrm>
            <a:off x="155575" y="2179638"/>
            <a:ext cx="8737600" cy="3108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>
              <a:buFontTx/>
              <a:buAutoNum type="arabicPeriod"/>
              <a:defRPr/>
            </a:pPr>
            <a:r>
              <a:rPr lang="pl-PL" altLang="pl-PL" sz="2000" b="1" dirty="0">
                <a:solidFill>
                  <a:srgbClr val="90181B"/>
                </a:solidFill>
                <a:latin typeface="Arial Black" pitchFamily="34" charset="0"/>
              </a:rPr>
              <a:t>w wyborach do rady gminy w gminach liczących</a:t>
            </a:r>
          </a:p>
          <a:p>
            <a:pPr algn="just">
              <a:defRPr/>
            </a:pPr>
            <a:r>
              <a:rPr lang="pl-PL" altLang="pl-PL" sz="2000" b="1" dirty="0">
                <a:solidFill>
                  <a:srgbClr val="90181B"/>
                </a:solidFill>
                <a:latin typeface="Arial Black" pitchFamily="34" charset="0"/>
              </a:rPr>
              <a:t>      do 20 000 mieszkańców</a:t>
            </a:r>
          </a:p>
          <a:p>
            <a:pPr algn="just">
              <a:defRPr/>
            </a:pPr>
            <a:endParaRPr lang="pl-PL" altLang="pl-PL" sz="2000" b="1" dirty="0">
              <a:latin typeface="Arial Black" pitchFamily="34" charset="0"/>
            </a:endParaRPr>
          </a:p>
          <a:p>
            <a:pPr algn="just">
              <a:defRPr/>
            </a:pPr>
            <a:endParaRPr lang="pl-PL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2000" b="1" dirty="0">
                <a:latin typeface="+mn-lt"/>
              </a:rPr>
              <a:t>„Nakładka formatu A4, do głosowania do rady gminy.” </a:t>
            </a:r>
          </a:p>
          <a:p>
            <a:pPr algn="just">
              <a:defRPr/>
            </a:pPr>
            <a:endParaRPr lang="pl-PL" sz="2000" b="1" dirty="0">
              <a:latin typeface="+mn-lt"/>
            </a:endParaRPr>
          </a:p>
          <a:p>
            <a:pPr algn="just">
              <a:defRPr/>
            </a:pPr>
            <a:endParaRPr lang="pl-PL" sz="2000" b="1" dirty="0">
              <a:latin typeface="+mn-lt"/>
            </a:endParaRPr>
          </a:p>
          <a:p>
            <a:pPr algn="just">
              <a:defRPr/>
            </a:pPr>
            <a:endParaRPr lang="pl-PL" sz="2000" b="1" dirty="0">
              <a:latin typeface="+mn-lt"/>
            </a:endParaRPr>
          </a:p>
          <a:p>
            <a:pPr algn="just">
              <a:defRPr/>
            </a:pPr>
            <a:r>
              <a:rPr lang="pl-PL" sz="2000" b="1" dirty="0">
                <a:latin typeface="+mn-lt"/>
              </a:rPr>
              <a:t>„Nakładka formatu A3 plus, do głosowania do rady gminy.” </a:t>
            </a:r>
          </a:p>
          <a:p>
            <a:pPr algn="just">
              <a:defRPr/>
            </a:pPr>
            <a:endParaRPr lang="pl-PL" b="1" dirty="0">
              <a:latin typeface="Arial" panose="020B0604020202020204" pitchFamily="34" charset="0"/>
            </a:endParaRPr>
          </a:p>
        </p:txBody>
      </p:sp>
      <p:sp>
        <p:nvSpPr>
          <p:cNvPr id="17" name="Prostokąt zaokrąglony 16"/>
          <p:cNvSpPr/>
          <p:nvPr/>
        </p:nvSpPr>
        <p:spPr>
          <a:xfrm>
            <a:off x="179388" y="3141663"/>
            <a:ext cx="6696075" cy="863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rostokąt zaokrąglony 17"/>
          <p:cNvSpPr/>
          <p:nvPr/>
        </p:nvSpPr>
        <p:spPr>
          <a:xfrm>
            <a:off x="179388" y="4365625"/>
            <a:ext cx="7200900" cy="9350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80899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80900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1" name="pole tekstowe 5"/>
          <p:cNvSpPr txBox="1">
            <a:spLocks noChangeArrowheads="1"/>
          </p:cNvSpPr>
          <p:nvPr/>
        </p:nvSpPr>
        <p:spPr bwMode="auto">
          <a:xfrm>
            <a:off x="539750" y="663575"/>
            <a:ext cx="7056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NAKŁADKA NA KARTY DO GŁOSOWANIA</a:t>
            </a:r>
          </a:p>
        </p:txBody>
      </p:sp>
      <p:sp>
        <p:nvSpPr>
          <p:cNvPr id="80902" name="Prostokąt 7"/>
          <p:cNvSpPr>
            <a:spLocks noChangeArrowheads="1"/>
          </p:cNvSpPr>
          <p:nvPr/>
        </p:nvSpPr>
        <p:spPr bwMode="auto">
          <a:xfrm>
            <a:off x="34925" y="1311275"/>
            <a:ext cx="8964613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Naklejki informujące o rodzaju nakładki  </a:t>
            </a:r>
            <a:endParaRPr lang="pl-PL" altLang="pl-PL" sz="700"/>
          </a:p>
          <a:p>
            <a:pPr algn="just"/>
            <a:endParaRPr lang="pl-PL" altLang="pl-PL" b="1"/>
          </a:p>
        </p:txBody>
      </p:sp>
      <p:sp>
        <p:nvSpPr>
          <p:cNvPr id="2" name="Prostokąt 1"/>
          <p:cNvSpPr/>
          <p:nvPr/>
        </p:nvSpPr>
        <p:spPr>
          <a:xfrm>
            <a:off x="155575" y="1531938"/>
            <a:ext cx="8737600" cy="46783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endParaRPr lang="pl-PL" b="1" dirty="0">
              <a:solidFill>
                <a:srgbClr val="90181B"/>
              </a:solidFill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altLang="pl-PL" sz="2000" b="1" dirty="0">
                <a:solidFill>
                  <a:srgbClr val="90181B"/>
                </a:solidFill>
                <a:latin typeface="Arial Black" pitchFamily="34" charset="0"/>
              </a:rPr>
              <a:t>2. w wyborach do rady gminy liczącej powyżej</a:t>
            </a:r>
          </a:p>
          <a:p>
            <a:pPr algn="just">
              <a:defRPr/>
            </a:pPr>
            <a:r>
              <a:rPr lang="pl-PL" altLang="pl-PL" sz="2000" b="1" dirty="0">
                <a:solidFill>
                  <a:srgbClr val="90181B"/>
                </a:solidFill>
                <a:latin typeface="Arial Black" pitchFamily="34" charset="0"/>
              </a:rPr>
              <a:t>    20 000 mieszkańców, rady powiatu, rady dzielnicy</a:t>
            </a:r>
          </a:p>
          <a:p>
            <a:pPr algn="just">
              <a:defRPr/>
            </a:pPr>
            <a:r>
              <a:rPr lang="pl-PL" altLang="pl-PL" sz="2000" b="1" dirty="0">
                <a:solidFill>
                  <a:srgbClr val="90181B"/>
                </a:solidFill>
                <a:latin typeface="Arial Black" pitchFamily="34" charset="0"/>
              </a:rPr>
              <a:t>    i sejmiku województwa</a:t>
            </a:r>
            <a:endParaRPr lang="pl-PL" sz="2000" b="1" dirty="0">
              <a:solidFill>
                <a:srgbClr val="90181B"/>
              </a:solidFill>
              <a:latin typeface="Arial Black" pitchFamily="34" charset="0"/>
            </a:endParaRPr>
          </a:p>
          <a:p>
            <a:pPr algn="just">
              <a:defRPr/>
            </a:pPr>
            <a:endParaRPr lang="pl-PL" b="1" dirty="0">
              <a:latin typeface="+mn-lt"/>
            </a:endParaRPr>
          </a:p>
          <a:p>
            <a:pPr algn="just">
              <a:defRPr/>
            </a:pPr>
            <a:r>
              <a:rPr lang="pl-PL" sz="1900" b="1" dirty="0">
                <a:latin typeface="Arial" panose="020B0604020202020204" pitchFamily="34" charset="0"/>
              </a:rPr>
              <a:t>„Nakładka na kartę formatu A3 minus, do głosowania w wyborach do rady gminy, rady powiatu, rady dzielnicy i sejmiku województwa.” </a:t>
            </a:r>
          </a:p>
          <a:p>
            <a:pPr algn="just">
              <a:defRPr/>
            </a:pPr>
            <a:endParaRPr lang="pl-PL" b="1" dirty="0">
              <a:latin typeface="Arial" panose="020B0604020202020204" pitchFamily="34" charset="0"/>
            </a:endParaRPr>
          </a:p>
          <a:p>
            <a:pPr algn="just">
              <a:defRPr/>
            </a:pPr>
            <a:endParaRPr lang="pl-PL" sz="1100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1900" b="1" dirty="0">
                <a:latin typeface="Arial" panose="020B0604020202020204" pitchFamily="34" charset="0"/>
              </a:rPr>
              <a:t>„Nakładka na kartę formatu A2 minus, do głosowania w wyborach do rady gminy, rady powiatu, rady dzielnicy i sejmiku województwa.”</a:t>
            </a:r>
          </a:p>
          <a:p>
            <a:pPr algn="just">
              <a:defRPr/>
            </a:pPr>
            <a:endParaRPr lang="pl-PL" b="1" dirty="0">
              <a:latin typeface="Arial" panose="020B0604020202020204" pitchFamily="34" charset="0"/>
            </a:endParaRPr>
          </a:p>
          <a:p>
            <a:pPr algn="just">
              <a:defRPr/>
            </a:pPr>
            <a:endParaRPr lang="pl-PL" sz="900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1900" b="1" dirty="0">
                <a:latin typeface="Arial" panose="020B0604020202020204" pitchFamily="34" charset="0"/>
              </a:rPr>
              <a:t>„Nakładka na kartę formatu A2 plus, do głosowania w wyborach do rady gminy, rady powiatu, rady dzielnicy i sejmiku województwa.” </a:t>
            </a:r>
          </a:p>
          <a:p>
            <a:pPr algn="just">
              <a:defRPr/>
            </a:pPr>
            <a:endParaRPr lang="pl-PL" sz="2400" b="1" dirty="0">
              <a:latin typeface="+mn-lt"/>
            </a:endParaRPr>
          </a:p>
          <a:p>
            <a:pPr algn="just">
              <a:defRPr/>
            </a:pPr>
            <a:endParaRPr lang="pl-PL" sz="300" b="1" dirty="0">
              <a:latin typeface="+mn-lt"/>
            </a:endParaRPr>
          </a:p>
          <a:p>
            <a:pPr algn="just">
              <a:defRPr/>
            </a:pPr>
            <a:endParaRPr lang="pl-PL" sz="500" b="1" dirty="0">
              <a:latin typeface="+mn-lt"/>
            </a:endParaRPr>
          </a:p>
        </p:txBody>
      </p:sp>
      <p:sp>
        <p:nvSpPr>
          <p:cNvPr id="10" name="Prostokąt zaokrąglony 9"/>
          <p:cNvSpPr/>
          <p:nvPr/>
        </p:nvSpPr>
        <p:spPr>
          <a:xfrm>
            <a:off x="179388" y="2852738"/>
            <a:ext cx="8785225" cy="863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" name="Prostokąt zaokrąglony 10"/>
          <p:cNvSpPr/>
          <p:nvPr/>
        </p:nvSpPr>
        <p:spPr>
          <a:xfrm>
            <a:off x="179388" y="3933825"/>
            <a:ext cx="8785225" cy="863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Prostokąt zaokrąglony 11"/>
          <p:cNvSpPr/>
          <p:nvPr/>
        </p:nvSpPr>
        <p:spPr>
          <a:xfrm>
            <a:off x="179388" y="4941888"/>
            <a:ext cx="8785225" cy="863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82947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82948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9" name="pole tekstowe 5"/>
          <p:cNvSpPr txBox="1">
            <a:spLocks noChangeArrowheads="1"/>
          </p:cNvSpPr>
          <p:nvPr/>
        </p:nvSpPr>
        <p:spPr bwMode="auto">
          <a:xfrm>
            <a:off x="539750" y="663575"/>
            <a:ext cx="7056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NAKŁADKA NA KARTY DO GŁOSOWANIA</a:t>
            </a:r>
          </a:p>
        </p:txBody>
      </p:sp>
      <p:sp>
        <p:nvSpPr>
          <p:cNvPr id="82950" name="Prostokąt 7"/>
          <p:cNvSpPr>
            <a:spLocks noChangeArrowheads="1"/>
          </p:cNvSpPr>
          <p:nvPr/>
        </p:nvSpPr>
        <p:spPr bwMode="auto">
          <a:xfrm>
            <a:off x="41275" y="1130300"/>
            <a:ext cx="8964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Naklejki informujące o rodzaju nakładki </a:t>
            </a:r>
            <a:endParaRPr lang="pl-PL" altLang="pl-PL" b="1"/>
          </a:p>
        </p:txBody>
      </p:sp>
      <p:sp>
        <p:nvSpPr>
          <p:cNvPr id="2" name="Prostokąt 1"/>
          <p:cNvSpPr/>
          <p:nvPr/>
        </p:nvSpPr>
        <p:spPr>
          <a:xfrm>
            <a:off x="155575" y="1806575"/>
            <a:ext cx="8664575" cy="541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altLang="pl-PL" sz="2000" b="1" dirty="0">
                <a:solidFill>
                  <a:srgbClr val="90181B"/>
                </a:solidFill>
                <a:latin typeface="Arial Black" pitchFamily="34" charset="0"/>
              </a:rPr>
              <a:t>3. w wyborach wójta</a:t>
            </a:r>
            <a:r>
              <a:rPr lang="pl-PL" sz="2000" dirty="0">
                <a:solidFill>
                  <a:srgbClr val="90181B"/>
                </a:solidFill>
                <a:latin typeface="Arial Black" pitchFamily="34" charset="0"/>
              </a:rPr>
              <a:t>, burmistrza i prezydenta miasta</a:t>
            </a:r>
            <a:endParaRPr lang="pl-PL" sz="2000" b="1" dirty="0">
              <a:solidFill>
                <a:srgbClr val="90181B"/>
              </a:solidFill>
              <a:latin typeface="Arial Black" pitchFamily="34" charset="0"/>
            </a:endParaRPr>
          </a:p>
          <a:p>
            <a:pPr algn="just">
              <a:defRPr/>
            </a:pPr>
            <a:endParaRPr lang="pl-PL" b="1" dirty="0">
              <a:latin typeface="+mn-lt"/>
            </a:endParaRPr>
          </a:p>
          <a:p>
            <a:pPr algn="just">
              <a:defRPr/>
            </a:pPr>
            <a:endParaRPr lang="pl-PL" sz="200" b="1" dirty="0">
              <a:latin typeface="+mn-lt"/>
            </a:endParaRPr>
          </a:p>
          <a:p>
            <a:pPr algn="just">
              <a:defRPr/>
            </a:pPr>
            <a:endParaRPr lang="pl-PL" sz="400" b="1" dirty="0">
              <a:latin typeface="+mn-lt"/>
            </a:endParaRPr>
          </a:p>
          <a:p>
            <a:pPr algn="just">
              <a:defRPr/>
            </a:pPr>
            <a:r>
              <a:rPr lang="pl-PL" sz="1900" b="1" dirty="0">
                <a:latin typeface="Arial" panose="020B0604020202020204" pitchFamily="34" charset="0"/>
              </a:rPr>
              <a:t>„Nakładka formatu A4 plus, do głosowania na wójta, burmistrza, prezydenta.”</a:t>
            </a:r>
          </a:p>
          <a:p>
            <a:pPr algn="just">
              <a:defRPr/>
            </a:pPr>
            <a:endParaRPr lang="pl-PL" sz="1900" b="1" dirty="0">
              <a:latin typeface="Arial" panose="020B0604020202020204" pitchFamily="34" charset="0"/>
            </a:endParaRPr>
          </a:p>
          <a:p>
            <a:pPr algn="just">
              <a:defRPr/>
            </a:pPr>
            <a:endParaRPr lang="pl-PL" sz="800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1900" b="1" dirty="0"/>
              <a:t>„Nakładka formatu A3 plus, do głosowania na wójta, burmistrza, prezydenta.”</a:t>
            </a:r>
            <a:endParaRPr lang="pl-PL" sz="1900" b="1" dirty="0">
              <a:latin typeface="Arial" panose="020B0604020202020204" pitchFamily="34" charset="0"/>
            </a:endParaRPr>
          </a:p>
          <a:p>
            <a:pPr algn="just">
              <a:defRPr/>
            </a:pPr>
            <a:endParaRPr lang="pl-PL" sz="1900" b="1" dirty="0">
              <a:latin typeface="Arial" panose="020B0604020202020204" pitchFamily="34" charset="0"/>
            </a:endParaRPr>
          </a:p>
          <a:p>
            <a:pPr algn="just">
              <a:defRPr/>
            </a:pPr>
            <a:endParaRPr lang="pl-PL" sz="500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1900" b="1" dirty="0"/>
              <a:t>„Nakładka formatu A5, do głosowania na jednego kandydata na wójta, burmistrza, prezydenta miasta w wyborach w pierwszym i ponownym głosowaniu (tzw. II tura).”.</a:t>
            </a:r>
          </a:p>
          <a:p>
            <a:pPr algn="just">
              <a:defRPr/>
            </a:pPr>
            <a:endParaRPr lang="pl-PL" sz="700" b="1" dirty="0"/>
          </a:p>
          <a:p>
            <a:pPr algn="just">
              <a:defRPr/>
            </a:pPr>
            <a:endParaRPr lang="pl-PL" sz="1900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1900" b="1" dirty="0"/>
              <a:t>„Nakładka formatu A5, w głosowaniu ponownym na dwóch kandydatów na wójta, burmistrza, prezydenta.”</a:t>
            </a:r>
            <a:endParaRPr lang="pl-PL" sz="1900" b="1" dirty="0">
              <a:latin typeface="Arial" panose="020B0604020202020204" pitchFamily="34" charset="0"/>
            </a:endParaRPr>
          </a:p>
          <a:p>
            <a:pPr algn="just">
              <a:defRPr/>
            </a:pPr>
            <a:endParaRPr lang="pl-PL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b="1" dirty="0">
                <a:latin typeface="Arial" panose="020B0604020202020204" pitchFamily="34" charset="0"/>
              </a:rPr>
              <a:t> </a:t>
            </a:r>
            <a:endParaRPr lang="pl-PL" b="1" dirty="0">
              <a:latin typeface="+mn-lt"/>
            </a:endParaRPr>
          </a:p>
          <a:p>
            <a:pPr marL="342900" indent="-342900" algn="just">
              <a:buFontTx/>
              <a:buAutoNum type="arabicParenR" startAt="4"/>
              <a:defRPr/>
            </a:pPr>
            <a:endParaRPr lang="pl-PL" b="1" dirty="0">
              <a:latin typeface="+mn-lt"/>
            </a:endParaRPr>
          </a:p>
        </p:txBody>
      </p:sp>
      <p:sp>
        <p:nvSpPr>
          <p:cNvPr id="10" name="Prostokąt zaokrąglony 9"/>
          <p:cNvSpPr/>
          <p:nvPr/>
        </p:nvSpPr>
        <p:spPr>
          <a:xfrm>
            <a:off x="155575" y="2449513"/>
            <a:ext cx="8785225" cy="863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" name="Prostokąt zaokrąglony 10"/>
          <p:cNvSpPr/>
          <p:nvPr/>
        </p:nvSpPr>
        <p:spPr>
          <a:xfrm>
            <a:off x="160338" y="3436938"/>
            <a:ext cx="8785225" cy="85566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Prostokąt zaokrąglony 11"/>
          <p:cNvSpPr/>
          <p:nvPr/>
        </p:nvSpPr>
        <p:spPr>
          <a:xfrm>
            <a:off x="153988" y="4435475"/>
            <a:ext cx="8785225" cy="10096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" name="Prostokąt zaokrąglony 12"/>
          <p:cNvSpPr/>
          <p:nvPr/>
        </p:nvSpPr>
        <p:spPr>
          <a:xfrm>
            <a:off x="179388" y="5661025"/>
            <a:ext cx="8785225" cy="72072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84995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84996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7" name="pole tekstowe 5"/>
          <p:cNvSpPr txBox="1">
            <a:spLocks noChangeArrowheads="1"/>
          </p:cNvSpPr>
          <p:nvPr/>
        </p:nvSpPr>
        <p:spPr bwMode="auto">
          <a:xfrm>
            <a:off x="539750" y="663575"/>
            <a:ext cx="7056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NAKŁADKA NA KARTY DO GŁOSOWANIA</a:t>
            </a:r>
          </a:p>
        </p:txBody>
      </p:sp>
      <p:sp>
        <p:nvSpPr>
          <p:cNvPr id="84998" name="Prostokąt 7"/>
          <p:cNvSpPr>
            <a:spLocks noChangeArrowheads="1"/>
          </p:cNvSpPr>
          <p:nvPr/>
        </p:nvSpPr>
        <p:spPr bwMode="auto">
          <a:xfrm>
            <a:off x="34925" y="1370013"/>
            <a:ext cx="896461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Wzory nakładek na karty do głosowania </a:t>
            </a:r>
            <a:endParaRPr lang="pl-PL" altLang="pl-PL" sz="700"/>
          </a:p>
          <a:p>
            <a:pPr algn="just"/>
            <a:endParaRPr lang="pl-PL" altLang="pl-PL" b="1"/>
          </a:p>
        </p:txBody>
      </p:sp>
      <p:sp>
        <p:nvSpPr>
          <p:cNvPr id="5" name="Prostokąt 4"/>
          <p:cNvSpPr/>
          <p:nvPr/>
        </p:nvSpPr>
        <p:spPr>
          <a:xfrm>
            <a:off x="2163763" y="3521075"/>
            <a:ext cx="1584325" cy="20875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sz="1600" b="1" dirty="0">
              <a:solidFill>
                <a:srgbClr val="90181B"/>
              </a:solidFill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4360863" y="3171825"/>
            <a:ext cx="1584325" cy="2436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39" name="Prostokąt 38"/>
          <p:cNvSpPr/>
          <p:nvPr/>
        </p:nvSpPr>
        <p:spPr>
          <a:xfrm>
            <a:off x="6557963" y="3171825"/>
            <a:ext cx="2078037" cy="2436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40" name="Prostokąt 39"/>
          <p:cNvSpPr/>
          <p:nvPr/>
        </p:nvSpPr>
        <p:spPr>
          <a:xfrm rot="5400000">
            <a:off x="463551" y="4389437"/>
            <a:ext cx="1046162" cy="13573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sz="1600" b="1" dirty="0">
              <a:solidFill>
                <a:srgbClr val="90181B"/>
              </a:solidFill>
            </a:endParaRPr>
          </a:p>
        </p:txBody>
      </p:sp>
      <p:cxnSp>
        <p:nvCxnSpPr>
          <p:cNvPr id="3" name="Łącznik prosty 2"/>
          <p:cNvCxnSpPr/>
          <p:nvPr/>
        </p:nvCxnSpPr>
        <p:spPr>
          <a:xfrm flipV="1">
            <a:off x="307975" y="4221163"/>
            <a:ext cx="0" cy="3238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/>
          <p:cNvCxnSpPr/>
          <p:nvPr/>
        </p:nvCxnSpPr>
        <p:spPr>
          <a:xfrm>
            <a:off x="307975" y="4221163"/>
            <a:ext cx="8794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1187450" y="4221163"/>
            <a:ext cx="0" cy="3238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1665288" y="5373688"/>
            <a:ext cx="2428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/>
          <p:cNvCxnSpPr/>
          <p:nvPr/>
        </p:nvCxnSpPr>
        <p:spPr>
          <a:xfrm flipV="1">
            <a:off x="1908175" y="4797425"/>
            <a:ext cx="0" cy="5762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21"/>
          <p:cNvCxnSpPr/>
          <p:nvPr/>
        </p:nvCxnSpPr>
        <p:spPr>
          <a:xfrm>
            <a:off x="1665288" y="4797425"/>
            <a:ext cx="2428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Łącznik prosty 30"/>
          <p:cNvCxnSpPr/>
          <p:nvPr/>
        </p:nvCxnSpPr>
        <p:spPr>
          <a:xfrm>
            <a:off x="1476375" y="4545013"/>
            <a:ext cx="188913" cy="179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Łącznik prosty 41"/>
          <p:cNvCxnSpPr/>
          <p:nvPr/>
        </p:nvCxnSpPr>
        <p:spPr>
          <a:xfrm flipH="1">
            <a:off x="307975" y="5591175"/>
            <a:ext cx="0" cy="3222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rójkąt równoramienny 46"/>
          <p:cNvSpPr/>
          <p:nvPr/>
        </p:nvSpPr>
        <p:spPr>
          <a:xfrm rot="2794235">
            <a:off x="1479550" y="4535488"/>
            <a:ext cx="276225" cy="127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cxnSp>
        <p:nvCxnSpPr>
          <p:cNvPr id="49" name="Łącznik prosty 48"/>
          <p:cNvCxnSpPr/>
          <p:nvPr/>
        </p:nvCxnSpPr>
        <p:spPr>
          <a:xfrm flipV="1">
            <a:off x="1187450" y="5591175"/>
            <a:ext cx="0" cy="3222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Łącznik prosty 53"/>
          <p:cNvCxnSpPr/>
          <p:nvPr/>
        </p:nvCxnSpPr>
        <p:spPr>
          <a:xfrm>
            <a:off x="307975" y="5913438"/>
            <a:ext cx="8794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rójkąt równoramienny 67"/>
          <p:cNvSpPr/>
          <p:nvPr/>
        </p:nvSpPr>
        <p:spPr>
          <a:xfrm rot="2794235">
            <a:off x="3567112" y="3521076"/>
            <a:ext cx="276225" cy="127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0" name="Trójkąt równoramienny 69"/>
          <p:cNvSpPr/>
          <p:nvPr/>
        </p:nvSpPr>
        <p:spPr>
          <a:xfrm rot="2794235">
            <a:off x="5745162" y="3173413"/>
            <a:ext cx="276225" cy="127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1" name="Trójkąt równoramienny 70"/>
          <p:cNvSpPr/>
          <p:nvPr/>
        </p:nvSpPr>
        <p:spPr>
          <a:xfrm rot="2794235">
            <a:off x="8440737" y="3173413"/>
            <a:ext cx="276225" cy="127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55" name="Prostokąt 54"/>
          <p:cNvSpPr/>
          <p:nvPr/>
        </p:nvSpPr>
        <p:spPr>
          <a:xfrm>
            <a:off x="468313" y="4797425"/>
            <a:ext cx="142875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4" name="Prostokąt 73"/>
          <p:cNvSpPr/>
          <p:nvPr/>
        </p:nvSpPr>
        <p:spPr>
          <a:xfrm>
            <a:off x="468313" y="5076825"/>
            <a:ext cx="142875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75" name="Prostokąt 74"/>
          <p:cNvSpPr/>
          <p:nvPr/>
        </p:nvSpPr>
        <p:spPr>
          <a:xfrm>
            <a:off x="2411413" y="3963988"/>
            <a:ext cx="144462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6" name="Prostokąt 75"/>
          <p:cNvSpPr/>
          <p:nvPr/>
        </p:nvSpPr>
        <p:spPr>
          <a:xfrm>
            <a:off x="2411413" y="4257675"/>
            <a:ext cx="144462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7" name="Prostokąt 76"/>
          <p:cNvSpPr/>
          <p:nvPr/>
        </p:nvSpPr>
        <p:spPr>
          <a:xfrm>
            <a:off x="2411413" y="4548188"/>
            <a:ext cx="144462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8" name="Prostokąt 77"/>
          <p:cNvSpPr/>
          <p:nvPr/>
        </p:nvSpPr>
        <p:spPr>
          <a:xfrm>
            <a:off x="2422525" y="4840288"/>
            <a:ext cx="144463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9" name="Prostokąt 78"/>
          <p:cNvSpPr/>
          <p:nvPr/>
        </p:nvSpPr>
        <p:spPr>
          <a:xfrm>
            <a:off x="2422525" y="5132388"/>
            <a:ext cx="142875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0" name="Prostokąt 79"/>
          <p:cNvSpPr/>
          <p:nvPr/>
        </p:nvSpPr>
        <p:spPr>
          <a:xfrm>
            <a:off x="4572000" y="3630613"/>
            <a:ext cx="144463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1" name="Prostokąt 80"/>
          <p:cNvSpPr/>
          <p:nvPr/>
        </p:nvSpPr>
        <p:spPr>
          <a:xfrm>
            <a:off x="4978400" y="3630613"/>
            <a:ext cx="144463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2" name="Prostokąt 81"/>
          <p:cNvSpPr/>
          <p:nvPr/>
        </p:nvSpPr>
        <p:spPr>
          <a:xfrm>
            <a:off x="5380038" y="3630613"/>
            <a:ext cx="144462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3" name="Prostokąt 82"/>
          <p:cNvSpPr/>
          <p:nvPr/>
        </p:nvSpPr>
        <p:spPr>
          <a:xfrm>
            <a:off x="4568825" y="3938588"/>
            <a:ext cx="142875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4" name="Prostokąt 83"/>
          <p:cNvSpPr/>
          <p:nvPr/>
        </p:nvSpPr>
        <p:spPr>
          <a:xfrm>
            <a:off x="4978400" y="3938588"/>
            <a:ext cx="144463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5" name="Prostokąt 84"/>
          <p:cNvSpPr/>
          <p:nvPr/>
        </p:nvSpPr>
        <p:spPr>
          <a:xfrm>
            <a:off x="5380038" y="3938588"/>
            <a:ext cx="144462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6" name="Prostokąt 85"/>
          <p:cNvSpPr/>
          <p:nvPr/>
        </p:nvSpPr>
        <p:spPr>
          <a:xfrm>
            <a:off x="6804025" y="3584575"/>
            <a:ext cx="144463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7" name="Prostokąt 86"/>
          <p:cNvSpPr/>
          <p:nvPr/>
        </p:nvSpPr>
        <p:spPr>
          <a:xfrm>
            <a:off x="7192963" y="3584575"/>
            <a:ext cx="144462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8" name="Prostokąt 87"/>
          <p:cNvSpPr/>
          <p:nvPr/>
        </p:nvSpPr>
        <p:spPr>
          <a:xfrm>
            <a:off x="7561263" y="3584575"/>
            <a:ext cx="142875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9" name="Prostokąt 88"/>
          <p:cNvSpPr/>
          <p:nvPr/>
        </p:nvSpPr>
        <p:spPr>
          <a:xfrm>
            <a:off x="7966075" y="3584575"/>
            <a:ext cx="144463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0" name="Prostokąt 89"/>
          <p:cNvSpPr/>
          <p:nvPr/>
        </p:nvSpPr>
        <p:spPr>
          <a:xfrm>
            <a:off x="4579938" y="4238625"/>
            <a:ext cx="144462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1" name="Prostokąt 90"/>
          <p:cNvSpPr/>
          <p:nvPr/>
        </p:nvSpPr>
        <p:spPr>
          <a:xfrm>
            <a:off x="4978400" y="4238625"/>
            <a:ext cx="144463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2" name="Prostokąt 91"/>
          <p:cNvSpPr/>
          <p:nvPr/>
        </p:nvSpPr>
        <p:spPr>
          <a:xfrm>
            <a:off x="5376863" y="4244975"/>
            <a:ext cx="142875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3" name="Prostokąt 92"/>
          <p:cNvSpPr/>
          <p:nvPr/>
        </p:nvSpPr>
        <p:spPr>
          <a:xfrm>
            <a:off x="4579938" y="4724400"/>
            <a:ext cx="144462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 v</a:t>
            </a:r>
          </a:p>
        </p:txBody>
      </p:sp>
      <p:sp>
        <p:nvSpPr>
          <p:cNvPr id="95" name="Prostokąt 94"/>
          <p:cNvSpPr/>
          <p:nvPr/>
        </p:nvSpPr>
        <p:spPr>
          <a:xfrm>
            <a:off x="4579938" y="5005388"/>
            <a:ext cx="144462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 v</a:t>
            </a:r>
          </a:p>
        </p:txBody>
      </p:sp>
      <p:sp>
        <p:nvSpPr>
          <p:cNvPr id="96" name="Prostokąt 95"/>
          <p:cNvSpPr/>
          <p:nvPr/>
        </p:nvSpPr>
        <p:spPr>
          <a:xfrm>
            <a:off x="4581525" y="5278438"/>
            <a:ext cx="144463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 v</a:t>
            </a:r>
          </a:p>
        </p:txBody>
      </p:sp>
      <p:sp>
        <p:nvSpPr>
          <p:cNvPr id="97" name="Prostokąt 96"/>
          <p:cNvSpPr/>
          <p:nvPr/>
        </p:nvSpPr>
        <p:spPr>
          <a:xfrm>
            <a:off x="4968875" y="4724400"/>
            <a:ext cx="142875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 v</a:t>
            </a:r>
          </a:p>
        </p:txBody>
      </p:sp>
      <p:sp>
        <p:nvSpPr>
          <p:cNvPr id="99" name="Prostokąt 98"/>
          <p:cNvSpPr/>
          <p:nvPr/>
        </p:nvSpPr>
        <p:spPr>
          <a:xfrm>
            <a:off x="4978400" y="5005388"/>
            <a:ext cx="144463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 v</a:t>
            </a:r>
          </a:p>
        </p:txBody>
      </p:sp>
      <p:sp>
        <p:nvSpPr>
          <p:cNvPr id="100" name="Prostokąt 99"/>
          <p:cNvSpPr/>
          <p:nvPr/>
        </p:nvSpPr>
        <p:spPr>
          <a:xfrm>
            <a:off x="4968875" y="5275263"/>
            <a:ext cx="142875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 v</a:t>
            </a:r>
          </a:p>
        </p:txBody>
      </p:sp>
      <p:sp>
        <p:nvSpPr>
          <p:cNvPr id="101" name="Prostokąt 100"/>
          <p:cNvSpPr/>
          <p:nvPr/>
        </p:nvSpPr>
        <p:spPr>
          <a:xfrm>
            <a:off x="5384800" y="4714875"/>
            <a:ext cx="144463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 v</a:t>
            </a:r>
          </a:p>
        </p:txBody>
      </p:sp>
      <p:sp>
        <p:nvSpPr>
          <p:cNvPr id="102" name="Prostokąt 101"/>
          <p:cNvSpPr/>
          <p:nvPr/>
        </p:nvSpPr>
        <p:spPr>
          <a:xfrm>
            <a:off x="5376863" y="5005388"/>
            <a:ext cx="142875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 v</a:t>
            </a:r>
          </a:p>
        </p:txBody>
      </p:sp>
      <p:sp>
        <p:nvSpPr>
          <p:cNvPr id="103" name="Prostokąt 102"/>
          <p:cNvSpPr/>
          <p:nvPr/>
        </p:nvSpPr>
        <p:spPr>
          <a:xfrm>
            <a:off x="5376863" y="5275263"/>
            <a:ext cx="142875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 v</a:t>
            </a:r>
          </a:p>
        </p:txBody>
      </p:sp>
      <p:sp>
        <p:nvSpPr>
          <p:cNvPr id="104" name="Prostokąt 103"/>
          <p:cNvSpPr/>
          <p:nvPr/>
        </p:nvSpPr>
        <p:spPr>
          <a:xfrm>
            <a:off x="6804025" y="3865563"/>
            <a:ext cx="144463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5" name="Prostokąt 104"/>
          <p:cNvSpPr/>
          <p:nvPr/>
        </p:nvSpPr>
        <p:spPr>
          <a:xfrm>
            <a:off x="7192963" y="3865563"/>
            <a:ext cx="144462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6" name="Prostokąt 105"/>
          <p:cNvSpPr/>
          <p:nvPr/>
        </p:nvSpPr>
        <p:spPr>
          <a:xfrm>
            <a:off x="7561263" y="3865563"/>
            <a:ext cx="142875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7" name="Prostokąt 106"/>
          <p:cNvSpPr/>
          <p:nvPr/>
        </p:nvSpPr>
        <p:spPr>
          <a:xfrm>
            <a:off x="7970838" y="3865563"/>
            <a:ext cx="142875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8" name="Prostokąt 107"/>
          <p:cNvSpPr/>
          <p:nvPr/>
        </p:nvSpPr>
        <p:spPr>
          <a:xfrm>
            <a:off x="6804025" y="4187825"/>
            <a:ext cx="144463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9" name="Prostokąt 108"/>
          <p:cNvSpPr/>
          <p:nvPr/>
        </p:nvSpPr>
        <p:spPr>
          <a:xfrm>
            <a:off x="7192963" y="4191000"/>
            <a:ext cx="144462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0" name="Prostokąt 109"/>
          <p:cNvSpPr/>
          <p:nvPr/>
        </p:nvSpPr>
        <p:spPr>
          <a:xfrm>
            <a:off x="7561263" y="4187825"/>
            <a:ext cx="144462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1" name="Prostokąt 110"/>
          <p:cNvSpPr/>
          <p:nvPr/>
        </p:nvSpPr>
        <p:spPr>
          <a:xfrm>
            <a:off x="7966075" y="4184650"/>
            <a:ext cx="144463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2" name="Prostokąt 111"/>
          <p:cNvSpPr/>
          <p:nvPr/>
        </p:nvSpPr>
        <p:spPr>
          <a:xfrm>
            <a:off x="6804025" y="4754563"/>
            <a:ext cx="144463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3" name="Prostokąt 112"/>
          <p:cNvSpPr/>
          <p:nvPr/>
        </p:nvSpPr>
        <p:spPr>
          <a:xfrm>
            <a:off x="6804025" y="5035550"/>
            <a:ext cx="144463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4" name="Prostokąt 113"/>
          <p:cNvSpPr/>
          <p:nvPr/>
        </p:nvSpPr>
        <p:spPr>
          <a:xfrm>
            <a:off x="6804025" y="5294313"/>
            <a:ext cx="144463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5" name="Prostokąt 114"/>
          <p:cNvSpPr/>
          <p:nvPr/>
        </p:nvSpPr>
        <p:spPr>
          <a:xfrm>
            <a:off x="7192963" y="4757738"/>
            <a:ext cx="144462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16" name="Prostokąt 115"/>
          <p:cNvSpPr/>
          <p:nvPr/>
        </p:nvSpPr>
        <p:spPr>
          <a:xfrm>
            <a:off x="7561263" y="4754563"/>
            <a:ext cx="142875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17" name="Prostokąt 116"/>
          <p:cNvSpPr/>
          <p:nvPr/>
        </p:nvSpPr>
        <p:spPr>
          <a:xfrm>
            <a:off x="7966075" y="4743450"/>
            <a:ext cx="144463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18" name="Prostokąt 117"/>
          <p:cNvSpPr/>
          <p:nvPr/>
        </p:nvSpPr>
        <p:spPr>
          <a:xfrm>
            <a:off x="7192963" y="5035550"/>
            <a:ext cx="144462" cy="144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19" name="Prostokąt 118"/>
          <p:cNvSpPr/>
          <p:nvPr/>
        </p:nvSpPr>
        <p:spPr>
          <a:xfrm>
            <a:off x="7192963" y="5294313"/>
            <a:ext cx="144462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20" name="Prostokąt 119"/>
          <p:cNvSpPr/>
          <p:nvPr/>
        </p:nvSpPr>
        <p:spPr>
          <a:xfrm>
            <a:off x="7561263" y="5037138"/>
            <a:ext cx="142875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21" name="Prostokąt 120"/>
          <p:cNvSpPr/>
          <p:nvPr/>
        </p:nvSpPr>
        <p:spPr>
          <a:xfrm>
            <a:off x="7561263" y="5292725"/>
            <a:ext cx="142875" cy="142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22" name="Prostokąt 121"/>
          <p:cNvSpPr/>
          <p:nvPr/>
        </p:nvSpPr>
        <p:spPr>
          <a:xfrm>
            <a:off x="7966075" y="5033963"/>
            <a:ext cx="144463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sp>
        <p:nvSpPr>
          <p:cNvPr id="123" name="Prostokąt 122"/>
          <p:cNvSpPr/>
          <p:nvPr/>
        </p:nvSpPr>
        <p:spPr>
          <a:xfrm>
            <a:off x="7962900" y="5291138"/>
            <a:ext cx="142875" cy="144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</p:txBody>
      </p:sp>
      <p:cxnSp>
        <p:nvCxnSpPr>
          <p:cNvPr id="57" name="Łącznik prosty 56"/>
          <p:cNvCxnSpPr/>
          <p:nvPr/>
        </p:nvCxnSpPr>
        <p:spPr>
          <a:xfrm flipV="1">
            <a:off x="2163763" y="3284538"/>
            <a:ext cx="0" cy="2365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Łącznik prosty 58"/>
          <p:cNvCxnSpPr/>
          <p:nvPr/>
        </p:nvCxnSpPr>
        <p:spPr>
          <a:xfrm>
            <a:off x="2163763" y="3284538"/>
            <a:ext cx="11128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Łącznik prosty 60"/>
          <p:cNvCxnSpPr/>
          <p:nvPr/>
        </p:nvCxnSpPr>
        <p:spPr>
          <a:xfrm>
            <a:off x="3276600" y="3284538"/>
            <a:ext cx="0" cy="2365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Łącznik prosty 62"/>
          <p:cNvCxnSpPr/>
          <p:nvPr/>
        </p:nvCxnSpPr>
        <p:spPr>
          <a:xfrm>
            <a:off x="2163763" y="5608638"/>
            <a:ext cx="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281" name="Łącznik prosty 97280"/>
          <p:cNvCxnSpPr/>
          <p:nvPr/>
        </p:nvCxnSpPr>
        <p:spPr>
          <a:xfrm>
            <a:off x="2163763" y="5913438"/>
            <a:ext cx="11128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292" name="Łącznik prosty 97291"/>
          <p:cNvCxnSpPr/>
          <p:nvPr/>
        </p:nvCxnSpPr>
        <p:spPr>
          <a:xfrm flipV="1">
            <a:off x="3276600" y="5608638"/>
            <a:ext cx="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05" name="Łącznik prosty 97304"/>
          <p:cNvCxnSpPr/>
          <p:nvPr/>
        </p:nvCxnSpPr>
        <p:spPr>
          <a:xfrm>
            <a:off x="3748088" y="5364163"/>
            <a:ext cx="247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07" name="Łącznik prosty 97306"/>
          <p:cNvCxnSpPr/>
          <p:nvPr/>
        </p:nvCxnSpPr>
        <p:spPr>
          <a:xfrm flipV="1">
            <a:off x="3995738" y="3865563"/>
            <a:ext cx="0" cy="15081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10" name="Łącznik prosty 97309"/>
          <p:cNvCxnSpPr/>
          <p:nvPr/>
        </p:nvCxnSpPr>
        <p:spPr>
          <a:xfrm>
            <a:off x="3748088" y="3865563"/>
            <a:ext cx="247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Łącznik prosty 71"/>
          <p:cNvCxnSpPr/>
          <p:nvPr/>
        </p:nvCxnSpPr>
        <p:spPr>
          <a:xfrm flipV="1">
            <a:off x="4360863" y="2924175"/>
            <a:ext cx="0" cy="2476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13" name="Łącznik prosty 97312"/>
          <p:cNvCxnSpPr/>
          <p:nvPr/>
        </p:nvCxnSpPr>
        <p:spPr>
          <a:xfrm>
            <a:off x="4360863" y="2924175"/>
            <a:ext cx="1168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15" name="Łącznik prosty 97314"/>
          <p:cNvCxnSpPr/>
          <p:nvPr/>
        </p:nvCxnSpPr>
        <p:spPr>
          <a:xfrm>
            <a:off x="5519738" y="2924175"/>
            <a:ext cx="9525" cy="2476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18" name="Łącznik prosty 97317"/>
          <p:cNvCxnSpPr/>
          <p:nvPr/>
        </p:nvCxnSpPr>
        <p:spPr>
          <a:xfrm>
            <a:off x="4360863" y="5608638"/>
            <a:ext cx="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20" name="Łącznik prosty 97319"/>
          <p:cNvCxnSpPr/>
          <p:nvPr/>
        </p:nvCxnSpPr>
        <p:spPr>
          <a:xfrm>
            <a:off x="4360863" y="5913438"/>
            <a:ext cx="1168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22" name="Łącznik prosty 97321"/>
          <p:cNvCxnSpPr/>
          <p:nvPr/>
        </p:nvCxnSpPr>
        <p:spPr>
          <a:xfrm flipV="1">
            <a:off x="5529263" y="5608638"/>
            <a:ext cx="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28" name="Łącznik prosty 97327"/>
          <p:cNvCxnSpPr/>
          <p:nvPr/>
        </p:nvCxnSpPr>
        <p:spPr>
          <a:xfrm>
            <a:off x="5945188" y="5348288"/>
            <a:ext cx="2825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30" name="Łącznik prosty 97329"/>
          <p:cNvCxnSpPr/>
          <p:nvPr/>
        </p:nvCxnSpPr>
        <p:spPr>
          <a:xfrm flipV="1">
            <a:off x="6227763" y="3521075"/>
            <a:ext cx="0" cy="1827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32" name="Łącznik prosty 97331"/>
          <p:cNvCxnSpPr/>
          <p:nvPr/>
        </p:nvCxnSpPr>
        <p:spPr>
          <a:xfrm>
            <a:off x="5945188" y="3521075"/>
            <a:ext cx="2825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34" name="Łącznik prosty 97333"/>
          <p:cNvCxnSpPr/>
          <p:nvPr/>
        </p:nvCxnSpPr>
        <p:spPr>
          <a:xfrm flipV="1">
            <a:off x="6557963" y="2924175"/>
            <a:ext cx="0" cy="2476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36" name="Łącznik prosty 97335"/>
          <p:cNvCxnSpPr/>
          <p:nvPr/>
        </p:nvCxnSpPr>
        <p:spPr>
          <a:xfrm>
            <a:off x="6557963" y="2924175"/>
            <a:ext cx="1555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41" name="Łącznik prosty 97340"/>
          <p:cNvCxnSpPr/>
          <p:nvPr/>
        </p:nvCxnSpPr>
        <p:spPr>
          <a:xfrm>
            <a:off x="8113713" y="2924175"/>
            <a:ext cx="0" cy="2476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43" name="Łącznik prosty 97342"/>
          <p:cNvCxnSpPr/>
          <p:nvPr/>
        </p:nvCxnSpPr>
        <p:spPr>
          <a:xfrm>
            <a:off x="6557963" y="5608638"/>
            <a:ext cx="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44" name="Łącznik prosty 97343"/>
          <p:cNvCxnSpPr/>
          <p:nvPr/>
        </p:nvCxnSpPr>
        <p:spPr>
          <a:xfrm>
            <a:off x="6557963" y="5913438"/>
            <a:ext cx="16144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46" name="Łącznik prosty 97345"/>
          <p:cNvCxnSpPr/>
          <p:nvPr/>
        </p:nvCxnSpPr>
        <p:spPr>
          <a:xfrm flipV="1">
            <a:off x="8172450" y="5591175"/>
            <a:ext cx="0" cy="3222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50" name="Łącznik prosty 97349"/>
          <p:cNvCxnSpPr/>
          <p:nvPr/>
        </p:nvCxnSpPr>
        <p:spPr>
          <a:xfrm>
            <a:off x="8636000" y="5348288"/>
            <a:ext cx="2571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54" name="Łącznik prosty 97353"/>
          <p:cNvCxnSpPr/>
          <p:nvPr/>
        </p:nvCxnSpPr>
        <p:spPr>
          <a:xfrm flipV="1">
            <a:off x="8893175" y="3521075"/>
            <a:ext cx="0" cy="1827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356" name="Łącznik prosty 97355"/>
          <p:cNvCxnSpPr/>
          <p:nvPr/>
        </p:nvCxnSpPr>
        <p:spPr>
          <a:xfrm>
            <a:off x="8636000" y="3521075"/>
            <a:ext cx="2571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pole tekstowe 5"/>
          <p:cNvSpPr txBox="1">
            <a:spLocks noChangeArrowheads="1"/>
          </p:cNvSpPr>
          <p:nvPr/>
        </p:nvSpPr>
        <p:spPr bwMode="auto">
          <a:xfrm>
            <a:off x="539750" y="663575"/>
            <a:ext cx="7056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NAKŁADKA NA KARTY DO GŁOSOWANIA</a:t>
            </a:r>
          </a:p>
        </p:txBody>
      </p:sp>
      <p:sp>
        <p:nvSpPr>
          <p:cNvPr id="3" name="Prostokąt 2"/>
          <p:cNvSpPr/>
          <p:nvPr/>
        </p:nvSpPr>
        <p:spPr>
          <a:xfrm>
            <a:off x="323850" y="1490663"/>
            <a:ext cx="8280400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dirty="0">
                <a:solidFill>
                  <a:srgbClr val="000000"/>
                </a:solidFill>
                <a:latin typeface="+mj-lt"/>
              </a:rPr>
              <a:t>W przypadku, </a:t>
            </a:r>
            <a:r>
              <a:rPr lang="pl-PL" sz="2000" b="1" dirty="0">
                <a:solidFill>
                  <a:srgbClr val="000000"/>
                </a:solidFill>
                <a:latin typeface="+mj-lt"/>
              </a:rPr>
              <a:t>gdy wyborca zażąda wydania mu wraz z kartami do głosowania nakładek na karty do głosowania sporządzonych w alfabecie Braille’a</a:t>
            </a:r>
            <a:r>
              <a:rPr lang="pl-PL" sz="2000" dirty="0">
                <a:solidFill>
                  <a:srgbClr val="000000"/>
                </a:solidFill>
                <a:latin typeface="+mj-lt"/>
              </a:rPr>
              <a:t>, komisja informuje wyborcę o konieczności dostarczenia nakładek z urzędu gminy. Jednocześnie </a:t>
            </a:r>
            <a:r>
              <a:rPr lang="pl-PL" sz="2000" b="1" dirty="0">
                <a:solidFill>
                  <a:srgbClr val="000000"/>
                </a:solidFill>
                <a:latin typeface="+mj-lt"/>
              </a:rPr>
              <a:t>komisja niezwłocznie informuje urząd gminy o konieczności pilnego doręczenia do tego obwodu głosowania nakładek na karty do głosowania sporządzonych w alfabecie Braille’a. </a:t>
            </a:r>
          </a:p>
        </p:txBody>
      </p:sp>
      <p:sp>
        <p:nvSpPr>
          <p:cNvPr id="4" name="Prostokąt 3"/>
          <p:cNvSpPr/>
          <p:nvPr/>
        </p:nvSpPr>
        <p:spPr>
          <a:xfrm>
            <a:off x="323850" y="3644900"/>
            <a:ext cx="8315325" cy="2554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dirty="0">
                <a:latin typeface="+mj-lt"/>
              </a:rPr>
              <a:t>Na czas oczekiwania komisja zapewnienia wyborcy i ewentualnie osobie mu towarzyszącej miejsca do siedzenia, a także miejsce zapewniające wyborcy komfort oddania głosu z wykorzystaniem nakładki, mając na względzie format kart wykorzystywanych w danym obwodzie. </a:t>
            </a:r>
            <a:r>
              <a:rPr lang="pl-PL" sz="2000" b="1" dirty="0">
                <a:solidFill>
                  <a:srgbClr val="000000"/>
                </a:solidFill>
                <a:latin typeface="+mj-lt"/>
              </a:rPr>
              <a:t>Ponadto w czasie oczekiwania jeden z członków komisji powinien poinformować wyborcę o sposobie głosowania oraz warunkach ważności głosu </a:t>
            </a:r>
            <a:r>
              <a:rPr lang="pl-PL" sz="2000" b="1" dirty="0">
                <a:latin typeface="+mj-lt"/>
              </a:rPr>
              <a:t>Po doręczeniu przez przedstawiciela urzędu gminy nakładek sporządzonych w alfabecie Braille’a, komisja wraz </a:t>
            </a:r>
            <a:br>
              <a:rPr lang="pl-PL" sz="2000" b="1" dirty="0">
                <a:latin typeface="+mj-lt"/>
              </a:rPr>
            </a:br>
            <a:r>
              <a:rPr lang="pl-PL" sz="2000" b="1" dirty="0">
                <a:latin typeface="+mj-lt"/>
              </a:rPr>
              <a:t>z kartami do głosowania wydaje je wyborcy niepełnosprawnemu.</a:t>
            </a:r>
            <a:r>
              <a:rPr lang="pl-PL" sz="2000" dirty="0">
                <a:latin typeface="+mj-lt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pole tekstowe 5"/>
          <p:cNvSpPr txBox="1">
            <a:spLocks noChangeArrowheads="1"/>
          </p:cNvSpPr>
          <p:nvPr/>
        </p:nvSpPr>
        <p:spPr bwMode="auto">
          <a:xfrm>
            <a:off x="539750" y="663575"/>
            <a:ext cx="7056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NAKŁADKA NA KARTY DO GŁOSOWANIA</a:t>
            </a:r>
          </a:p>
        </p:txBody>
      </p:sp>
      <p:sp>
        <p:nvSpPr>
          <p:cNvPr id="5" name="Prostokąt 4"/>
          <p:cNvSpPr/>
          <p:nvPr/>
        </p:nvSpPr>
        <p:spPr>
          <a:xfrm>
            <a:off x="547688" y="1628775"/>
            <a:ext cx="8208962" cy="31702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b="1" dirty="0">
                <a:solidFill>
                  <a:srgbClr val="000000"/>
                </a:solidFill>
                <a:latin typeface="+mj-lt"/>
              </a:rPr>
              <a:t>Komisja informuje wyborcę, że po oddaniu głosu obowiązany jest on zwrócić komisji nakładki na karty. </a:t>
            </a:r>
            <a:r>
              <a:rPr lang="pl-PL" sz="2000" dirty="0">
                <a:solidFill>
                  <a:srgbClr val="000000"/>
                </a:solidFill>
                <a:latin typeface="+mj-lt"/>
              </a:rPr>
              <a:t>Komisja zwraca uwagę, aby wyborca wraz z kartami nie wrzucił nakładek do urny. </a:t>
            </a:r>
            <a:r>
              <a:rPr lang="pl-PL" sz="2000" b="1" dirty="0">
                <a:solidFill>
                  <a:srgbClr val="000000"/>
                </a:solidFill>
                <a:latin typeface="+mj-lt"/>
              </a:rPr>
              <a:t>Po oddaniu głosu przez wyborcę nakładki zwracane są przedstawicielowi urzędu gminy, który powinien zaczekać na ich zwrot, a następnie odwieźć je do urzędu gminy. </a:t>
            </a:r>
          </a:p>
          <a:p>
            <a:pPr algn="just">
              <a:defRPr/>
            </a:pPr>
            <a:endParaRPr lang="pl-PL" sz="2000" b="1" dirty="0">
              <a:solidFill>
                <a:srgbClr val="000000"/>
              </a:solidFill>
              <a:latin typeface="+mj-lt"/>
            </a:endParaRPr>
          </a:p>
          <a:p>
            <a:pPr algn="just">
              <a:defRPr/>
            </a:pPr>
            <a:r>
              <a:rPr lang="pl-PL" sz="2000" dirty="0">
                <a:solidFill>
                  <a:srgbClr val="000000"/>
                </a:solidFill>
                <a:latin typeface="+mj-lt"/>
              </a:rPr>
              <a:t>Przewodniczący komisji lub jego zastępca odnotowuje fakt głosowania przy pomocy nakładki na kartę do głosowania sporządzonej w alfabecie Braille’a na roboczym wykazie. Liczbę wyborców głosujących przy pomocy tego rodzaju nakładki podaje się w pkt XIII.6 protokołu przekazania. </a:t>
            </a:r>
            <a:endParaRPr lang="pl-PL" sz="2000" dirty="0">
              <a:latin typeface="+mj-lt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684213" y="5157788"/>
            <a:ext cx="7991475" cy="708025"/>
          </a:xfrm>
          <a:prstGeom prst="rect">
            <a:avLst/>
          </a:prstGeom>
          <a:ln w="19050">
            <a:solidFill>
              <a:srgbClr val="90181B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b="1" dirty="0">
                <a:solidFill>
                  <a:srgbClr val="000000"/>
                </a:solidFill>
                <a:latin typeface="+mj-lt"/>
              </a:rPr>
              <a:t>W przypadku utraty nakładek lub ich zniszczenia komisja niezwłocznie informuje o tym wójta.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pole tekstowe 1"/>
          <p:cNvSpPr txBox="1">
            <a:spLocks noChangeArrowheads="1"/>
          </p:cNvSpPr>
          <p:nvPr/>
        </p:nvSpPr>
        <p:spPr bwMode="auto">
          <a:xfrm>
            <a:off x="1187450" y="365125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PRZEBIEG GŁOSOWANIA</a:t>
            </a:r>
            <a:r>
              <a:rPr lang="pl-PL" altLang="pl-PL" sz="2000">
                <a:solidFill>
                  <a:srgbClr val="9D032A"/>
                </a:solidFill>
                <a:latin typeface="Arial Black" pitchFamily="34" charset="0"/>
              </a:rPr>
              <a:t> </a:t>
            </a:r>
          </a:p>
        </p:txBody>
      </p:sp>
      <p:sp>
        <p:nvSpPr>
          <p:cNvPr id="4" name="Prostokąt 3"/>
          <p:cNvSpPr/>
          <p:nvPr/>
        </p:nvSpPr>
        <p:spPr>
          <a:xfrm>
            <a:off x="179388" y="1098550"/>
            <a:ext cx="8783637" cy="32940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dirty="0">
                <a:latin typeface="+mj-lt"/>
              </a:rPr>
              <a:t>Karty do głosowania wyborcy powinni wrzucać do urny w taki</a:t>
            </a:r>
            <a:br>
              <a:rPr lang="pl-PL" dirty="0">
                <a:latin typeface="+mj-lt"/>
              </a:rPr>
            </a:br>
            <a:r>
              <a:rPr lang="pl-PL" dirty="0">
                <a:latin typeface="+mj-lt"/>
              </a:rPr>
              <a:t>sposób, aby strona zadrukowana była niewidoczna </a:t>
            </a:r>
            <a:br>
              <a:rPr lang="pl-PL" dirty="0">
                <a:latin typeface="+mj-lt"/>
              </a:rPr>
            </a:br>
            <a:r>
              <a:rPr lang="pl-PL" dirty="0">
                <a:latin typeface="+mj-lt"/>
              </a:rPr>
              <a:t>(art. 52 § 6 Kodeksu wyborczego). </a:t>
            </a:r>
          </a:p>
          <a:p>
            <a:pPr>
              <a:defRPr/>
            </a:pPr>
            <a:endParaRPr lang="pl-PL" dirty="0">
              <a:latin typeface="+mj-lt"/>
            </a:endParaRPr>
          </a:p>
          <a:p>
            <a:pPr>
              <a:defRPr/>
            </a:pPr>
            <a:r>
              <a:rPr lang="pl-PL" dirty="0">
                <a:latin typeface="+mj-lt"/>
              </a:rPr>
              <a:t>Niedopuszczalne jest głosowanie za członka rodziny </a:t>
            </a:r>
            <a:br>
              <a:rPr lang="pl-PL" dirty="0">
                <a:latin typeface="+mj-lt"/>
              </a:rPr>
            </a:br>
            <a:r>
              <a:rPr lang="pl-PL" dirty="0">
                <a:latin typeface="+mj-lt"/>
              </a:rPr>
              <a:t>lub za inną osobę z wyjątkiem  głosowania przez pełnomocnika. </a:t>
            </a:r>
          </a:p>
          <a:p>
            <a:pPr>
              <a:defRPr/>
            </a:pPr>
            <a:endParaRPr lang="pl-PL" sz="900" dirty="0">
              <a:latin typeface="+mj-lt"/>
            </a:endParaRPr>
          </a:p>
          <a:p>
            <a:pPr algn="just">
              <a:defRPr/>
            </a:pPr>
            <a:r>
              <a:rPr lang="pl-PL" dirty="0">
                <a:latin typeface="+mj-lt"/>
              </a:rPr>
              <a:t>Osobie niepełnosprawnej, na jej prośbę, </a:t>
            </a:r>
            <a:r>
              <a:rPr lang="pl-PL" b="1" dirty="0">
                <a:solidFill>
                  <a:srgbClr val="9D032A"/>
                </a:solidFill>
                <a:latin typeface="+mj-lt"/>
              </a:rPr>
              <a:t>może pomagać w głosowaniu inna osoba</a:t>
            </a:r>
            <a:r>
              <a:rPr lang="pl-PL" dirty="0">
                <a:solidFill>
                  <a:srgbClr val="9D032A"/>
                </a:solidFill>
                <a:latin typeface="+mj-lt"/>
              </a:rPr>
              <a:t>, </a:t>
            </a:r>
            <a:r>
              <a:rPr lang="pl-PL" dirty="0">
                <a:latin typeface="+mj-lt"/>
              </a:rPr>
              <a:t>w tym także niepełnoletnia; pomoc ta może mieć tylko techniczny charakter; nie może ona polegać na sugerowaniu głosującemu sposobu głosowania lub na głosowaniu w zastępstwie tej osoby; dopuszczalne jest, aby na życzenie osoby niepełnosprawnej </a:t>
            </a:r>
            <a:r>
              <a:rPr lang="pl-PL" b="1" dirty="0">
                <a:latin typeface="+mj-lt"/>
              </a:rPr>
              <a:t>w miejscu zapewniającym tajność głosowania przebywała osoba udzielająca pomocy. </a:t>
            </a:r>
          </a:p>
        </p:txBody>
      </p:sp>
      <p:sp>
        <p:nvSpPr>
          <p:cNvPr id="5" name="Prostokąt 4"/>
          <p:cNvSpPr/>
          <p:nvPr/>
        </p:nvSpPr>
        <p:spPr>
          <a:xfrm>
            <a:off x="273050" y="4432300"/>
            <a:ext cx="8712200" cy="708025"/>
          </a:xfrm>
          <a:prstGeom prst="rect">
            <a:avLst/>
          </a:prstGeom>
          <a:ln w="19050">
            <a:solidFill>
              <a:srgbClr val="90181B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b="1" dirty="0">
                <a:solidFill>
                  <a:srgbClr val="000000"/>
                </a:solidFill>
                <a:latin typeface="+mj-lt"/>
              </a:rPr>
              <a:t>Pomocy w głosowaniu nie może udzielać członek komisji, mąż zaufania, obserwator społeczny, ani obserwator międzynarodowy </a:t>
            </a:r>
            <a:r>
              <a:rPr lang="pl-PL" sz="2000" dirty="0">
                <a:solidFill>
                  <a:srgbClr val="000000"/>
                </a:solidFill>
                <a:latin typeface="+mj-lt"/>
              </a:rPr>
              <a:t>(art. 53 i 103c § 2 Kodeksu wyborczego). </a:t>
            </a:r>
          </a:p>
        </p:txBody>
      </p:sp>
      <p:pic>
        <p:nvPicPr>
          <p:cNvPr id="89093" name="Obraz 5" descr="1242796267486489866Handicapped_Accessible_sign.svg.med.png"/>
          <p:cNvPicPr>
            <a:picLocks noChangeAspect="1"/>
          </p:cNvPicPr>
          <p:nvPr/>
        </p:nvPicPr>
        <p:blipFill>
          <a:blip r:embed="rId2">
            <a:lum bright="70000"/>
          </a:blip>
          <a:srcRect/>
          <a:stretch>
            <a:fillRect/>
          </a:stretch>
        </p:blipFill>
        <p:spPr bwMode="auto">
          <a:xfrm>
            <a:off x="7785100" y="1844675"/>
            <a:ext cx="1100138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4" name="Obraz 12" descr="Urna - wrzucanie kart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1098550"/>
            <a:ext cx="1089025" cy="96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5" name="Prostokąt 8"/>
          <p:cNvSpPr>
            <a:spLocks noChangeArrowheads="1"/>
          </p:cNvSpPr>
          <p:nvPr/>
        </p:nvSpPr>
        <p:spPr bwMode="auto">
          <a:xfrm>
            <a:off x="179388" y="4972050"/>
            <a:ext cx="7548562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1600">
              <a:solidFill>
                <a:srgbClr val="000000"/>
              </a:solidFill>
              <a:latin typeface="Times New Roman" pitchFamily="18" charset="0"/>
            </a:endParaRPr>
          </a:p>
          <a:p>
            <a:pPr algn="just"/>
            <a:r>
              <a:rPr lang="pl-PL" altLang="pl-PL" b="1">
                <a:solidFill>
                  <a:srgbClr val="000000"/>
                </a:solidFill>
                <a:latin typeface="Times New Roman" pitchFamily="18" charset="0"/>
              </a:rPr>
              <a:t>Przeprowadzanie głosowania poza lokalem możliwe jest wyłącznie </a:t>
            </a:r>
            <a:br>
              <a:rPr lang="pl-PL" altLang="pl-PL" b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altLang="pl-PL" b="1">
                <a:solidFill>
                  <a:srgbClr val="000000"/>
                </a:solidFill>
                <a:latin typeface="Times New Roman" pitchFamily="18" charset="0"/>
              </a:rPr>
              <a:t>w zakładach leczniczych i domach pomocy społecznej przy zastosowaniu urny pomocniczej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pole tekstowe 1"/>
          <p:cNvSpPr txBox="1">
            <a:spLocks noChangeArrowheads="1"/>
          </p:cNvSpPr>
          <p:nvPr/>
        </p:nvSpPr>
        <p:spPr bwMode="auto">
          <a:xfrm>
            <a:off x="217488" y="476250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WYNOSZENIE KART DO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4" name="Symbol zastępczy zawartości 7"/>
          <p:cNvSpPr>
            <a:spLocks noGrp="1"/>
          </p:cNvSpPr>
          <p:nvPr>
            <p:ph idx="4294967295"/>
          </p:nvPr>
        </p:nvSpPr>
        <p:spPr>
          <a:xfrm>
            <a:off x="17463" y="1412875"/>
            <a:ext cx="8507412" cy="3529013"/>
          </a:xfrm>
        </p:spPr>
        <p:txBody>
          <a:bodyPr>
            <a:normAutofit/>
          </a:bodyPr>
          <a:lstStyle/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pl-PL" sz="2000" b="1" dirty="0" smtClean="0"/>
              <a:t>Komisja zwraca uwagę, by wyborcy nie wynosili kart do głosowania poza lokal wyborczy.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pl-PL" sz="2000" b="1" dirty="0" smtClean="0"/>
              <a:t>Jeżeli komisja:</a:t>
            </a:r>
          </a:p>
          <a:p>
            <a:pPr marL="0" indent="0">
              <a:buFont typeface="Wingdings" pitchFamily="2" charset="2"/>
              <a:buChar char="Ø"/>
              <a:defRPr/>
            </a:pPr>
            <a:r>
              <a:rPr lang="pl-PL" sz="2000" dirty="0" smtClean="0"/>
              <a:t>  zauważy, że wyborca wyniósł kartę na zewnątrz</a:t>
            </a:r>
          </a:p>
          <a:p>
            <a:pPr marL="265113" indent="-265113">
              <a:buFont typeface="Wingdings" pitchFamily="2" charset="2"/>
              <a:buChar char="Ø"/>
              <a:defRPr/>
            </a:pPr>
            <a:r>
              <a:rPr lang="pl-PL" sz="2000" dirty="0" smtClean="0"/>
              <a:t> otrzyma informacje, że w lokalu lub poza nim oferowane jest odstąpienie karty</a:t>
            </a:r>
          </a:p>
        </p:txBody>
      </p:sp>
      <p:sp>
        <p:nvSpPr>
          <p:cNvPr id="6" name="Prostokąt 5"/>
          <p:cNvSpPr/>
          <p:nvPr/>
        </p:nvSpPr>
        <p:spPr>
          <a:xfrm>
            <a:off x="249238" y="3656013"/>
            <a:ext cx="5364162" cy="1076325"/>
          </a:xfrm>
          <a:prstGeom prst="rect">
            <a:avLst/>
          </a:prstGeom>
          <a:solidFill>
            <a:srgbClr val="9D032A"/>
          </a:solidFill>
          <a:ln w="38100">
            <a:solidFill>
              <a:schemeClr val="bg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3200" b="1" dirty="0">
                <a:solidFill>
                  <a:schemeClr val="bg1"/>
                </a:solidFill>
                <a:latin typeface="+mj-lt"/>
              </a:rPr>
              <a:t>obowiązana jest niezwłocznie zawiadomić Policję</a:t>
            </a:r>
          </a:p>
        </p:txBody>
      </p:sp>
      <p:sp>
        <p:nvSpPr>
          <p:cNvPr id="7" name="Prostokąt 6"/>
          <p:cNvSpPr/>
          <p:nvPr/>
        </p:nvSpPr>
        <p:spPr>
          <a:xfrm>
            <a:off x="249238" y="4941888"/>
            <a:ext cx="4392612" cy="64611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9D032A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l-PL" b="1" dirty="0">
                <a:latin typeface="+mj-lt"/>
              </a:rPr>
              <a:t>Fakt ten należy opisać w protokole  przekazania.</a:t>
            </a:r>
            <a:endParaRPr lang="pl-PL" dirty="0">
              <a:latin typeface="+mj-lt"/>
            </a:endParaRPr>
          </a:p>
        </p:txBody>
      </p:sp>
      <p:pic>
        <p:nvPicPr>
          <p:cNvPr id="90118" name="Obraz 7" descr="REFERENDUM 2015 - Policjant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3357563"/>
            <a:ext cx="1825625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9" name="Prostokąt 8"/>
          <p:cNvSpPr>
            <a:spLocks noChangeArrowheads="1"/>
          </p:cNvSpPr>
          <p:nvPr/>
        </p:nvSpPr>
        <p:spPr bwMode="auto">
          <a:xfrm>
            <a:off x="217488" y="5567363"/>
            <a:ext cx="75946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1600">
              <a:solidFill>
                <a:srgbClr val="000000"/>
              </a:solidFill>
              <a:latin typeface="Times New Roman" pitchFamily="18" charset="0"/>
            </a:endParaRPr>
          </a:p>
          <a:p>
            <a:pPr algn="just"/>
            <a:r>
              <a:rPr lang="pl-PL" altLang="pl-PL" b="1">
                <a:solidFill>
                  <a:srgbClr val="000000"/>
                </a:solidFill>
                <a:latin typeface="Times New Roman" pitchFamily="18" charset="0"/>
              </a:rPr>
              <a:t>Komisja zwraca również uwagę, aby wyborcy nie wrzucali do urny innych przedmiotów niż karty do głosowania. Takie przypadki należy opisać </a:t>
            </a:r>
            <a:br>
              <a:rPr lang="pl-PL" altLang="pl-PL" b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altLang="pl-PL" b="1">
                <a:solidFill>
                  <a:srgbClr val="000000"/>
                </a:solidFill>
                <a:latin typeface="Times New Roman" pitchFamily="18" charset="0"/>
              </a:rPr>
              <a:t>w punkcie XIII.6 protokołu przekazania </a:t>
            </a:r>
            <a:endParaRPr lang="pl-PL" altLang="pl-PL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pole tekstowe 1"/>
          <p:cNvSpPr txBox="1">
            <a:spLocks noChangeArrowheads="1"/>
          </p:cNvSpPr>
          <p:nvPr/>
        </p:nvSpPr>
        <p:spPr bwMode="auto">
          <a:xfrm>
            <a:off x="1042988" y="361950"/>
            <a:ext cx="84248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ZAŚWIADCZEŃ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(potwierdzających udział w głosowaniu)   </a:t>
            </a:r>
          </a:p>
        </p:txBody>
      </p:sp>
      <p:sp>
        <p:nvSpPr>
          <p:cNvPr id="4" name="Elipsa 3"/>
          <p:cNvSpPr/>
          <p:nvPr/>
        </p:nvSpPr>
        <p:spPr>
          <a:xfrm>
            <a:off x="4067175" y="3860800"/>
            <a:ext cx="865188" cy="79216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1140" name="Prostokąt 4"/>
          <p:cNvSpPr>
            <a:spLocks noChangeArrowheads="1"/>
          </p:cNvSpPr>
          <p:nvPr/>
        </p:nvSpPr>
        <p:spPr bwMode="auto">
          <a:xfrm>
            <a:off x="0" y="1187450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>
                <a:latin typeface="Calibri" pitchFamily="34" charset="0"/>
                <a:cs typeface="Times New Roman" pitchFamily="18" charset="0"/>
              </a:rPr>
              <a:t> Na żądanie wyborcy, OKW zobowiązana jest wydać zaświadczenie</a:t>
            </a:r>
            <a:endParaRPr lang="pl-PL" altLang="pl-PL"/>
          </a:p>
        </p:txBody>
      </p:sp>
      <p:sp>
        <p:nvSpPr>
          <p:cNvPr id="91141" name="Prostokąt 5"/>
          <p:cNvSpPr>
            <a:spLocks noChangeArrowheads="1"/>
          </p:cNvSpPr>
          <p:nvPr/>
        </p:nvSpPr>
        <p:spPr bwMode="auto">
          <a:xfrm>
            <a:off x="107950" y="4870450"/>
            <a:ext cx="885666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1600"/>
              <a:t>Jeżeli z wnioskiem o wydanie zaświadczenia wystąpił pełnomocnik - w zaświadczeniu </a:t>
            </a:r>
            <a:br>
              <a:rPr lang="pl-PL" altLang="pl-PL" sz="1600"/>
            </a:br>
            <a:r>
              <a:rPr lang="pl-PL" altLang="pl-PL" sz="1600"/>
              <a:t>po wyrazach „otrzymał/otrzymała” należy dodać wyrazy „</a:t>
            </a:r>
            <a:r>
              <a:rPr lang="pl-PL" altLang="pl-PL" sz="1600" b="1">
                <a:solidFill>
                  <a:srgbClr val="FF0000"/>
                </a:solidFill>
              </a:rPr>
              <a:t>jako pełnomocnik wyborcy</a:t>
            </a:r>
            <a:r>
              <a:rPr lang="pl-PL" altLang="pl-PL" sz="1600"/>
              <a:t>”.</a:t>
            </a:r>
          </a:p>
          <a:p>
            <a:pPr algn="just"/>
            <a:r>
              <a:rPr lang="pl-PL" altLang="pl-PL" sz="1600" b="1"/>
              <a:t>Podpisuje przewodniczący OKW lub zastępca przewodniczącego i opatruje pieczęcią komisji.</a:t>
            </a:r>
            <a:endParaRPr lang="pl-PL" altLang="pl-PL" sz="1600"/>
          </a:p>
          <a:p>
            <a:pPr algn="just"/>
            <a:r>
              <a:rPr lang="pl-PL" altLang="pl-PL" sz="1600" b="1">
                <a:solidFill>
                  <a:srgbClr val="FF0000"/>
                </a:solidFill>
              </a:rPr>
              <a:t>Zaświadczenie sporządza się w jednym egzemplarzu</a:t>
            </a:r>
            <a:r>
              <a:rPr lang="pl-PL" altLang="pl-PL" sz="1600"/>
              <a:t>. Informację o wydaniu zaświadczenia umieszcza się w rubryce spisu „Uwagi” przy nazwisku wyborcy, którego zaświadczenie dotyczyło. </a:t>
            </a:r>
          </a:p>
        </p:txBody>
      </p:sp>
      <p:sp>
        <p:nvSpPr>
          <p:cNvPr id="91142" name="Rectangle 1"/>
          <p:cNvSpPr>
            <a:spLocks noChangeArrowheads="1"/>
          </p:cNvSpPr>
          <p:nvPr/>
        </p:nvSpPr>
        <p:spPr bwMode="auto">
          <a:xfrm>
            <a:off x="323850" y="1504950"/>
            <a:ext cx="8064500" cy="34163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 algn="just">
              <a:tabLst>
                <a:tab pos="-1333500" algn="r"/>
              </a:tabLst>
            </a:pPr>
            <a:endParaRPr lang="pl-PL" altLang="pl-PL" sz="800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sz="2000">
                <a:latin typeface="Calibri" pitchFamily="34" charset="0"/>
                <a:cs typeface="Times New Roman" pitchFamily="18" charset="0"/>
              </a:rPr>
              <a:t>		      </a:t>
            </a:r>
            <a:r>
              <a:rPr lang="pl-PL" altLang="pl-PL" sz="2000" b="1">
                <a:latin typeface="Calibri" pitchFamily="34" charset="0"/>
                <a:cs typeface="Times New Roman" pitchFamily="18" charset="0"/>
              </a:rPr>
              <a:t>                Zaświadczenie</a:t>
            </a:r>
          </a:p>
          <a:p>
            <a:pPr marL="811213" lvl="1">
              <a:tabLst>
                <a:tab pos="-1333500" algn="r"/>
              </a:tabLst>
            </a:pPr>
            <a:endParaRPr lang="pl-PL" altLang="pl-PL" sz="800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sz="1600">
                <a:latin typeface="Calibri" pitchFamily="34" charset="0"/>
                <a:cs typeface="Times New Roman" pitchFamily="18" charset="0"/>
              </a:rPr>
              <a:t>Obwodowa Komisja Wyborcza ds. Przeprowadzenia Głosowania w obwodzie  </a:t>
            </a:r>
            <a:br>
              <a:rPr lang="pl-PL" altLang="pl-PL" sz="1600">
                <a:latin typeface="Calibri" pitchFamily="34" charset="0"/>
                <a:cs typeface="Times New Roman" pitchFamily="18" charset="0"/>
              </a:rPr>
            </a:br>
            <a:r>
              <a:rPr lang="pl-PL" altLang="pl-PL" sz="1600">
                <a:latin typeface="Calibri" pitchFamily="34" charset="0"/>
                <a:cs typeface="Times New Roman" pitchFamily="18" charset="0"/>
              </a:rPr>
              <a:t>Nr ..… w ………....…………. zaświadcza, że Pan/Pani </a:t>
            </a:r>
          </a:p>
          <a:p>
            <a:pPr marL="811213" lvl="1">
              <a:tabLst>
                <a:tab pos="-1333500" algn="r"/>
              </a:tabLst>
            </a:pPr>
            <a:r>
              <a:rPr lang="pl-PL" altLang="pl-PL">
                <a:latin typeface="Calibri" pitchFamily="34" charset="0"/>
                <a:cs typeface="Times New Roman" pitchFamily="18" charset="0"/>
              </a:rPr>
              <a:t/>
            </a:r>
            <a:br>
              <a:rPr lang="pl-PL" altLang="pl-PL">
                <a:latin typeface="Calibri" pitchFamily="34" charset="0"/>
                <a:cs typeface="Times New Roman" pitchFamily="18" charset="0"/>
              </a:rPr>
            </a:br>
            <a:r>
              <a:rPr lang="pl-PL" altLang="pl-PL" sz="1600">
                <a:latin typeface="Calibri" pitchFamily="34" charset="0"/>
                <a:cs typeface="Times New Roman" pitchFamily="18" charset="0"/>
              </a:rPr>
              <a:t>.....……………………..………......………..…… otrzymał/otrzymała kartę do głosowania</a:t>
            </a:r>
            <a:endParaRPr lang="pl-PL" altLang="pl-PL" sz="1600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baseline="30000">
                <a:latin typeface="Calibri" pitchFamily="34" charset="0"/>
                <a:cs typeface="Times New Roman" pitchFamily="18" charset="0"/>
              </a:rPr>
              <a:t>                  (imię i nazwisko wyborcy)</a:t>
            </a:r>
            <a:endParaRPr lang="pl-PL" altLang="pl-PL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sz="1600">
                <a:latin typeface="Calibri" pitchFamily="34" charset="0"/>
                <a:cs typeface="Times New Roman" pitchFamily="18" charset="0"/>
              </a:rPr>
              <a:t>w wyborach organów jednostek samorządu terytorialnego/w głosowaniu ponownym </a:t>
            </a:r>
            <a:br>
              <a:rPr lang="pl-PL" altLang="pl-PL" sz="1600">
                <a:latin typeface="Calibri" pitchFamily="34" charset="0"/>
                <a:cs typeface="Times New Roman" pitchFamily="18" charset="0"/>
              </a:rPr>
            </a:br>
            <a:r>
              <a:rPr lang="pl-PL" altLang="pl-PL" sz="1600">
                <a:latin typeface="Calibri" pitchFamily="34" charset="0"/>
                <a:cs typeface="Times New Roman" pitchFamily="18" charset="0"/>
              </a:rPr>
              <a:t>w wyborach wójta (burmistrza, prezydenta miasta) w dniu ………………………………..……….</a:t>
            </a:r>
            <a:endParaRPr lang="pl-PL" altLang="pl-PL" sz="1600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baseline="30000">
                <a:latin typeface="Calibri" pitchFamily="34" charset="0"/>
                <a:cs typeface="Times New Roman" pitchFamily="18" charset="0"/>
              </a:rPr>
              <a:t>                		   </a:t>
            </a:r>
            <a:r>
              <a:rPr lang="pl-PL" altLang="pl-PL">
                <a:latin typeface="Calibri" pitchFamily="34" charset="0"/>
                <a:cs typeface="Times New Roman" pitchFamily="18" charset="0"/>
              </a:rPr>
              <a:t>                                                            </a:t>
            </a:r>
            <a:r>
              <a:rPr lang="pl-PL" altLang="pl-PL" baseline="30000">
                <a:latin typeface="Calibri" pitchFamily="34" charset="0"/>
                <a:cs typeface="Times New Roman" pitchFamily="18" charset="0"/>
              </a:rPr>
              <a:t>(data głosowania)</a:t>
            </a:r>
          </a:p>
          <a:p>
            <a:pPr marL="811213" lvl="1">
              <a:tabLst>
                <a:tab pos="-1333500" algn="r"/>
              </a:tabLst>
            </a:pPr>
            <a:endParaRPr lang="pl-PL" altLang="pl-PL" sz="1000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>
                <a:latin typeface="Calibri" pitchFamily="34" charset="0"/>
                <a:cs typeface="Times New Roman" pitchFamily="18" charset="0"/>
              </a:rPr>
              <a:t>       …..…………………….               </a:t>
            </a:r>
            <a:r>
              <a:rPr lang="pl-PL" altLang="pl-PL" sz="800">
                <a:latin typeface="Calibri" pitchFamily="34" charset="0"/>
                <a:cs typeface="Times New Roman" pitchFamily="18" charset="0"/>
              </a:rPr>
              <a:t>                                             </a:t>
            </a:r>
            <a:r>
              <a:rPr lang="pl-PL" altLang="pl-PL">
                <a:latin typeface="Calibri" pitchFamily="34" charset="0"/>
                <a:cs typeface="Times New Roman" pitchFamily="18" charset="0"/>
              </a:rPr>
              <a:t>       …………………………</a:t>
            </a:r>
            <a:endParaRPr lang="pl-PL" altLang="pl-PL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baseline="30000">
                <a:latin typeface="Calibri" pitchFamily="34" charset="0"/>
                <a:cs typeface="Times New Roman" pitchFamily="18" charset="0"/>
              </a:rPr>
              <a:t>              (miejscowość, data)                                                                                                    </a:t>
            </a:r>
            <a:r>
              <a:rPr lang="pl-PL" altLang="pl-PL">
                <a:latin typeface="Calibri" pitchFamily="34" charset="0"/>
                <a:cs typeface="Times New Roman" pitchFamily="18" charset="0"/>
              </a:rPr>
              <a:t>             </a:t>
            </a:r>
            <a:r>
              <a:rPr lang="pl-PL" altLang="pl-PL" baseline="30000">
                <a:latin typeface="Calibri" pitchFamily="34" charset="0"/>
                <a:cs typeface="Times New Roman" pitchFamily="18" charset="0"/>
              </a:rPr>
              <a:t>(podpis)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pole tekstowe 1"/>
          <p:cNvSpPr txBox="1">
            <a:spLocks noChangeArrowheads="1"/>
          </p:cNvSpPr>
          <p:nvPr/>
        </p:nvSpPr>
        <p:spPr bwMode="auto">
          <a:xfrm>
            <a:off x="107950" y="549275"/>
            <a:ext cx="93599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WYDAWANIE ZAŚWIADCZEŃ</a:t>
            </a:r>
          </a:p>
          <a:p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(potwierdzających odmowę wydania karty do głosowania)   </a:t>
            </a:r>
          </a:p>
        </p:txBody>
      </p:sp>
      <p:sp>
        <p:nvSpPr>
          <p:cNvPr id="92163" name="Prostokąt 4"/>
          <p:cNvSpPr>
            <a:spLocks noChangeArrowheads="1"/>
          </p:cNvSpPr>
          <p:nvPr/>
        </p:nvSpPr>
        <p:spPr bwMode="auto">
          <a:xfrm>
            <a:off x="611188" y="2205038"/>
            <a:ext cx="72739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200"/>
              <a:t>Na żądanie wyborcy komisja obowiązana jest również wydać zaświadczenie potwierdzające odmowę wydania karty do głosowania z podaniem przyczyny odmowy </a:t>
            </a:r>
            <a:br>
              <a:rPr lang="pl-PL" altLang="pl-PL" sz="2200"/>
            </a:br>
            <a:r>
              <a:rPr lang="pl-PL" altLang="pl-PL" sz="2200">
                <a:latin typeface="Arial Black" pitchFamily="34" charset="0"/>
              </a:rPr>
              <a:t>(np. gdy wyborca nie jest ujęty w spisie wyborców).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pole tekstowe 1"/>
          <p:cNvSpPr txBox="1">
            <a:spLocks noChangeArrowheads="1"/>
          </p:cNvSpPr>
          <p:nvPr/>
        </p:nvSpPr>
        <p:spPr bwMode="auto">
          <a:xfrm>
            <a:off x="611188" y="581025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REZERWA KART DO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41313" y="1352550"/>
            <a:ext cx="5815012" cy="708025"/>
          </a:xfrm>
          <a:prstGeom prst="rect">
            <a:avLst/>
          </a:prstGeom>
          <a:ln>
            <a:solidFill>
              <a:srgbClr val="9D032A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b="1" dirty="0">
                <a:solidFill>
                  <a:srgbClr val="000000"/>
                </a:solidFill>
                <a:latin typeface="+mj-lt"/>
              </a:rPr>
              <a:t>Komisja na bieżąco sprawdza liczbę podpisów w spisie potwierdzających otrzymanie karty przez wyborców </a:t>
            </a:r>
            <a:endParaRPr lang="pl-PL" sz="20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93188" name="Picture 4" descr="https://encrypted-tbn3.gstatic.com/images?q=tbn:ANd9GcRoug1lYz3kkkRpimsf7ZcUrcizqzjREMhMvUtf_9s2kQkjEANFKCrMhrG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1484313"/>
            <a:ext cx="1781175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971550" y="2492375"/>
            <a:ext cx="7848600" cy="16319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dirty="0">
                <a:solidFill>
                  <a:srgbClr val="000000"/>
                </a:solidFill>
                <a:latin typeface="+mj-lt"/>
              </a:rPr>
              <a:t>W przypadku gdy liczba ta przekroczy 60% liczby </a:t>
            </a:r>
            <a:r>
              <a:rPr lang="pl-PL" sz="20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otrzymanych</a:t>
            </a:r>
            <a:r>
              <a:rPr lang="pl-PL" sz="2000" dirty="0">
                <a:solidFill>
                  <a:srgbClr val="000000"/>
                </a:solidFill>
                <a:latin typeface="+mj-lt"/>
              </a:rPr>
              <a:t> przez komisję kart do głosowania, komisja obowiązana jest powiadomić właściwe terytorialne komisje wyborcze, za pośrednictwem wójta współdziałającego </a:t>
            </a:r>
            <a:br>
              <a:rPr lang="pl-PL" sz="2000" dirty="0">
                <a:solidFill>
                  <a:srgbClr val="000000"/>
                </a:solidFill>
                <a:latin typeface="+mj-lt"/>
              </a:rPr>
            </a:br>
            <a:r>
              <a:rPr lang="pl-PL" sz="2000" dirty="0">
                <a:solidFill>
                  <a:srgbClr val="000000"/>
                </a:solidFill>
                <a:latin typeface="+mj-lt"/>
              </a:rPr>
              <a:t>z urzędnikiem wyborczym, o możliwej potrzebie uruchomienia dla niej kart </a:t>
            </a:r>
            <a:br>
              <a:rPr lang="pl-PL" sz="2000" dirty="0">
                <a:solidFill>
                  <a:srgbClr val="000000"/>
                </a:solidFill>
                <a:latin typeface="+mj-lt"/>
              </a:rPr>
            </a:br>
            <a:r>
              <a:rPr lang="pl-PL" sz="2000" dirty="0">
                <a:solidFill>
                  <a:srgbClr val="000000"/>
                </a:solidFill>
                <a:latin typeface="+mj-lt"/>
              </a:rPr>
              <a:t>z rezerwy. </a:t>
            </a:r>
            <a:endParaRPr lang="pl-PL" sz="2000" dirty="0">
              <a:latin typeface="+mj-lt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971550" y="4194175"/>
            <a:ext cx="7858125" cy="13223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dirty="0">
                <a:solidFill>
                  <a:srgbClr val="000000"/>
                </a:solidFill>
                <a:latin typeface="+mj-lt"/>
              </a:rPr>
              <a:t>Natomiast </a:t>
            </a:r>
            <a:r>
              <a:rPr lang="pl-PL" sz="2000" b="1" dirty="0">
                <a:solidFill>
                  <a:srgbClr val="000000"/>
                </a:solidFill>
                <a:latin typeface="+mj-lt"/>
              </a:rPr>
              <a:t>gdy liczba ta przekroczy 80% liczby otrzymanych przez komisję kart do głosowania, komisja występuje do terytorialnych komisji wyborczych, za pośrednictwem wójta </a:t>
            </a:r>
            <a:r>
              <a:rPr lang="pl-PL" sz="2000" dirty="0">
                <a:solidFill>
                  <a:srgbClr val="000000"/>
                </a:solidFill>
                <a:latin typeface="+mj-lt"/>
              </a:rPr>
              <a:t>współdziałającego z urzędnikiem wyborczym</a:t>
            </a:r>
            <a:r>
              <a:rPr lang="pl-PL" sz="2000" b="1" dirty="0">
                <a:solidFill>
                  <a:srgbClr val="000000"/>
                </a:solidFill>
                <a:latin typeface="+mj-lt"/>
              </a:rPr>
              <a:t>, </a:t>
            </a:r>
            <a:br>
              <a:rPr lang="pl-PL" sz="2000" b="1" dirty="0">
                <a:solidFill>
                  <a:srgbClr val="000000"/>
                </a:solidFill>
                <a:latin typeface="+mj-lt"/>
              </a:rPr>
            </a:br>
            <a:r>
              <a:rPr lang="pl-PL" sz="2000" b="1" dirty="0">
                <a:solidFill>
                  <a:srgbClr val="000000"/>
                </a:solidFill>
                <a:latin typeface="+mj-lt"/>
              </a:rPr>
              <a:t>o wydanie kart z rezerwy </a:t>
            </a:r>
            <a:endParaRPr lang="pl-PL" sz="2000" dirty="0">
              <a:latin typeface="+mj-lt"/>
            </a:endParaRPr>
          </a:p>
        </p:txBody>
      </p:sp>
      <p:pic>
        <p:nvPicPr>
          <p:cNvPr id="93191" name="Obraz 11" descr="alert-icon-yellow-m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852738"/>
            <a:ext cx="546100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92" name="Obraz 12" descr="1194985624696670932tasto_10_architetto_fran_01.svg.m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4456113"/>
            <a:ext cx="8001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93" name="Obraz 13" descr="k1136347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76713" y="5273675"/>
            <a:ext cx="1665287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pole tekstowe 1"/>
          <p:cNvSpPr txBox="1">
            <a:spLocks noChangeArrowheads="1"/>
          </p:cNvSpPr>
          <p:nvPr/>
        </p:nvSpPr>
        <p:spPr bwMode="auto">
          <a:xfrm>
            <a:off x="611188" y="581025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ZAPEŁNIENIE URNY WYBORCZEJ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250825" y="1341438"/>
            <a:ext cx="8569325" cy="36623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sz="2000" b="1" dirty="0">
                <a:latin typeface="+mj-lt"/>
              </a:rPr>
              <a:t>Komisja czuwa, aby nie doszło do przepełnienia urny wyborczej. </a:t>
            </a:r>
          </a:p>
          <a:p>
            <a:pPr>
              <a:defRPr/>
            </a:pPr>
            <a:endParaRPr lang="pl-PL" sz="1400" b="1" dirty="0">
              <a:latin typeface="+mj-lt"/>
            </a:endParaRPr>
          </a:p>
          <a:p>
            <a:pPr>
              <a:defRPr/>
            </a:pPr>
            <a:r>
              <a:rPr lang="pl-PL" sz="2000" b="1" u="sng" dirty="0">
                <a:solidFill>
                  <a:srgbClr val="9D032A"/>
                </a:solidFill>
                <a:latin typeface="+mj-lt"/>
              </a:rPr>
              <a:t>Otwieranie urny przy wykonywaniu tego zadania jest niedopuszczalne</a:t>
            </a:r>
            <a:r>
              <a:rPr lang="pl-PL" sz="2000" b="1" dirty="0">
                <a:solidFill>
                  <a:srgbClr val="9D032A"/>
                </a:solidFill>
                <a:latin typeface="+mj-lt"/>
              </a:rPr>
              <a:t>. </a:t>
            </a:r>
          </a:p>
          <a:p>
            <a:pPr>
              <a:defRPr/>
            </a:pPr>
            <a:endParaRPr lang="pl-PL" sz="1400" b="1" dirty="0">
              <a:solidFill>
                <a:schemeClr val="accent2"/>
              </a:solidFill>
              <a:latin typeface="+mj-lt"/>
            </a:endParaRPr>
          </a:p>
          <a:p>
            <a:pPr algn="just">
              <a:defRPr/>
            </a:pPr>
            <a:r>
              <a:rPr lang="pl-PL" sz="2000" b="1" dirty="0">
                <a:latin typeface="+mj-lt"/>
              </a:rPr>
              <a:t>Jeżeli komisja stwierdzi, że urna uległa zapełnieniu, powinna: </a:t>
            </a:r>
          </a:p>
          <a:p>
            <a:pPr>
              <a:defRPr/>
            </a:pPr>
            <a:endParaRPr lang="pl-PL" sz="1400" b="1" dirty="0">
              <a:latin typeface="+mj-lt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  <a:defRPr/>
            </a:pPr>
            <a:r>
              <a:rPr lang="pl-PL" sz="2000" b="1" dirty="0">
                <a:latin typeface="+mj-lt"/>
              </a:rPr>
              <a:t>zakleić oraz opieczętować wlot tej urny i wykorzystać drugą urnę, jeżeli została dostarczona przed rozpoczęciem głosowania lub niezwłocznie zwrócić się </a:t>
            </a:r>
            <a:br>
              <a:rPr lang="pl-PL" sz="2000" b="1" dirty="0">
                <a:latin typeface="+mj-lt"/>
              </a:rPr>
            </a:br>
            <a:r>
              <a:rPr lang="pl-PL" sz="2000" b="1" dirty="0">
                <a:latin typeface="+mj-lt"/>
              </a:rPr>
              <a:t>do WBP o dostarczenie drugiej urny. Urna, która uległa przepełnieniu pozostaje w lokalu wyborczym. </a:t>
            </a:r>
          </a:p>
          <a:p>
            <a:pPr>
              <a:defRPr/>
            </a:pPr>
            <a:endParaRPr lang="pl-PL" sz="1000" b="1" dirty="0">
              <a:latin typeface="+mj-lt"/>
            </a:endParaRPr>
          </a:p>
          <a:p>
            <a:pPr>
              <a:defRPr/>
            </a:pPr>
            <a:r>
              <a:rPr lang="pl-PL" sz="2000" b="1" dirty="0">
                <a:latin typeface="+mj-lt"/>
              </a:rPr>
              <a:t>Przed rozpoczęciem stosowania drugiej urny komisja sprawdza, czy: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pl-PL" sz="2000" b="1" dirty="0">
                <a:latin typeface="+mj-lt"/>
              </a:rPr>
              <a:t> jest ona pusta, a następnie zamyka ją i opieczętowuje. </a:t>
            </a:r>
          </a:p>
        </p:txBody>
      </p:sp>
      <p:sp>
        <p:nvSpPr>
          <p:cNvPr id="94212" name="Prostokąt 15"/>
          <p:cNvSpPr>
            <a:spLocks noChangeArrowheads="1"/>
          </p:cNvSpPr>
          <p:nvPr/>
        </p:nvSpPr>
        <p:spPr bwMode="auto">
          <a:xfrm>
            <a:off x="250825" y="5192713"/>
            <a:ext cx="4752975" cy="1476375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/>
              <a:t>Obie urny</a:t>
            </a:r>
            <a:r>
              <a:rPr lang="pl-PL" altLang="pl-PL"/>
              <a:t> </a:t>
            </a:r>
            <a:r>
              <a:rPr lang="pl-PL" altLang="pl-PL" b="1"/>
              <a:t>powinny być ustawione </a:t>
            </a:r>
            <a:br>
              <a:rPr lang="pl-PL" altLang="pl-PL" b="1"/>
            </a:br>
            <a:r>
              <a:rPr lang="pl-PL" altLang="pl-PL" b="1"/>
              <a:t>w takim miejscu, by były przez cały czas głosowania widoczne dla członków komisji i mężów zaufania, obserwatorów społecznych oraz międzynarodowych.</a:t>
            </a:r>
            <a:endParaRPr lang="pl-PL" altLang="pl-PL"/>
          </a:p>
        </p:txBody>
      </p:sp>
      <p:pic>
        <p:nvPicPr>
          <p:cNvPr id="94213" name="Obraz 11" descr="WYBORY - nowa_urn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4892675"/>
            <a:ext cx="1470025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4" name="Obraz 11" descr="WYBORY - nowa_urn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8950" y="4487863"/>
            <a:ext cx="1470025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6" descr="http://jastrzebie-zdroj.zak.edu.pl/wp-content/blogs.dir/20/files/2012/11/uwaga-uwaga-ostatni-dzwonek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64000"/>
            <a:ext cx="1062038" cy="223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5" name="pole tekstowe 1"/>
          <p:cNvSpPr txBox="1">
            <a:spLocks noChangeArrowheads="1"/>
          </p:cNvSpPr>
          <p:nvPr/>
        </p:nvSpPr>
        <p:spPr bwMode="auto">
          <a:xfrm>
            <a:off x="611188" y="581025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FREKWENCJA </a:t>
            </a:r>
            <a:r>
              <a:rPr lang="pl-PL" altLang="pl-PL" sz="2000" b="1"/>
              <a:t>– na godz. </a:t>
            </a:r>
            <a:r>
              <a:rPr lang="pl-PL" altLang="pl-PL" sz="2000" b="1">
                <a:solidFill>
                  <a:srgbClr val="9D032A"/>
                </a:solidFill>
              </a:rPr>
              <a:t>12.00 oraz 17.00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95236" name="pole tekstowe 2"/>
          <p:cNvSpPr txBox="1">
            <a:spLocks noChangeArrowheads="1"/>
          </p:cNvSpPr>
          <p:nvPr/>
        </p:nvSpPr>
        <p:spPr bwMode="auto">
          <a:xfrm>
            <a:off x="611188" y="1084263"/>
            <a:ext cx="6716712" cy="400050"/>
          </a:xfrm>
          <a:prstGeom prst="rect">
            <a:avLst/>
          </a:prstGeom>
          <a:solidFill>
            <a:srgbClr val="FFCCCC"/>
          </a:solidFill>
          <a:ln w="952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/>
              <a:t>WYŁĄCZNIE W STAŁYCH OBWODACH GŁOSOWANIA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5288" y="1730375"/>
            <a:ext cx="7561262" cy="5127625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342900" indent="-34290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2400" dirty="0">
                <a:latin typeface="+mj-lt"/>
                <a:cs typeface="Times New Roman" pitchFamily="18" charset="0"/>
              </a:rPr>
              <a:t>Komisja w dniu głosowania ustala </a:t>
            </a:r>
            <a:r>
              <a:rPr lang="pl-PL" sz="2400" b="1" dirty="0">
                <a:latin typeface="+mj-lt"/>
                <a:cs typeface="Times New Roman" pitchFamily="18" charset="0"/>
              </a:rPr>
              <a:t>dwukrotnie </a:t>
            </a:r>
            <a:r>
              <a:rPr lang="pl-PL" sz="2400" dirty="0">
                <a:latin typeface="+mj-lt"/>
                <a:cs typeface="Times New Roman" pitchFamily="18" charset="0"/>
              </a:rPr>
              <a:t>:</a:t>
            </a:r>
          </a:p>
          <a:p>
            <a:pPr marL="342900" indent="-34290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l-PL" sz="2000" dirty="0">
                <a:latin typeface="+mj-lt"/>
                <a:cs typeface="Times New Roman" pitchFamily="18" charset="0"/>
              </a:rPr>
              <a:t>	</a:t>
            </a:r>
            <a:r>
              <a:rPr lang="pl-PL" i="1" u="sng" dirty="0">
                <a:latin typeface="+mj-lt"/>
                <a:cs typeface="Times New Roman" pitchFamily="18" charset="0"/>
              </a:rPr>
              <a:t> - liczbę osób uprawnionych do głosowania,</a:t>
            </a:r>
          </a:p>
          <a:p>
            <a:pPr marL="342900" indent="-34290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l-PL" i="1" dirty="0">
                <a:latin typeface="+mj-lt"/>
                <a:cs typeface="Times New Roman" pitchFamily="18" charset="0"/>
              </a:rPr>
              <a:t>       </a:t>
            </a:r>
            <a:r>
              <a:rPr lang="pl-PL" i="1" u="sng" dirty="0">
                <a:latin typeface="+mj-lt"/>
                <a:cs typeface="Times New Roman" pitchFamily="18" charset="0"/>
              </a:rPr>
              <a:t>- liczbę wyborców, którym wydano karty do głosowania</a:t>
            </a:r>
          </a:p>
          <a:p>
            <a:pPr marL="342900" indent="-34290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pl-PL" sz="90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r>
              <a:rPr lang="pl-PL" sz="2400" b="1" dirty="0">
                <a:latin typeface="+mj-lt"/>
                <a:cs typeface="Times New Roman" pitchFamily="18" charset="0"/>
              </a:rPr>
              <a:t>Procedura podstawowa</a:t>
            </a: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b="1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b="1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b="1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b="1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r>
              <a:rPr lang="pl-PL" sz="2400" b="1" dirty="0">
                <a:solidFill>
                  <a:srgbClr val="C00000"/>
                </a:solidFill>
                <a:latin typeface="+mj-lt"/>
                <a:cs typeface="Times New Roman" pitchFamily="18" charset="0"/>
              </a:rPr>
              <a:t>Procedura awaryjna </a:t>
            </a: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pl-PL" dirty="0">
                <a:latin typeface="+mj-lt"/>
                <a:cs typeface="Times New Roman" pitchFamily="18" charset="0"/>
              </a:rPr>
              <a:t>	</a:t>
            </a:r>
            <a:r>
              <a:rPr lang="pl-PL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(brak możliwości wprowadzenia danych do systemu informatycznego)</a:t>
            </a: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pl-PL" sz="200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105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dirty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pl-PL" sz="1200" dirty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pl-PL" sz="1200" dirty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pl-PL" sz="1200" dirty="0">
              <a:latin typeface="+mj-lt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defRPr/>
            </a:pPr>
            <a:r>
              <a:rPr lang="pl-PL" sz="1200" dirty="0">
                <a:latin typeface="Arial" panose="020B0604020202020204" pitchFamily="34" charset="0"/>
                <a:cs typeface="Arial" panose="020B0604020202020204" pitchFamily="34" charset="0"/>
              </a:rPr>
              <a:t>Dane przekazywane są ściśle wg zasad ustalonych w uchwale PKW z dnia </a:t>
            </a:r>
            <a:r>
              <a:rPr lang="pl-PL" sz="1200" dirty="0">
                <a:latin typeface="Arial" panose="020B0604020202020204" pitchFamily="34" charset="0"/>
                <a:cs typeface="Times New Roman" pitchFamily="18" charset="0"/>
              </a:rPr>
              <a:t>27 sierpnia 2018 r. w sprawie trybu i sposobu udostępniania oraz przekazywania, w trakcie głosowania, danych o liczbie osób uprawnionych do głosowania oraz o liczbie wyborców, którym wydano karty do głosowania w stałych obwodach głosowania (…).</a:t>
            </a:r>
            <a:endParaRPr lang="pl-PL" sz="1200" dirty="0">
              <a:latin typeface="Corbel" pitchFamily="34" charset="0"/>
            </a:endParaRPr>
          </a:p>
        </p:txBody>
      </p:sp>
      <p:pic>
        <p:nvPicPr>
          <p:cNvPr id="95238" name="Picture 5" descr="C:\Documents and Settings\Renata Kurzajczyk\Moje dokumenty\Pobieranie\MC900250087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1484313"/>
            <a:ext cx="1635125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rostokąt zaokrąglony 5"/>
          <p:cNvSpPr/>
          <p:nvPr/>
        </p:nvSpPr>
        <p:spPr>
          <a:xfrm>
            <a:off x="323850" y="2852738"/>
            <a:ext cx="2592388" cy="100806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Obwodowa komisja wyborcza</a:t>
            </a:r>
          </a:p>
          <a:p>
            <a:pPr algn="ctr">
              <a:defRPr/>
            </a:pPr>
            <a:endParaRPr lang="pl-PL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l-PL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l-PL" sz="1400" b="1" dirty="0">
              <a:solidFill>
                <a:schemeClr val="tx1"/>
              </a:solidFill>
            </a:endParaRPr>
          </a:p>
        </p:txBody>
      </p:sp>
      <p:sp>
        <p:nvSpPr>
          <p:cNvPr id="7" name="Prostokąt zaokrąglony 6"/>
          <p:cNvSpPr/>
          <p:nvPr/>
        </p:nvSpPr>
        <p:spPr>
          <a:xfrm>
            <a:off x="7035800" y="2644775"/>
            <a:ext cx="1727200" cy="863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Państwowa Komisja Wyborcza</a:t>
            </a:r>
          </a:p>
        </p:txBody>
      </p:sp>
      <p:sp>
        <p:nvSpPr>
          <p:cNvPr id="8" name="Prostokąt zaokrąglony 7"/>
          <p:cNvSpPr/>
          <p:nvPr/>
        </p:nvSpPr>
        <p:spPr>
          <a:xfrm>
            <a:off x="503238" y="3170238"/>
            <a:ext cx="2232025" cy="576262"/>
          </a:xfrm>
          <a:prstGeom prst="roundRect">
            <a:avLst/>
          </a:prstGeom>
          <a:solidFill>
            <a:srgbClr val="FFCCCC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algn="ctr">
              <a:buFontTx/>
              <a:buChar char="-"/>
              <a:defRPr/>
            </a:pPr>
            <a:r>
              <a:rPr lang="pl-PL" sz="1200" dirty="0">
                <a:solidFill>
                  <a:schemeClr val="tx1"/>
                </a:solidFill>
              </a:rPr>
              <a:t>operator obwodowy wprowadza w systemie</a:t>
            </a:r>
            <a:r>
              <a:rPr lang="pl-PL" sz="1200" b="1" dirty="0">
                <a:solidFill>
                  <a:schemeClr val="tx1"/>
                </a:solidFill>
              </a:rPr>
              <a:t> WOW</a:t>
            </a:r>
            <a:r>
              <a:rPr lang="pl-PL" sz="1200" dirty="0">
                <a:solidFill>
                  <a:schemeClr val="tx1"/>
                </a:solidFill>
              </a:rPr>
              <a:t> dane o frekwencji</a:t>
            </a:r>
          </a:p>
        </p:txBody>
      </p:sp>
      <p:sp>
        <p:nvSpPr>
          <p:cNvPr id="9" name="Prostokąt zaokrąglony 8"/>
          <p:cNvSpPr/>
          <p:nvPr/>
        </p:nvSpPr>
        <p:spPr>
          <a:xfrm>
            <a:off x="3203575" y="3141663"/>
            <a:ext cx="1439863" cy="719137"/>
          </a:xfrm>
          <a:prstGeom prst="roundRect">
            <a:avLst/>
          </a:prstGeom>
          <a:solidFill>
            <a:srgbClr val="FFCC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dirty="0">
                <a:solidFill>
                  <a:schemeClr val="tx1"/>
                </a:solidFill>
              </a:rPr>
              <a:t>Pełnomocnik</a:t>
            </a:r>
          </a:p>
          <a:p>
            <a:pPr algn="ctr">
              <a:defRPr/>
            </a:pPr>
            <a:r>
              <a:rPr lang="pl-PL" sz="1200" dirty="0">
                <a:solidFill>
                  <a:schemeClr val="tx1"/>
                </a:solidFill>
              </a:rPr>
              <a:t> – nadzór w gminie</a:t>
            </a:r>
          </a:p>
        </p:txBody>
      </p:sp>
      <p:sp>
        <p:nvSpPr>
          <p:cNvPr id="10" name="Prostokąt zaokrąglony 9"/>
          <p:cNvSpPr/>
          <p:nvPr/>
        </p:nvSpPr>
        <p:spPr>
          <a:xfrm>
            <a:off x="4875213" y="3141663"/>
            <a:ext cx="1871662" cy="719137"/>
          </a:xfrm>
          <a:prstGeom prst="roundRect">
            <a:avLst/>
          </a:prstGeom>
          <a:solidFill>
            <a:srgbClr val="FFCC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dirty="0">
                <a:solidFill>
                  <a:schemeClr val="tx1"/>
                </a:solidFill>
              </a:rPr>
              <a:t>Komisarz Wyborczy </a:t>
            </a:r>
            <a:br>
              <a:rPr lang="pl-PL" sz="1200" dirty="0">
                <a:solidFill>
                  <a:schemeClr val="tx1"/>
                </a:solidFill>
              </a:rPr>
            </a:br>
            <a:r>
              <a:rPr lang="pl-PL" sz="1200" dirty="0">
                <a:solidFill>
                  <a:schemeClr val="tx1"/>
                </a:solidFill>
              </a:rPr>
              <a:t> – nadzór na terenie właściwości terytorialnej</a:t>
            </a:r>
          </a:p>
        </p:txBody>
      </p:sp>
      <p:sp>
        <p:nvSpPr>
          <p:cNvPr id="11" name="Strzałka w prawo 10"/>
          <p:cNvSpPr/>
          <p:nvPr/>
        </p:nvSpPr>
        <p:spPr>
          <a:xfrm>
            <a:off x="3074988" y="2778125"/>
            <a:ext cx="3800475" cy="360363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i="1" dirty="0">
                <a:solidFill>
                  <a:schemeClr val="tx1"/>
                </a:solidFill>
              </a:rPr>
              <a:t>System informatyczny</a:t>
            </a:r>
          </a:p>
        </p:txBody>
      </p:sp>
      <p:cxnSp>
        <p:nvCxnSpPr>
          <p:cNvPr id="12" name="Łącznik prosty 11"/>
          <p:cNvCxnSpPr/>
          <p:nvPr/>
        </p:nvCxnSpPr>
        <p:spPr>
          <a:xfrm flipV="1">
            <a:off x="3203575" y="4017963"/>
            <a:ext cx="5580063" cy="222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rostokąt zaokrąglony 12"/>
          <p:cNvSpPr/>
          <p:nvPr/>
        </p:nvSpPr>
        <p:spPr>
          <a:xfrm>
            <a:off x="179388" y="4724400"/>
            <a:ext cx="1296987" cy="7207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Obwodowa  komisja wyborcza</a:t>
            </a:r>
          </a:p>
        </p:txBody>
      </p:sp>
      <p:sp>
        <p:nvSpPr>
          <p:cNvPr id="15" name="Prostokąt zaokrąglony 14"/>
          <p:cNvSpPr/>
          <p:nvPr/>
        </p:nvSpPr>
        <p:spPr>
          <a:xfrm>
            <a:off x="2124075" y="4365625"/>
            <a:ext cx="1439863" cy="143986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Pełnomocnik  gminny</a:t>
            </a:r>
            <a:r>
              <a:rPr lang="pl-PL" sz="1200" b="1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endParaRPr lang="pl-PL" sz="1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l-PL" sz="1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l-PL" sz="1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l-PL" sz="1400" dirty="0">
              <a:solidFill>
                <a:schemeClr val="tx1"/>
              </a:solidFill>
            </a:endParaRPr>
          </a:p>
        </p:txBody>
      </p:sp>
      <p:sp>
        <p:nvSpPr>
          <p:cNvPr id="16" name="Prostokąt zaokrąglony 15"/>
          <p:cNvSpPr/>
          <p:nvPr/>
        </p:nvSpPr>
        <p:spPr>
          <a:xfrm>
            <a:off x="7451725" y="4292600"/>
            <a:ext cx="1512888" cy="16573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600" b="1" dirty="0">
                <a:solidFill>
                  <a:schemeClr val="tx1"/>
                </a:solidFill>
              </a:rPr>
              <a:t>Państwowa Komisja Wyborcza</a:t>
            </a:r>
          </a:p>
        </p:txBody>
      </p:sp>
      <p:sp>
        <p:nvSpPr>
          <p:cNvPr id="17" name="Prostokąt zaokrąglony 16"/>
          <p:cNvSpPr/>
          <p:nvPr/>
        </p:nvSpPr>
        <p:spPr>
          <a:xfrm>
            <a:off x="4427538" y="4876800"/>
            <a:ext cx="1296987" cy="12160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Osoba wyznaczona </a:t>
            </a:r>
            <a:r>
              <a:rPr lang="pl-PL" sz="1200" dirty="0">
                <a:solidFill>
                  <a:schemeClr val="tx1"/>
                </a:solidFill>
              </a:rPr>
              <a:t>przez  Komisarza Wyborczego</a:t>
            </a:r>
          </a:p>
        </p:txBody>
      </p:sp>
      <p:sp>
        <p:nvSpPr>
          <p:cNvPr id="18" name="Strzałka w prawo 17"/>
          <p:cNvSpPr/>
          <p:nvPr/>
        </p:nvSpPr>
        <p:spPr>
          <a:xfrm>
            <a:off x="3563938" y="4322763"/>
            <a:ext cx="3887787" cy="576262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i="1" dirty="0">
                <a:solidFill>
                  <a:schemeClr val="tx1"/>
                </a:solidFill>
              </a:rPr>
              <a:t>System informatyczny</a:t>
            </a:r>
            <a:endParaRPr lang="pl-PL" sz="1200" i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l-PL" sz="1200" i="1" dirty="0">
                <a:solidFill>
                  <a:schemeClr val="tx1"/>
                </a:solidFill>
              </a:rPr>
              <a:t>(za pomocą pełnomocnika)</a:t>
            </a:r>
            <a:endParaRPr lang="pl-PL" sz="1400" i="1" dirty="0">
              <a:solidFill>
                <a:schemeClr val="tx1"/>
              </a:solidFill>
            </a:endParaRPr>
          </a:p>
        </p:txBody>
      </p:sp>
      <p:sp>
        <p:nvSpPr>
          <p:cNvPr id="19" name="Strzałka w prawo 18"/>
          <p:cNvSpPr/>
          <p:nvPr/>
        </p:nvSpPr>
        <p:spPr>
          <a:xfrm>
            <a:off x="5651500" y="4868863"/>
            <a:ext cx="2089150" cy="431800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i="1" dirty="0">
                <a:solidFill>
                  <a:schemeClr val="tx1"/>
                </a:solidFill>
              </a:rPr>
              <a:t>System informatyczny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7545388" y="5513388"/>
            <a:ext cx="1274762" cy="34607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dirty="0">
                <a:solidFill>
                  <a:schemeClr val="tx1"/>
                </a:solidFill>
              </a:rPr>
              <a:t>Osoba wyznaczona</a:t>
            </a:r>
          </a:p>
        </p:txBody>
      </p:sp>
      <p:sp>
        <p:nvSpPr>
          <p:cNvPr id="21" name="Strzałka w prawo 20"/>
          <p:cNvSpPr/>
          <p:nvPr/>
        </p:nvSpPr>
        <p:spPr>
          <a:xfrm>
            <a:off x="5681663" y="5453063"/>
            <a:ext cx="1728787" cy="431800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i="1" dirty="0">
                <a:solidFill>
                  <a:srgbClr val="C00000"/>
                </a:solidFill>
              </a:rPr>
              <a:t>e-mail</a:t>
            </a:r>
          </a:p>
        </p:txBody>
      </p:sp>
      <p:sp>
        <p:nvSpPr>
          <p:cNvPr id="22" name="Strzałka w prawo 21"/>
          <p:cNvSpPr/>
          <p:nvPr/>
        </p:nvSpPr>
        <p:spPr>
          <a:xfrm>
            <a:off x="1258888" y="4941888"/>
            <a:ext cx="1296987" cy="431800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i="1" dirty="0">
                <a:solidFill>
                  <a:srgbClr val="C00000"/>
                </a:solidFill>
              </a:rPr>
              <a:t>telefonicznie</a:t>
            </a:r>
          </a:p>
        </p:txBody>
      </p:sp>
      <p:sp>
        <p:nvSpPr>
          <p:cNvPr id="23" name="Strzałka w prawo 22"/>
          <p:cNvSpPr/>
          <p:nvPr/>
        </p:nvSpPr>
        <p:spPr>
          <a:xfrm>
            <a:off x="2700338" y="4868863"/>
            <a:ext cx="2016125" cy="720725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i="1" dirty="0">
                <a:solidFill>
                  <a:srgbClr val="C00000"/>
                </a:solidFill>
              </a:rPr>
              <a:t>e-mail </a:t>
            </a:r>
            <a:r>
              <a:rPr lang="pl-PL" sz="1050" b="1" i="1" dirty="0">
                <a:solidFill>
                  <a:srgbClr val="C00000"/>
                </a:solidFill>
              </a:rPr>
              <a:t>(arkusz kalkulacyjny) </a:t>
            </a:r>
          </a:p>
        </p:txBody>
      </p:sp>
      <p:sp>
        <p:nvSpPr>
          <p:cNvPr id="24" name="Strzałka w prawo 23"/>
          <p:cNvSpPr/>
          <p:nvPr/>
        </p:nvSpPr>
        <p:spPr>
          <a:xfrm>
            <a:off x="2916238" y="5589588"/>
            <a:ext cx="1439862" cy="431800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i="1" dirty="0">
                <a:solidFill>
                  <a:srgbClr val="C00000"/>
                </a:solidFill>
              </a:rPr>
              <a:t>telefonicznie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Prostokąt 14"/>
          <p:cNvSpPr>
            <a:spLocks noChangeArrowheads="1"/>
          </p:cNvSpPr>
          <p:nvPr/>
        </p:nvSpPr>
        <p:spPr bwMode="auto">
          <a:xfrm>
            <a:off x="684213" y="3573463"/>
            <a:ext cx="7704137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cs typeface="Arial" charset="0"/>
              </a:rPr>
              <a:t>Informację o liczbie osób uprawnionych do głosowania oraz </a:t>
            </a:r>
            <a:br>
              <a:rPr lang="pl-PL" altLang="pl-PL" sz="2000" b="1">
                <a:cs typeface="Arial" charset="0"/>
              </a:rPr>
            </a:br>
            <a:r>
              <a:rPr lang="pl-PL" altLang="pl-PL" sz="2000" b="1">
                <a:cs typeface="Arial" charset="0"/>
              </a:rPr>
              <a:t>o liczbie wyborców, którym wydano karty do głosowania, obwodowa komisja wyborcza ds. przeprowadzenia głosowania udostępnia na drzwiach wejściowych do lokalu wyborczego, niezwłocznie po przekazaniu Państwowej Komisji Wyborczej danych.</a:t>
            </a:r>
          </a:p>
        </p:txBody>
      </p:sp>
      <p:sp>
        <p:nvSpPr>
          <p:cNvPr id="96259" name="Prostokąt 15"/>
          <p:cNvSpPr>
            <a:spLocks noChangeArrowheads="1"/>
          </p:cNvSpPr>
          <p:nvPr/>
        </p:nvSpPr>
        <p:spPr bwMode="auto">
          <a:xfrm>
            <a:off x="755650" y="5732463"/>
            <a:ext cx="5040313" cy="923925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>
                <a:latin typeface="Arial Black" pitchFamily="34" charset="0"/>
              </a:rPr>
              <a:t>Informację podpisuje przewodniczący komisji lub jego zastępca i opatruje ją pieczęcią komisjI</a:t>
            </a:r>
            <a:endParaRPr lang="pl-PL" altLang="pl-PL"/>
          </a:p>
        </p:txBody>
      </p:sp>
      <p:sp>
        <p:nvSpPr>
          <p:cNvPr id="96260" name="pole tekstowe 1"/>
          <p:cNvSpPr txBox="1">
            <a:spLocks noChangeArrowheads="1"/>
          </p:cNvSpPr>
          <p:nvPr/>
        </p:nvSpPr>
        <p:spPr bwMode="auto">
          <a:xfrm>
            <a:off x="-1044575" y="736600"/>
            <a:ext cx="8928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PODANIE FREKWENCJI DO PUBLICZNEJ WIADOMOŚCI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pic>
        <p:nvPicPr>
          <p:cNvPr id="96261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5292725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62" name="Prostokąt 4"/>
          <p:cNvSpPr>
            <a:spLocks noChangeArrowheads="1"/>
          </p:cNvSpPr>
          <p:nvPr/>
        </p:nvSpPr>
        <p:spPr bwMode="auto">
          <a:xfrm>
            <a:off x="755650" y="1325563"/>
            <a:ext cx="76327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rgbClr val="90181B"/>
                </a:solidFill>
              </a:rPr>
              <a:t>Liczbę osób uprawnionych do głosowania ustala się na podstawie liczby osób umieszczonych w spisie wyborców łącznie z osobami dopisanymi przez komisję obwodową </a:t>
            </a:r>
            <a:br>
              <a:rPr lang="pl-PL" altLang="pl-PL" sz="2000" b="1">
                <a:solidFill>
                  <a:srgbClr val="90181B"/>
                </a:solidFill>
              </a:rPr>
            </a:br>
            <a:r>
              <a:rPr lang="pl-PL" altLang="pl-PL" sz="2000" b="1">
                <a:solidFill>
                  <a:srgbClr val="90181B"/>
                </a:solidFill>
              </a:rPr>
              <a:t>w trakcie głosowania, natomiast liczbę wyborców, którym wydano karty do głosowania, stanowi suma liczby podpisów wyborców potwierdzających otrzymanie karty do głosowania do sejmiku województwa.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zaokrąglony 9"/>
          <p:cNvSpPr/>
          <p:nvPr/>
        </p:nvSpPr>
        <p:spPr>
          <a:xfrm>
            <a:off x="109538" y="1517650"/>
            <a:ext cx="8891587" cy="13462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9018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7283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97284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97285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286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97287" name="Prostokąt 7"/>
          <p:cNvSpPr>
            <a:spLocks noChangeArrowheads="1"/>
          </p:cNvSpPr>
          <p:nvPr/>
        </p:nvSpPr>
        <p:spPr bwMode="auto">
          <a:xfrm>
            <a:off x="361950" y="1031875"/>
            <a:ext cx="75231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FF0000"/>
                </a:solidFill>
              </a:rPr>
              <a:t>(Sposób postępowania w głosowaniu korespondencyjnym) </a:t>
            </a:r>
            <a:endParaRPr lang="pl-PL" altLang="pl-PL" b="1">
              <a:solidFill>
                <a:srgbClr val="FF0000"/>
              </a:solidFill>
            </a:endParaRPr>
          </a:p>
        </p:txBody>
      </p:sp>
      <p:sp>
        <p:nvSpPr>
          <p:cNvPr id="97288" name="Prostokąt 1"/>
          <p:cNvSpPr>
            <a:spLocks noChangeArrowheads="1"/>
          </p:cNvSpPr>
          <p:nvPr/>
        </p:nvSpPr>
        <p:spPr bwMode="auto">
          <a:xfrm>
            <a:off x="252413" y="1614488"/>
            <a:ext cx="86423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/>
              <a:t>UCHWAŁA PAŃSTWOWEJ KOMISJI WYBORCZEJ</a:t>
            </a:r>
            <a:r>
              <a:rPr lang="pl-PL" altLang="pl-PL"/>
              <a:t> </a:t>
            </a:r>
            <a:br>
              <a:rPr lang="pl-PL" altLang="pl-PL"/>
            </a:br>
            <a:r>
              <a:rPr lang="pl-PL" altLang="pl-PL"/>
              <a:t>z dnia 27 sierpnia 2018 r. </a:t>
            </a:r>
            <a:br>
              <a:rPr lang="pl-PL" altLang="pl-PL"/>
            </a:br>
            <a:r>
              <a:rPr lang="pl-PL" altLang="pl-PL" b="1"/>
              <a:t>w sprawie sposobu postępowania z kopertami zwrotnymi i pakietami wyborczymi w  głosowaniu korespondencyjnym.</a:t>
            </a:r>
          </a:p>
        </p:txBody>
      </p:sp>
      <p:sp>
        <p:nvSpPr>
          <p:cNvPr id="97289" name="Prostokąt 3"/>
          <p:cNvSpPr>
            <a:spLocks noChangeArrowheads="1"/>
          </p:cNvSpPr>
          <p:nvPr/>
        </p:nvSpPr>
        <p:spPr bwMode="auto">
          <a:xfrm>
            <a:off x="69850" y="2843213"/>
            <a:ext cx="885666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/>
              <a:t>Określa</a:t>
            </a:r>
          </a:p>
          <a:p>
            <a:pPr algn="just"/>
            <a:r>
              <a:rPr lang="pl-PL" altLang="pl-PL" b="1"/>
              <a:t>1) sposób postępowania z kopertami zwrotnymi doręczonymi do obwodowej komisji wyborczej ds. przeprowadzenia głosowania do zakończenia głosowania, </a:t>
            </a:r>
          </a:p>
          <a:p>
            <a:pPr algn="just"/>
            <a:r>
              <a:rPr lang="pl-PL" altLang="pl-PL" b="1"/>
              <a:t>2) sposób postępowania z kopertami zwrotnymi doręczonymi do obwodowej komisji wyborczej ds. przeprowadzenia głosowania po zakończeniu głosowania, </a:t>
            </a:r>
          </a:p>
          <a:p>
            <a:pPr algn="just"/>
            <a:r>
              <a:rPr lang="pl-PL" altLang="pl-PL" b="1"/>
              <a:t>3) sposób postępowania z kopertami zwrotnymi zawierającymi niezaklejone koperty na kartę lub karty do głosowania, zwane dalej „kopertami na kartę do głosowania”, </a:t>
            </a:r>
          </a:p>
          <a:p>
            <a:pPr algn="just"/>
            <a:r>
              <a:rPr lang="pl-PL" altLang="pl-PL" b="1"/>
              <a:t>4) sposób postępowania z kopertami zwrotnymi niezawierającymi podpisanego oświadczenia o osobistym i tajnym oddaniu głosu, </a:t>
            </a:r>
          </a:p>
          <a:p>
            <a:pPr algn="just"/>
            <a:r>
              <a:rPr lang="pl-PL" altLang="pl-PL" b="1"/>
              <a:t>5) sposób postępowania z pakietami wyborczymi nieodebranymi przez </a:t>
            </a:r>
          </a:p>
          <a:p>
            <a:pPr algn="just"/>
            <a:r>
              <a:rPr lang="pl-PL" altLang="pl-PL" b="1"/>
              <a:t>wyborcę niepełnosprawnego.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99331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18891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99332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3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5" name="Prostokąt 4"/>
          <p:cNvSpPr/>
          <p:nvPr/>
        </p:nvSpPr>
        <p:spPr>
          <a:xfrm>
            <a:off x="468313" y="1628775"/>
            <a:ext cx="8280400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Koperty zwrotne, doręczone do obwodowej komisji wyborczej </a:t>
            </a:r>
            <a:br>
              <a:rPr lang="pl-PL" sz="2000" b="1" dirty="0">
                <a:solidFill>
                  <a:srgbClr val="000000"/>
                </a:solidFill>
                <a:latin typeface="+mn-lt"/>
              </a:rPr>
            </a:br>
            <a:r>
              <a:rPr lang="pl-PL" sz="2000" b="1" dirty="0">
                <a:solidFill>
                  <a:srgbClr val="000000"/>
                </a:solidFill>
                <a:latin typeface="+mn-lt"/>
              </a:rPr>
              <a:t>ds. przeprowadzenia głosowania do zakończenia głosowania, komisja otwiera niezwłocznie po doręczeniu i sprawdza, czy w kopercie zwrotnej znajduje się:</a:t>
            </a:r>
          </a:p>
          <a:p>
            <a:pPr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>
              <a:buFontTx/>
              <a:buAutoNum type="arabicParenR"/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podpisane przez wyborcę oświadczenie o osobistym i tajnym oddaniu głosu; </a:t>
            </a: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2) zaklejona koperta na kartę do głosowania. 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2955925" y="3644900"/>
            <a:ext cx="2520950" cy="1152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Oświadczenie </a:t>
            </a:r>
            <a:br>
              <a:rPr lang="pl-PL" sz="1400" b="1" dirty="0">
                <a:solidFill>
                  <a:schemeClr val="tx1"/>
                </a:solidFill>
              </a:rPr>
            </a:br>
            <a:r>
              <a:rPr lang="pl-PL" sz="1400" b="1" dirty="0">
                <a:solidFill>
                  <a:schemeClr val="tx1"/>
                </a:solidFill>
              </a:rPr>
              <a:t>o osobistym i tajnym oddaniu głosu </a:t>
            </a:r>
            <a:br>
              <a:rPr lang="pl-PL" sz="1400" b="1" dirty="0">
                <a:solidFill>
                  <a:schemeClr val="tx1"/>
                </a:solidFill>
              </a:rPr>
            </a:br>
            <a:r>
              <a:rPr lang="pl-PL" sz="1400" b="1" dirty="0">
                <a:solidFill>
                  <a:schemeClr val="tx1"/>
                </a:solidFill>
              </a:rPr>
              <a:t>na karcie do głosowania </a:t>
            </a:r>
          </a:p>
        </p:txBody>
      </p:sp>
      <p:pic>
        <p:nvPicPr>
          <p:cNvPr id="99336" name="Obraz 20" descr="koperta.png"/>
          <p:cNvPicPr>
            <a:picLocks noChangeAspect="1"/>
          </p:cNvPicPr>
          <p:nvPr/>
        </p:nvPicPr>
        <p:blipFill>
          <a:blip r:embed="rId4">
            <a:lum bright="36000" contrast="-4000"/>
          </a:blip>
          <a:srcRect/>
          <a:stretch>
            <a:fillRect/>
          </a:stretch>
        </p:blipFill>
        <p:spPr bwMode="auto">
          <a:xfrm>
            <a:off x="4067175" y="5400675"/>
            <a:ext cx="31972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Obraz 11" descr="Spis wyborców - GK 20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500438"/>
            <a:ext cx="8161337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79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101380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101381" name="Obraz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82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5" name="Prostokąt 4"/>
          <p:cNvSpPr/>
          <p:nvPr/>
        </p:nvSpPr>
        <p:spPr>
          <a:xfrm>
            <a:off x="341313" y="1435100"/>
            <a:ext cx="8280400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b="1" dirty="0">
                <a:latin typeface="Arial" panose="020B0604020202020204" pitchFamily="34" charset="0"/>
              </a:rPr>
              <a:t>Jeżeli spełnione są powyższe warunki, komisja odnotowuje w rubryce spisu </a:t>
            </a:r>
            <a:r>
              <a:rPr lang="pl-PL" b="1" dirty="0">
                <a:latin typeface="Arial Black" panose="020B0A04020102020204" pitchFamily="34" charset="0"/>
              </a:rPr>
              <a:t>„Uwagi”, </a:t>
            </a:r>
            <a:r>
              <a:rPr lang="pl-PL" b="1" dirty="0">
                <a:latin typeface="Arial" panose="020B0604020202020204" pitchFamily="34" charset="0"/>
              </a:rPr>
              <a:t>odpowiadającej pozycji, pod którą przy nazwisku wyborcy umieszczono informację o wysłaniu pakietu wyborczego, że wyborca głosował korespondencyjnie, a zaklejoną kopertę na kartę do głosowania komisja wrzuca do urny wyborczej. </a:t>
            </a:r>
            <a:r>
              <a:rPr lang="pl-PL" b="1" dirty="0">
                <a:latin typeface="Arial Black" panose="020B0A04020102020204" pitchFamily="34" charset="0"/>
              </a:rPr>
              <a:t>Oświadczenie o osobistym i tajnym oddaniu głosu komisja dołącza do spisu wyborców. </a:t>
            </a:r>
            <a:endParaRPr lang="pl-PL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01384" name="pole tekstowe 12"/>
          <p:cNvSpPr txBox="1">
            <a:spLocks noChangeArrowheads="1"/>
          </p:cNvSpPr>
          <p:nvPr/>
        </p:nvSpPr>
        <p:spPr bwMode="auto">
          <a:xfrm>
            <a:off x="6777038" y="5805488"/>
            <a:ext cx="22590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400" b="1">
                <a:solidFill>
                  <a:srgbClr val="FF0000"/>
                </a:solidFill>
              </a:rPr>
              <a:t>        wpis    komisji</a:t>
            </a:r>
          </a:p>
        </p:txBody>
      </p:sp>
      <p:cxnSp>
        <p:nvCxnSpPr>
          <p:cNvPr id="16" name="Łącznik prosty ze strzałką 15"/>
          <p:cNvCxnSpPr/>
          <p:nvPr/>
        </p:nvCxnSpPr>
        <p:spPr>
          <a:xfrm flipV="1">
            <a:off x="7740650" y="5229225"/>
            <a:ext cx="0" cy="93662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386" name="pole tekstowe 1"/>
          <p:cNvSpPr txBox="1">
            <a:spLocks noChangeArrowheads="1"/>
          </p:cNvSpPr>
          <p:nvPr/>
        </p:nvSpPr>
        <p:spPr bwMode="auto">
          <a:xfrm>
            <a:off x="6659563" y="4292600"/>
            <a:ext cx="576262" cy="18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600"/>
              <a:t>21.10.2018</a:t>
            </a:r>
          </a:p>
        </p:txBody>
      </p:sp>
      <p:sp>
        <p:nvSpPr>
          <p:cNvPr id="2" name="Prostokąt 1"/>
          <p:cNvSpPr/>
          <p:nvPr/>
        </p:nvSpPr>
        <p:spPr>
          <a:xfrm>
            <a:off x="6443663" y="4813300"/>
            <a:ext cx="785812" cy="260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107950" y="1341438"/>
            <a:ext cx="9396413" cy="2462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pl-PL" sz="1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pl-PL" sz="2000" b="1" dirty="0">
                <a:latin typeface="Arial" pitchFamily="34" charset="0"/>
                <a:cs typeface="Arial" pitchFamily="34" charset="0"/>
              </a:rPr>
              <a:t>Komisje w trakcie przeprowadzania głosowania ustalają na bieżąco:</a:t>
            </a:r>
          </a:p>
          <a:p>
            <a:pPr algn="ctr">
              <a:defRPr/>
            </a:pPr>
            <a:endParaRPr lang="pl-PL" sz="400" b="1" dirty="0">
              <a:latin typeface="Arial" pitchFamily="34" charset="0"/>
              <a:cs typeface="Arial" pitchFamily="34" charset="0"/>
            </a:endParaRPr>
          </a:p>
          <a:p>
            <a:pPr marL="355600">
              <a:defRPr/>
            </a:pPr>
            <a:r>
              <a:rPr lang="pl-PL" sz="2000" dirty="0">
                <a:latin typeface="Arial" pitchFamily="34" charset="0"/>
                <a:cs typeface="Arial" pitchFamily="34" charset="0"/>
              </a:rPr>
              <a:t>1) liczbę otrzymanych kopert zwrotnych;</a:t>
            </a:r>
          </a:p>
          <a:p>
            <a:pPr marL="355600">
              <a:defRPr/>
            </a:pPr>
            <a:r>
              <a:rPr lang="pl-PL" sz="2000" dirty="0">
                <a:latin typeface="Arial" pitchFamily="34" charset="0"/>
                <a:cs typeface="Arial" pitchFamily="34" charset="0"/>
              </a:rPr>
              <a:t>2) liczbę kopert zwrotnych bez oświadczenia;</a:t>
            </a:r>
          </a:p>
          <a:p>
            <a:pPr marL="355600">
              <a:defRPr/>
            </a:pPr>
            <a:r>
              <a:rPr lang="pl-PL" sz="2000" dirty="0">
                <a:latin typeface="Arial" pitchFamily="34" charset="0"/>
                <a:cs typeface="Arial" pitchFamily="34" charset="0"/>
              </a:rPr>
              <a:t>3) liczbę kopert zwrotnych z niepodpisanym oświadczeniem;</a:t>
            </a:r>
          </a:p>
          <a:p>
            <a:pPr marL="355600">
              <a:defRPr/>
            </a:pPr>
            <a:r>
              <a:rPr lang="pl-PL" sz="2000" dirty="0">
                <a:latin typeface="Arial" pitchFamily="34" charset="0"/>
                <a:cs typeface="Arial" pitchFamily="34" charset="0"/>
              </a:rPr>
              <a:t>4) liczbę kopert zwrotnych bez koperty na kartę do głosowania;</a:t>
            </a:r>
          </a:p>
          <a:p>
            <a:pPr marL="355600">
              <a:defRPr/>
            </a:pPr>
            <a:r>
              <a:rPr lang="pl-PL" sz="2000" dirty="0">
                <a:latin typeface="Arial" pitchFamily="34" charset="0"/>
                <a:cs typeface="Arial" pitchFamily="34" charset="0"/>
              </a:rPr>
              <a:t>5) liczbę kopert zwrotnych z niezaklejoną kopertą na kartę do głosowania;</a:t>
            </a:r>
          </a:p>
          <a:p>
            <a:pPr marL="355600">
              <a:defRPr/>
            </a:pPr>
            <a:r>
              <a:rPr lang="pl-PL" sz="2000" dirty="0">
                <a:latin typeface="Arial" pitchFamily="34" charset="0"/>
                <a:cs typeface="Arial" pitchFamily="34" charset="0"/>
              </a:rPr>
              <a:t>6) liczbę kopert na kartę do głosowania wrzuconych do urny.</a:t>
            </a:r>
          </a:p>
        </p:txBody>
      </p:sp>
      <p:pic>
        <p:nvPicPr>
          <p:cNvPr id="103428" name="Picture 2" descr="http://www.eksperciwoswiacie.pl/gfx/oswiatainfo/pl/defaultaktualnosci/394/59/1/5320537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088" y="2070100"/>
            <a:ext cx="10731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rostokąt 7"/>
          <p:cNvSpPr/>
          <p:nvPr/>
        </p:nvSpPr>
        <p:spPr>
          <a:xfrm>
            <a:off x="250825" y="4327525"/>
            <a:ext cx="8018463" cy="685800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Otrzymanych przez komisję </a:t>
            </a:r>
            <a:r>
              <a:rPr lang="pl-PL" b="1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pustych kopert zwrotnych nie uwzględnia się</a:t>
            </a:r>
            <a:r>
              <a:rPr lang="pl-PL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pl-PL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pl-PL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przy dokonywaniu powyższych ustaleń. </a:t>
            </a:r>
            <a:endParaRPr lang="pl-P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3430" name="pole tekstowe 8"/>
          <p:cNvSpPr txBox="1">
            <a:spLocks noChangeArrowheads="1"/>
          </p:cNvSpPr>
          <p:nvPr/>
        </p:nvSpPr>
        <p:spPr bwMode="auto">
          <a:xfrm>
            <a:off x="250825" y="5516563"/>
            <a:ext cx="81486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dirty="0">
                <a:latin typeface="Arial" pitchFamily="34" charset="0"/>
                <a:cs typeface="Arial" pitchFamily="34" charset="0"/>
              </a:rPr>
              <a:t>Wskazany członek komisji zapisuje ww. dane na </a:t>
            </a:r>
            <a:r>
              <a:rPr lang="pl-PL" altLang="pl-PL" b="1" dirty="0">
                <a:latin typeface="Arial" pitchFamily="34" charset="0"/>
                <a:cs typeface="Arial" pitchFamily="34" charset="0"/>
              </a:rPr>
              <a:t>arkuszu pomocniczym </a:t>
            </a:r>
            <a:r>
              <a:rPr lang="pl-PL" altLang="pl-PL" dirty="0">
                <a:latin typeface="Arial" pitchFamily="34" charset="0"/>
                <a:cs typeface="Arial" pitchFamily="34" charset="0"/>
              </a:rPr>
              <a:t>pod nadzorem przewodniczącego lub zastępcy przewodniczącego komisji.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307975" y="5305425"/>
            <a:ext cx="7504113" cy="136366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4451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104452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104453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4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pic>
        <p:nvPicPr>
          <p:cNvPr id="104455" name="Obraz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65950" y="4271963"/>
            <a:ext cx="998538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307975" y="1360488"/>
            <a:ext cx="8497888" cy="31702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―"/>
              <a:defRPr/>
            </a:pPr>
            <a:r>
              <a:rPr lang="pl-PL" sz="2000" b="1" dirty="0">
                <a:latin typeface="Arial Black" panose="020B0A04020102020204" pitchFamily="34" charset="0"/>
              </a:rPr>
              <a:t>Puste koperty zwrotne komisja </a:t>
            </a:r>
            <a:r>
              <a:rPr lang="pl-PL" sz="2000" b="1" dirty="0">
                <a:latin typeface="Arial" panose="020B0604020202020204" pitchFamily="34" charset="0"/>
              </a:rPr>
              <a:t>pakuje w pakiet, opisuje             i odkłada.</a:t>
            </a:r>
          </a:p>
          <a:p>
            <a:pPr algn="just">
              <a:defRPr/>
            </a:pPr>
            <a:r>
              <a:rPr lang="pl-PL" sz="2000" b="1" dirty="0">
                <a:latin typeface="Arial" panose="020B0604020202020204" pitchFamily="34" charset="0"/>
              </a:rPr>
              <a:t> </a:t>
            </a:r>
          </a:p>
          <a:p>
            <a:pPr marL="285750" indent="-285750" algn="just">
              <a:buFont typeface="Arial" panose="020B0604020202020204" pitchFamily="34" charset="0"/>
              <a:buChar char="―"/>
              <a:defRPr/>
            </a:pPr>
            <a:r>
              <a:rPr lang="pl-PL" sz="2000" b="1" dirty="0">
                <a:latin typeface="Arial" panose="020B0604020202020204" pitchFamily="34" charset="0"/>
              </a:rPr>
              <a:t>Pakiety wyborcze nieodebrane przez wyborcę, dostarczone obwodowej komisji wyborczej ds. przeprowadzenia głosowania </a:t>
            </a:r>
            <a:br>
              <a:rPr lang="pl-PL" sz="2000" b="1" dirty="0">
                <a:latin typeface="Arial" panose="020B0604020202020204" pitchFamily="34" charset="0"/>
              </a:rPr>
            </a:br>
            <a:r>
              <a:rPr lang="pl-PL" sz="2000" b="1" dirty="0">
                <a:latin typeface="Arial" panose="020B0604020202020204" pitchFamily="34" charset="0"/>
              </a:rPr>
              <a:t>w obwodzie komisja pakuje w pakiet, opisuje i odkłada. </a:t>
            </a:r>
          </a:p>
          <a:p>
            <a:pPr marL="285750" indent="-285750" algn="just">
              <a:buFont typeface="Arial" panose="020B0604020202020204" pitchFamily="34" charset="0"/>
              <a:buChar char="―"/>
              <a:defRPr/>
            </a:pPr>
            <a:endParaRPr lang="pl-PL" sz="2000" b="1" dirty="0">
              <a:latin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―"/>
              <a:defRPr/>
            </a:pPr>
            <a:r>
              <a:rPr lang="pl-PL" sz="2000" b="1" dirty="0">
                <a:latin typeface="Arial" panose="020B0604020202020204" pitchFamily="34" charset="0"/>
              </a:rPr>
              <a:t>Koperty zwrotne doręczone do obwodowej komisji wyborczej </a:t>
            </a:r>
            <a:br>
              <a:rPr lang="pl-PL" sz="2000" b="1" dirty="0">
                <a:latin typeface="Arial" panose="020B0604020202020204" pitchFamily="34" charset="0"/>
              </a:rPr>
            </a:br>
            <a:r>
              <a:rPr lang="pl-PL" sz="2000" b="1" dirty="0">
                <a:latin typeface="Arial" panose="020B0604020202020204" pitchFamily="34" charset="0"/>
              </a:rPr>
              <a:t>ds. przeprowadzenia głosowania po zakończeniu głosowania pakuje w pakiet, opisuje i odkłada. </a:t>
            </a:r>
            <a:endParaRPr lang="pl-PL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104457" name="Obraz 2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9538" y="4271963"/>
            <a:ext cx="1000125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8" name="Obraz 2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2013" y="4271963"/>
            <a:ext cx="1000125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9" name="Prostokąt 2"/>
          <p:cNvSpPr>
            <a:spLocks noChangeArrowheads="1"/>
          </p:cNvSpPr>
          <p:nvPr/>
        </p:nvSpPr>
        <p:spPr bwMode="auto">
          <a:xfrm>
            <a:off x="468313" y="5362575"/>
            <a:ext cx="7199312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1900" b="1"/>
              <a:t>Pakiety te pozostają w dokumentacji komisji, które po zakończeniu głosowania przekazywane są, przez obwodową komisję wyborczą ds. ustalenia wyników głosowania, </a:t>
            </a:r>
            <a:br>
              <a:rPr lang="pl-PL" altLang="pl-PL" sz="1900" b="1"/>
            </a:br>
            <a:r>
              <a:rPr lang="pl-PL" altLang="pl-PL" sz="1900" b="1"/>
              <a:t>w depozyt </a:t>
            </a:r>
            <a:r>
              <a:rPr lang="pl-PL" altLang="pl-PL" sz="1900" b="1">
                <a:solidFill>
                  <a:srgbClr val="90181B"/>
                </a:solidFill>
              </a:rPr>
              <a:t>urzędnikowi wyborczemu.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pole tekstowe 1"/>
          <p:cNvSpPr txBox="1">
            <a:spLocks noChangeArrowheads="1"/>
          </p:cNvSpPr>
          <p:nvPr/>
        </p:nvSpPr>
        <p:spPr bwMode="auto">
          <a:xfrm>
            <a:off x="1187450" y="404813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PRZERWA W GŁOSOWANIU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106499" name="Rectangle 1"/>
          <p:cNvSpPr>
            <a:spLocks noChangeArrowheads="1"/>
          </p:cNvSpPr>
          <p:nvPr/>
        </p:nvSpPr>
        <p:spPr bwMode="auto">
          <a:xfrm>
            <a:off x="0" y="790575"/>
            <a:ext cx="9144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1" hangingPunct="1">
              <a:tabLst>
                <a:tab pos="269875" algn="l"/>
              </a:tabLst>
            </a:pPr>
            <a:r>
              <a:rPr lang="pl-PL" altLang="pl-PL" sz="2000" b="1">
                <a:latin typeface="Calibri Light" pitchFamily="34" charset="0"/>
                <a:cs typeface="Times New Roman" pitchFamily="18" charset="0"/>
              </a:rPr>
              <a:t>Głosowania nie wolno przerywać – tylko nadzwyczajne wydarzenia</a:t>
            </a:r>
          </a:p>
          <a:p>
            <a:pPr algn="just" eaLnBrk="1" hangingPunct="1">
              <a:tabLst>
                <a:tab pos="269875" algn="l"/>
              </a:tabLst>
            </a:pPr>
            <a:r>
              <a:rPr lang="pl-PL" altLang="pl-PL" sz="2000">
                <a:latin typeface="Calibri Light" pitchFamily="34" charset="0"/>
                <a:cs typeface="Times New Roman" pitchFamily="18" charset="0"/>
              </a:rPr>
              <a:t> (np. katastrofa budowlana dotycząca budynku).</a:t>
            </a:r>
          </a:p>
          <a:p>
            <a:pPr algn="just" eaLnBrk="1" hangingPunct="1">
              <a:tabLst>
                <a:tab pos="269875" algn="l"/>
              </a:tabLst>
            </a:pPr>
            <a:endParaRPr lang="pl-PL" altLang="pl-PL" sz="500">
              <a:latin typeface="Calibri Light" pitchFamily="34" charset="0"/>
              <a:cs typeface="Times New Roman" pitchFamily="18" charset="0"/>
            </a:endParaRPr>
          </a:p>
          <a:p>
            <a:pPr eaLnBrk="1" hangingPunct="1">
              <a:tabLst>
                <a:tab pos="269875" algn="l"/>
              </a:tabLst>
            </a:pPr>
            <a:r>
              <a:rPr lang="pl-PL" altLang="pl-PL" sz="2000">
                <a:latin typeface="Calibri Light" pitchFamily="34" charset="0"/>
                <a:cs typeface="Times New Roman" pitchFamily="18" charset="0"/>
              </a:rPr>
              <a:t>Brak pieczęci, trudność w dostaniu się do budynku </a:t>
            </a:r>
          </a:p>
          <a:p>
            <a:pPr eaLnBrk="1" hangingPunct="1">
              <a:tabLst>
                <a:tab pos="269875" algn="l"/>
              </a:tabLst>
            </a:pPr>
            <a:r>
              <a:rPr lang="pl-PL" altLang="pl-PL" sz="2000">
                <a:latin typeface="Calibri Light" pitchFamily="34" charset="0"/>
                <a:cs typeface="Times New Roman" pitchFamily="18" charset="0"/>
              </a:rPr>
              <a:t>lub lokalu przed rozpoczęciem głosowania, zapełnienie się urny </a:t>
            </a:r>
            <a:br>
              <a:rPr lang="pl-PL" altLang="pl-PL" sz="2000">
                <a:latin typeface="Calibri Light" pitchFamily="34" charset="0"/>
                <a:cs typeface="Times New Roman" pitchFamily="18" charset="0"/>
              </a:rPr>
            </a:br>
            <a:r>
              <a:rPr lang="pl-PL" altLang="pl-PL" sz="2000">
                <a:latin typeface="Calibri Light" pitchFamily="34" charset="0"/>
                <a:cs typeface="Times New Roman" pitchFamily="18" charset="0"/>
              </a:rPr>
              <a:t>– </a:t>
            </a:r>
            <a:r>
              <a:rPr lang="pl-PL" altLang="pl-PL" sz="2000" b="1">
                <a:solidFill>
                  <a:srgbClr val="9D032A"/>
                </a:solidFill>
                <a:latin typeface="Calibri Light" pitchFamily="34" charset="0"/>
                <a:cs typeface="Times New Roman" pitchFamily="18" charset="0"/>
              </a:rPr>
              <a:t>to nie są nadzwyczajne wydarzenia!!! </a:t>
            </a:r>
          </a:p>
          <a:p>
            <a:pPr eaLnBrk="1" hangingPunct="1">
              <a:tabLst>
                <a:tab pos="269875" algn="l"/>
              </a:tabLst>
            </a:pPr>
            <a:r>
              <a:rPr lang="pl-PL" altLang="pl-PL" sz="2000" b="1">
                <a:solidFill>
                  <a:srgbClr val="9D032A"/>
                </a:solidFill>
                <a:latin typeface="Calibri Light" pitchFamily="34" charset="0"/>
                <a:cs typeface="Times New Roman" pitchFamily="18" charset="0"/>
              </a:rPr>
              <a:t>   </a:t>
            </a:r>
            <a:r>
              <a:rPr lang="pl-PL" altLang="pl-PL" sz="2200" b="1">
                <a:solidFill>
                  <a:srgbClr val="9D032A"/>
                </a:solidFill>
                <a:latin typeface="Calibri Light" pitchFamily="34" charset="0"/>
                <a:cs typeface="Times New Roman" pitchFamily="18" charset="0"/>
              </a:rPr>
              <a:t>Nie upoważniają do zarządzenia przerwy w głosowaniu.</a:t>
            </a:r>
          </a:p>
        </p:txBody>
      </p:sp>
      <p:pic>
        <p:nvPicPr>
          <p:cNvPr id="106500" name="Picture 2" descr="http://www.pomorska.pl/apps/pbcsi.dll/bilde?Site=PO&amp;Date=20100421&amp;Category=INNEMIASTA13&amp;ArtNo=901377486&amp;Ref=AR&amp;border=0&amp;MaxW=6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73925" y="1444625"/>
            <a:ext cx="1404938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179388" y="2867025"/>
            <a:ext cx="8785225" cy="922338"/>
          </a:xfrm>
          <a:prstGeom prst="rect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</a:ln>
        </p:spPr>
        <p:txBody>
          <a:bodyPr>
            <a:spAutoFit/>
          </a:bodyPr>
          <a:lstStyle>
            <a:lvl1pPr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pl-PL" altLang="pl-PL" b="1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O przyczynach uzasadniających — zdaniem komisji — zarządzenie przerwy w głosowaniu, jego przedłużenie lub odroczenie komisja powiadamia niezwłocznie właściwą komisje wyborczą </a:t>
            </a:r>
            <a:br>
              <a:rPr lang="pl-PL" altLang="pl-PL" b="1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</a:br>
            <a:r>
              <a:rPr lang="pl-PL" altLang="pl-PL" b="1" u="sng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i za jej zgodą</a:t>
            </a:r>
            <a:r>
              <a:rPr lang="pl-PL" altLang="pl-PL" b="1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 podejmuje uchwałę w tej sprawie.</a:t>
            </a:r>
            <a:r>
              <a:rPr lang="pl-PL" altLang="pl-PL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6502" name="Prostokąt 5"/>
          <p:cNvSpPr>
            <a:spLocks noChangeArrowheads="1"/>
          </p:cNvSpPr>
          <p:nvPr/>
        </p:nvSpPr>
        <p:spPr bwMode="auto">
          <a:xfrm>
            <a:off x="180975" y="3865563"/>
            <a:ext cx="8783638" cy="1508125"/>
          </a:xfrm>
          <a:prstGeom prst="rect">
            <a:avLst/>
          </a:prstGeom>
          <a:noFill/>
          <a:ln w="2857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tabLst>
                <a:tab pos="269875" algn="l"/>
              </a:tabLst>
            </a:pPr>
            <a:r>
              <a:rPr lang="pl-PL" altLang="pl-PL" sz="2000" b="1" u="sng">
                <a:latin typeface="Calibri Light" pitchFamily="34" charset="0"/>
                <a:cs typeface="Times New Roman" pitchFamily="18" charset="0"/>
              </a:rPr>
              <a:t>Uchwałę</a:t>
            </a:r>
            <a:r>
              <a:rPr lang="pl-PL" altLang="pl-PL">
                <a:latin typeface="Calibri Light" pitchFamily="34" charset="0"/>
                <a:cs typeface="Times New Roman" pitchFamily="18" charset="0"/>
              </a:rPr>
              <a:t> o zarządzeniu przerwy w głosowaniu, jego przedłużeniu lub odroczeniu komisja bezzwłocznie:</a:t>
            </a:r>
          </a:p>
          <a:p>
            <a:pPr algn="just">
              <a:buFont typeface="Wingdings" pitchFamily="2" charset="2"/>
              <a:buChar char="§"/>
              <a:tabLst>
                <a:tab pos="269875" algn="l"/>
              </a:tabLst>
            </a:pPr>
            <a:r>
              <a:rPr lang="pl-PL" altLang="pl-PL">
                <a:latin typeface="Calibri Light" pitchFamily="34" charset="0"/>
                <a:cs typeface="Times New Roman" pitchFamily="18" charset="0"/>
              </a:rPr>
              <a:t> podaje do publicznej wiadomości, </a:t>
            </a:r>
          </a:p>
          <a:p>
            <a:pPr algn="just">
              <a:buFont typeface="Wingdings" pitchFamily="2" charset="2"/>
              <a:buChar char="§"/>
              <a:tabLst>
                <a:tab pos="269875" algn="l"/>
              </a:tabLst>
            </a:pPr>
            <a:r>
              <a:rPr lang="pl-PL" altLang="pl-PL">
                <a:latin typeface="Calibri Light" pitchFamily="34" charset="0"/>
                <a:cs typeface="Times New Roman" pitchFamily="18" charset="0"/>
              </a:rPr>
              <a:t> przesyła właściwej terytorialnej komisji wyborczej</a:t>
            </a:r>
          </a:p>
          <a:p>
            <a:pPr algn="just">
              <a:buFont typeface="Wingdings" pitchFamily="2" charset="2"/>
              <a:buChar char="§"/>
              <a:tabLst>
                <a:tab pos="269875" algn="l"/>
              </a:tabLst>
            </a:pPr>
            <a:r>
              <a:rPr lang="pl-PL" altLang="pl-PL">
                <a:latin typeface="Calibri Light" pitchFamily="34" charset="0"/>
                <a:cs typeface="Times New Roman" pitchFamily="18" charset="0"/>
              </a:rPr>
              <a:t> przesyła właściwemu komisarzowi wyborczemu, który przekazuje ją PKW i WBP</a:t>
            </a:r>
          </a:p>
        </p:txBody>
      </p:sp>
      <p:sp>
        <p:nvSpPr>
          <p:cNvPr id="7" name="Prostokąt 6"/>
          <p:cNvSpPr/>
          <p:nvPr/>
        </p:nvSpPr>
        <p:spPr>
          <a:xfrm>
            <a:off x="179388" y="5519738"/>
            <a:ext cx="8785225" cy="646112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rgbClr val="9D032A"/>
            </a:solidFill>
          </a:ln>
        </p:spPr>
        <p:txBody>
          <a:bodyPr>
            <a:spAutoFit/>
          </a:bodyPr>
          <a:lstStyle>
            <a:lvl1pPr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smtClean="0">
                <a:latin typeface="Calibri Light" panose="020F0302020204030204" pitchFamily="34" charset="0"/>
                <a:cs typeface="Times New Roman" panose="02020603050405020304" pitchFamily="18" charset="0"/>
              </a:rPr>
              <a:t>Uchwałę załącza się do protokołu głosowania w obwodzie  i czyni o tym adnotację </a:t>
            </a:r>
          </a:p>
          <a:p>
            <a:pPr algn="ctr">
              <a:defRPr/>
            </a:pPr>
            <a:r>
              <a:rPr lang="pl-PL" altLang="pl-PL" b="1" smtClean="0">
                <a:latin typeface="Calibri Light" panose="020F0302020204030204" pitchFamily="34" charset="0"/>
                <a:cs typeface="Times New Roman" panose="02020603050405020304" pitchFamily="18" charset="0"/>
              </a:rPr>
              <a:t>w protokole przekazania</a:t>
            </a:r>
            <a:r>
              <a:rPr lang="pl-PL" altLang="pl-PL" smtClean="0">
                <a:latin typeface="Calibri Light" panose="020F03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Prostokąt 8"/>
          <p:cNvSpPr/>
          <p:nvPr/>
        </p:nvSpPr>
        <p:spPr>
          <a:xfrm>
            <a:off x="-684213" y="6310313"/>
            <a:ext cx="9144001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tabLst>
                <a:tab pos="269875" algn="l"/>
              </a:tabLst>
              <a:defRPr/>
            </a:pPr>
            <a:r>
              <a:rPr lang="pl-PL" b="1" dirty="0">
                <a:latin typeface="+mj-lt"/>
                <a:cs typeface="Times New Roman" pitchFamily="18" charset="0"/>
              </a:rPr>
              <a:t>Cała procedura opisana  jest w wytycznych dla komisji w punktach od 60 do 64</a:t>
            </a:r>
            <a:endParaRPr lang="pl-PL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pole tekstowe 1"/>
          <p:cNvSpPr txBox="1">
            <a:spLocks noChangeArrowheads="1"/>
          </p:cNvSpPr>
          <p:nvPr/>
        </p:nvSpPr>
        <p:spPr bwMode="auto">
          <a:xfrm>
            <a:off x="827088" y="476250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ZAKOŃCZENIE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008063" y="1012825"/>
            <a:ext cx="5327650" cy="4000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9D032A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sz="2000" b="1" dirty="0">
                <a:latin typeface="Arial Black" panose="020B0A04020102020204" pitchFamily="34" charset="0"/>
              </a:rPr>
              <a:t>O godz. 21.00 komisja zamyka lokal </a:t>
            </a:r>
          </a:p>
        </p:txBody>
      </p:sp>
      <p:pic>
        <p:nvPicPr>
          <p:cNvPr id="107524" name="Picture 8" descr="http://pixabay.com/static/uploads/photo/2012/04/13/20/14/lock-33491_64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981075"/>
            <a:ext cx="2873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525" name="Rectangle 19"/>
          <p:cNvSpPr>
            <a:spLocks noGrp="1" noChangeArrowheads="1"/>
          </p:cNvSpPr>
          <p:nvPr>
            <p:ph idx="4294967295"/>
          </p:nvPr>
        </p:nvSpPr>
        <p:spPr>
          <a:xfrm>
            <a:off x="0" y="1125538"/>
            <a:ext cx="8964613" cy="5040312"/>
          </a:xfrm>
        </p:spPr>
        <p:txBody>
          <a:bodyPr/>
          <a:lstStyle/>
          <a:p>
            <a:pPr algn="ctr" eaLnBrk="1" hangingPunct="1">
              <a:lnSpc>
                <a:spcPct val="60000"/>
              </a:lnSpc>
              <a:buFont typeface="Wingdings" pitchFamily="2" charset="2"/>
              <a:buNone/>
            </a:pPr>
            <a:endParaRPr lang="pl-PL" altLang="pl-PL" sz="700" smtClean="0">
              <a:latin typeface="Calibri Light" pitchFamily="34" charset="0"/>
            </a:endParaRPr>
          </a:p>
          <a:p>
            <a:pPr algn="ctr" eaLnBrk="1" hangingPunct="1">
              <a:lnSpc>
                <a:spcPct val="60000"/>
              </a:lnSpc>
              <a:buFont typeface="Wingdings" pitchFamily="2" charset="2"/>
              <a:buNone/>
            </a:pPr>
            <a:endParaRPr lang="pl-PL" altLang="pl-PL" sz="700" smtClean="0">
              <a:latin typeface="Calibri Light" pitchFamily="34" charset="0"/>
            </a:endParaRPr>
          </a:p>
          <a:p>
            <a:pPr algn="ctr" eaLnBrk="1" hangingPunct="1">
              <a:lnSpc>
                <a:spcPct val="60000"/>
              </a:lnSpc>
              <a:buFont typeface="Wingdings" pitchFamily="2" charset="2"/>
              <a:buNone/>
            </a:pPr>
            <a:endParaRPr lang="pl-PL" altLang="pl-PL" sz="700" smtClean="0">
              <a:latin typeface="Calibri Light" pitchFamily="34" charset="0"/>
            </a:endParaRPr>
          </a:p>
          <a:p>
            <a:pPr algn="just">
              <a:lnSpc>
                <a:spcPct val="100000"/>
              </a:lnSpc>
              <a:buFont typeface="Arial" charset="0"/>
              <a:buBlip>
                <a:blip r:embed="rId3"/>
              </a:buBlip>
            </a:pPr>
            <a:r>
              <a:rPr lang="pl-PL" altLang="pl-PL" sz="2300" smtClean="0">
                <a:latin typeface="Calibri Light" pitchFamily="34" charset="0"/>
              </a:rPr>
              <a:t>osobom przybyłym do lokalu przed 21</a:t>
            </a:r>
            <a:r>
              <a:rPr lang="pl-PL" altLang="pl-PL" sz="2300" baseline="30000" smtClean="0">
                <a:latin typeface="Calibri Light" pitchFamily="34" charset="0"/>
                <a:cs typeface="Times New Roman" pitchFamily="18" charset="0"/>
              </a:rPr>
              <a:t>00</a:t>
            </a:r>
            <a:r>
              <a:rPr lang="pl-PL" altLang="pl-PL" sz="2300" smtClean="0">
                <a:latin typeface="Calibri Light" pitchFamily="34" charset="0"/>
              </a:rPr>
              <a:t> należy umożliwić oddanie głosu;</a:t>
            </a:r>
            <a:endParaRPr lang="pl-PL" altLang="pl-PL" sz="100" smtClean="0">
              <a:latin typeface="Calibri Light" pitchFamily="34" charset="0"/>
            </a:endParaRPr>
          </a:p>
          <a:p>
            <a:pPr algn="just">
              <a:lnSpc>
                <a:spcPct val="100000"/>
              </a:lnSpc>
              <a:buFont typeface="Arial" charset="0"/>
              <a:buBlip>
                <a:blip r:embed="rId3"/>
              </a:buBlip>
            </a:pPr>
            <a:r>
              <a:rPr lang="pl-PL" altLang="pl-PL" sz="2300" smtClean="0">
                <a:latin typeface="Calibri Light" pitchFamily="34" charset="0"/>
                <a:cs typeface="Times New Roman" pitchFamily="18" charset="0"/>
              </a:rPr>
              <a:t>w przypadku podjęcia przez komisję uchwały o </a:t>
            </a:r>
            <a:r>
              <a:rPr lang="pl-PL" altLang="pl-PL" sz="2300" b="1" smtClean="0">
                <a:solidFill>
                  <a:srgbClr val="9D032A"/>
                </a:solidFill>
                <a:latin typeface="Calibri Light" pitchFamily="34" charset="0"/>
                <a:cs typeface="Times New Roman" pitchFamily="18" charset="0"/>
              </a:rPr>
              <a:t>przedłużeniu głosowania </a:t>
            </a:r>
            <a:r>
              <a:rPr lang="pl-PL" altLang="pl-PL" sz="2300" smtClean="0">
                <a:latin typeface="Calibri Light" pitchFamily="34" charset="0"/>
                <a:cs typeface="Times New Roman" pitchFamily="18" charset="0"/>
              </a:rPr>
              <a:t>lokal komisji jest zamykany później niż o godz. 21</a:t>
            </a:r>
            <a:r>
              <a:rPr lang="pl-PL" altLang="pl-PL" sz="2300" baseline="30000" smtClean="0">
                <a:latin typeface="Calibri Light" pitchFamily="34" charset="0"/>
                <a:cs typeface="Times New Roman" pitchFamily="18" charset="0"/>
              </a:rPr>
              <a:t>00</a:t>
            </a:r>
            <a:r>
              <a:rPr lang="pl-PL" altLang="pl-PL" sz="2300" smtClean="0">
                <a:latin typeface="Calibri Light" pitchFamily="34" charset="0"/>
                <a:cs typeface="Times New Roman" pitchFamily="18" charset="0"/>
              </a:rPr>
              <a:t>, tj. o godzinie wynikającej z uchwały;</a:t>
            </a:r>
            <a:endParaRPr lang="pl-PL" altLang="pl-PL" sz="500" smtClean="0">
              <a:latin typeface="Calibri Light" pitchFamily="34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Arial" charset="0"/>
              <a:buBlip>
                <a:blip r:embed="rId3"/>
              </a:buBlip>
            </a:pPr>
            <a:r>
              <a:rPr lang="pl-PL" altLang="pl-PL" sz="2300" smtClean="0">
                <a:latin typeface="Calibri Light" pitchFamily="34" charset="0"/>
                <a:cs typeface="Times New Roman" pitchFamily="18" charset="0"/>
              </a:rPr>
              <a:t>w obwodach odrębnych komisja może zarządzić wcześniejsze zakończenie głosowania, pod warunkiem że </a:t>
            </a:r>
            <a:r>
              <a:rPr lang="pl-PL" altLang="pl-PL" sz="2300" b="1" smtClean="0">
                <a:solidFill>
                  <a:srgbClr val="9D032A"/>
                </a:solidFill>
                <a:latin typeface="Calibri Light" pitchFamily="34" charset="0"/>
                <a:cs typeface="Times New Roman" pitchFamily="18" charset="0"/>
              </a:rPr>
              <a:t>wszyscy  wyborcy wpisani do spisu oddali swoje głosy – zawiadomić właściwe TKW,  W/B/P i osobę kierującą jednostką;</a:t>
            </a:r>
          </a:p>
          <a:p>
            <a:pPr algn="ctr">
              <a:lnSpc>
                <a:spcPct val="100000"/>
              </a:lnSpc>
              <a:buFont typeface="Arial" charset="0"/>
              <a:buNone/>
            </a:pPr>
            <a:r>
              <a:rPr lang="pl-PL" altLang="pl-PL" sz="2300" b="1" smtClean="0">
                <a:latin typeface="Calibri Light" pitchFamily="34" charset="0"/>
                <a:cs typeface="Times New Roman" pitchFamily="18" charset="0"/>
              </a:rPr>
              <a:t>Zarządzenie wcześniejszego zakończenia głosowania może nastąpić </a:t>
            </a:r>
            <a:br>
              <a:rPr lang="pl-PL" altLang="pl-PL" sz="2300" b="1" smtClean="0">
                <a:latin typeface="Calibri Light" pitchFamily="34" charset="0"/>
                <a:cs typeface="Times New Roman" pitchFamily="18" charset="0"/>
              </a:rPr>
            </a:br>
            <a:r>
              <a:rPr lang="pl-PL" altLang="pl-PL" sz="2300" b="1" smtClean="0">
                <a:latin typeface="Calibri Light" pitchFamily="34" charset="0"/>
                <a:cs typeface="Times New Roman" pitchFamily="18" charset="0"/>
              </a:rPr>
              <a:t>nie wcześniej niż o godzinie 18</a:t>
            </a:r>
            <a:r>
              <a:rPr lang="pl-PL" altLang="pl-PL" sz="2300" b="1" baseline="30000" smtClean="0">
                <a:latin typeface="Calibri Light" pitchFamily="34" charset="0"/>
                <a:cs typeface="Times New Roman" pitchFamily="18" charset="0"/>
              </a:rPr>
              <a:t>00</a:t>
            </a:r>
            <a:r>
              <a:rPr lang="pl-PL" altLang="pl-PL" sz="2300" smtClean="0">
                <a:latin typeface="Calibri Light" pitchFamily="34" charset="0"/>
                <a:cs typeface="Times New Roman" pitchFamily="18" charset="0"/>
              </a:rPr>
              <a:t> ale protokół można podać </a:t>
            </a:r>
            <a:br>
              <a:rPr lang="pl-PL" altLang="pl-PL" sz="2300" smtClean="0">
                <a:latin typeface="Calibri Light" pitchFamily="34" charset="0"/>
                <a:cs typeface="Times New Roman" pitchFamily="18" charset="0"/>
              </a:rPr>
            </a:br>
            <a:r>
              <a:rPr lang="pl-PL" altLang="pl-PL" sz="2300" smtClean="0">
                <a:latin typeface="Calibri Light" pitchFamily="34" charset="0"/>
                <a:cs typeface="Times New Roman" pitchFamily="18" charset="0"/>
              </a:rPr>
              <a:t>do publicznej wiadomości nie wcześniej niż o godz. 21.00</a:t>
            </a:r>
          </a:p>
          <a:p>
            <a:pPr eaLnBrk="1" hangingPunct="1">
              <a:lnSpc>
                <a:spcPct val="100000"/>
              </a:lnSpc>
              <a:buFont typeface="Wingdings" pitchFamily="2" charset="2"/>
              <a:buNone/>
            </a:pPr>
            <a:endParaRPr lang="pl-PL" altLang="pl-PL" sz="2300" smtClean="0">
              <a:latin typeface="Calibri Light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468313" y="4868863"/>
            <a:ext cx="8064500" cy="1223962"/>
          </a:xfrm>
          <a:prstGeom prst="rect">
            <a:avLst/>
          </a:prstGeom>
          <a:noFill/>
          <a:ln w="28575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pole tekstowe 1"/>
          <p:cNvSpPr txBox="1">
            <a:spLocks noChangeArrowheads="1"/>
          </p:cNvSpPr>
          <p:nvPr/>
        </p:nvSpPr>
        <p:spPr bwMode="auto">
          <a:xfrm>
            <a:off x="827088" y="476250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ZAKOŃCZENIE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50825" y="5305425"/>
            <a:ext cx="6697663" cy="935038"/>
          </a:xfrm>
          <a:prstGeom prst="rect">
            <a:avLst/>
          </a:prstGeom>
          <a:noFill/>
          <a:ln w="28575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8548" name="Prostokąt 4"/>
          <p:cNvSpPr>
            <a:spLocks noChangeArrowheads="1"/>
          </p:cNvSpPr>
          <p:nvPr/>
        </p:nvSpPr>
        <p:spPr bwMode="auto">
          <a:xfrm>
            <a:off x="395288" y="4975225"/>
            <a:ext cx="62642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2000" b="1">
              <a:solidFill>
                <a:srgbClr val="000000"/>
              </a:solidFill>
              <a:cs typeface="Arial" charset="0"/>
            </a:endParaRPr>
          </a:p>
          <a:p>
            <a:pPr algn="just"/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Wyłącznie w czasie otwierania urny i wyjmowania z niej kart dopuszczalna jest obecność w lokalu przedstawicieli prasy </a:t>
            </a:r>
          </a:p>
        </p:txBody>
      </p:sp>
      <p:sp>
        <p:nvSpPr>
          <p:cNvPr id="8" name="Prostokąt 7"/>
          <p:cNvSpPr/>
          <p:nvPr/>
        </p:nvSpPr>
        <p:spPr>
          <a:xfrm>
            <a:off x="539750" y="1397000"/>
            <a:ext cx="7993063" cy="33432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pl-PL" sz="2200" dirty="0">
                <a:latin typeface="+mj-lt"/>
              </a:rPr>
              <a:t> w lokalu mogą przebywać poza członkami obwodowej komisji </a:t>
            </a:r>
            <a:br>
              <a:rPr lang="pl-PL" sz="2200" dirty="0">
                <a:latin typeface="+mj-lt"/>
              </a:rPr>
            </a:br>
            <a:r>
              <a:rPr lang="pl-PL" sz="2200" dirty="0">
                <a:latin typeface="+mj-lt"/>
              </a:rPr>
              <a:t>ds. przeprowadzenia głosowania w obwodzie wyłącznie członkowie obwodowej komisji wyborczej ds. ustalenia wyników głosowania </a:t>
            </a:r>
            <a:br>
              <a:rPr lang="pl-PL" sz="2200" dirty="0">
                <a:latin typeface="+mj-lt"/>
              </a:rPr>
            </a:br>
            <a:r>
              <a:rPr lang="pl-PL" sz="2200" dirty="0">
                <a:latin typeface="+mj-lt"/>
              </a:rPr>
              <a:t>w obwodzie, w składzie co najmniej 2/3 pełnego składu, w tym przewodniczący lub jego zastępca, mężowie zaufania, obserwatorzy społeczni i obserwatorzy międzynarodowi</a:t>
            </a:r>
          </a:p>
          <a:p>
            <a:pPr algn="just">
              <a:lnSpc>
                <a:spcPct val="120000"/>
              </a:lnSpc>
              <a:defRPr/>
            </a:pPr>
            <a:endParaRPr lang="pl-PL" sz="2200" dirty="0">
              <a:latin typeface="+mj-lt"/>
            </a:endParaRPr>
          </a:p>
          <a:p>
            <a:pPr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pl-PL" sz="2200" dirty="0">
                <a:latin typeface="+mj-lt"/>
              </a:rPr>
              <a:t> oraz osoba odpowiedzialna za obsługę informatyczną.</a:t>
            </a:r>
          </a:p>
        </p:txBody>
      </p:sp>
      <p:pic>
        <p:nvPicPr>
          <p:cNvPr id="108550" name="Picture 4" descr="https://encrypted-tbn2.gstatic.com/images?q=tbn:ANd9GcTudSxo9I1wmc2Kb797HXqH7aghUKtY41mgXVSfa2UgajuJfq9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2500" y="4921250"/>
            <a:ext cx="1260475" cy="131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Prostokąt 2"/>
          <p:cNvSpPr>
            <a:spLocks noChangeArrowheads="1"/>
          </p:cNvSpPr>
          <p:nvPr/>
        </p:nvSpPr>
        <p:spPr bwMode="auto">
          <a:xfrm>
            <a:off x="468313" y="1303338"/>
            <a:ext cx="79740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3600" b="1">
                <a:solidFill>
                  <a:srgbClr val="000000"/>
                </a:solidFill>
                <a:latin typeface="Arial Black" pitchFamily="34" charset="0"/>
              </a:rPr>
              <a:t>Przekazanie dokumentów obwodowej komisji wyborczej ds. ustalenia wyników głosowania w obwodzie. </a:t>
            </a:r>
            <a: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  <a:t>Zadania wykonywane </a:t>
            </a:r>
            <a:r>
              <a:rPr lang="pl-PL" altLang="pl-PL" sz="3600" b="1" u="sng">
                <a:solidFill>
                  <a:srgbClr val="90181B"/>
                </a:solidFill>
                <a:latin typeface="Arial Black" pitchFamily="34" charset="0"/>
              </a:rPr>
              <a:t>wspólnie</a:t>
            </a:r>
            <a: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  <a:t> </a:t>
            </a:r>
            <a:b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</a:br>
            <a: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  <a:t>z obwodową komisją wyborczą </a:t>
            </a:r>
            <a:b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</a:br>
            <a: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  <a:t>ds. ustalenia wyników głosowania w obwodzie </a:t>
            </a:r>
            <a:endParaRPr lang="pl-PL" altLang="pl-PL" sz="3600">
              <a:solidFill>
                <a:srgbClr val="90181B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Prostokąt 1"/>
          <p:cNvSpPr>
            <a:spLocks noChangeArrowheads="1"/>
          </p:cNvSpPr>
          <p:nvPr/>
        </p:nvSpPr>
        <p:spPr bwMode="auto">
          <a:xfrm>
            <a:off x="195263" y="1222375"/>
            <a:ext cx="8569325" cy="105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pl-PL" altLang="pl-PL"/>
              <a:t>P</a:t>
            </a:r>
            <a:r>
              <a:rPr lang="pl-PL" altLang="pl-PL">
                <a:cs typeface="Times New Roman" pitchFamily="18" charset="0"/>
              </a:rPr>
              <a:t>o opuszczeniu lokalu przez ostatniego wyborcę komisje zapieczętowują otwór urny wyborczej, zaklejając go </a:t>
            </a:r>
            <a:r>
              <a:rPr lang="pl-PL" altLang="pl-PL" b="1">
                <a:solidFill>
                  <a:srgbClr val="9D032A"/>
                </a:solidFill>
                <a:cs typeface="Times New Roman" pitchFamily="18" charset="0"/>
              </a:rPr>
              <a:t>paskiem papieru opatrzonym pieczęcią komisji ds. przeprowadzenia głosowania i podpisami jej członków;</a:t>
            </a:r>
            <a:endParaRPr lang="pl-PL" altLang="pl-PL">
              <a:solidFill>
                <a:srgbClr val="9D032A"/>
              </a:solidFill>
              <a:cs typeface="Times New Roman" pitchFamily="18" charset="0"/>
            </a:endParaRPr>
          </a:p>
        </p:txBody>
      </p:sp>
      <p:sp>
        <p:nvSpPr>
          <p:cNvPr id="110595" name="Prostokąt 3"/>
          <p:cNvSpPr>
            <a:spLocks noChangeArrowheads="1"/>
          </p:cNvSpPr>
          <p:nvPr/>
        </p:nvSpPr>
        <p:spPr bwMode="auto">
          <a:xfrm>
            <a:off x="195263" y="3716338"/>
            <a:ext cx="8569325" cy="1755775"/>
          </a:xfrm>
          <a:prstGeom prst="rect">
            <a:avLst/>
          </a:prstGeom>
          <a:noFill/>
          <a:ln w="2857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>
                <a:solidFill>
                  <a:srgbClr val="000000"/>
                </a:solidFill>
                <a:cs typeface="Arial" charset="0"/>
              </a:rPr>
              <a:t>Jeżeli komisja otrzymała jednorazowe plomby (nalepki foliowe) opatrzone unikatowym numerem, za ich pomocą (używając dwóch plomb) zabezpiecza wlot urny. Na naklejce etykiety należy postawić pieczęć komisji ds. przeprowadzenia głosowania. </a:t>
            </a:r>
          </a:p>
          <a:p>
            <a:pPr algn="just"/>
            <a:r>
              <a:rPr lang="pl-PL" altLang="pl-PL" b="1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Unikatowy numer plomby przewodniczący komisji wpisuje do wewnętrznego protokołu.</a:t>
            </a:r>
          </a:p>
        </p:txBody>
      </p:sp>
      <p:sp>
        <p:nvSpPr>
          <p:cNvPr id="110596" name="pole tekstowe 5"/>
          <p:cNvSpPr txBox="1">
            <a:spLocks noChangeArrowheads="1"/>
          </p:cNvSpPr>
          <p:nvPr/>
        </p:nvSpPr>
        <p:spPr bwMode="auto">
          <a:xfrm>
            <a:off x="930275" y="455613"/>
            <a:ext cx="633571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pic>
        <p:nvPicPr>
          <p:cNvPr id="110597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2546350"/>
            <a:ext cx="5497512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8" name="Prostokąt 8"/>
          <p:cNvSpPr>
            <a:spLocks noChangeArrowheads="1"/>
          </p:cNvSpPr>
          <p:nvPr/>
        </p:nvSpPr>
        <p:spPr bwMode="auto">
          <a:xfrm>
            <a:off x="195263" y="5665788"/>
            <a:ext cx="84248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>
                <a:solidFill>
                  <a:srgbClr val="000000"/>
                </a:solidFill>
                <a:cs typeface="Arial" charset="0"/>
              </a:rPr>
              <a:t>Należy pamiętać, że każda próba odklejenia nalepki spowoduje pojawienie się na niej napisu o tym informującego.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pole tekstowe 5"/>
          <p:cNvSpPr txBox="1">
            <a:spLocks noChangeArrowheads="1"/>
          </p:cNvSpPr>
          <p:nvPr/>
        </p:nvSpPr>
        <p:spPr bwMode="auto">
          <a:xfrm>
            <a:off x="930275" y="455613"/>
            <a:ext cx="633571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sp>
        <p:nvSpPr>
          <p:cNvPr id="111619" name="pole tekstowe 1"/>
          <p:cNvSpPr txBox="1">
            <a:spLocks noChangeArrowheads="1"/>
          </p:cNvSpPr>
          <p:nvPr/>
        </p:nvSpPr>
        <p:spPr bwMode="auto">
          <a:xfrm>
            <a:off x="468313" y="1773238"/>
            <a:ext cx="8207375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Po zabezpieczeniu urny, przewodniczący obwodowej komisji wyborczej ds. przeprowadzenia głosowania w obwodzie </a:t>
            </a:r>
            <a:r>
              <a:rPr lang="pl-PL" altLang="pl-PL" sz="2000" b="1">
                <a:solidFill>
                  <a:srgbClr val="C00000"/>
                </a:solidFill>
                <a:cs typeface="Arial" charset="0"/>
              </a:rPr>
              <a:t>przygotowuje dokumenty i pakiety do przekazania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obwodowej komisji wyborczej ds. ustalenia wyników głosowania w obwodzie.</a:t>
            </a:r>
          </a:p>
          <a:p>
            <a:endParaRPr lang="pl-PL" altLang="pl-PL" sz="2000" b="1">
              <a:solidFill>
                <a:srgbClr val="000000"/>
              </a:solidFill>
              <a:cs typeface="Arial" charset="0"/>
            </a:endParaRP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Następnie przewodniczący obwodowej komisji wyborczej ds. przeprowadzenia głosowania w obwodzie przekazuje przewodniczącemu obwodowej komisji wyborczej ds. ustalenia wyników głosowania w obwodzie w obecności członków każdej z komisji obwodowej wymaganą dokumentację z wyborów.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Prostokąt 2"/>
          <p:cNvSpPr>
            <a:spLocks noChangeArrowheads="1"/>
          </p:cNvSpPr>
          <p:nvPr/>
        </p:nvSpPr>
        <p:spPr bwMode="auto">
          <a:xfrm>
            <a:off x="250825" y="1773238"/>
            <a:ext cx="8672513" cy="475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60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pl-PL" altLang="pl-PL">
                <a:solidFill>
                  <a:srgbClr val="000000"/>
                </a:solidFill>
                <a:cs typeface="Arial" charset="0"/>
              </a:rPr>
              <a:t>1</a:t>
            </a:r>
            <a:r>
              <a:rPr lang="pl-PL" altLang="pl-PL" b="1">
                <a:solidFill>
                  <a:srgbClr val="000000"/>
                </a:solidFill>
                <a:cs typeface="Arial" charset="0"/>
              </a:rPr>
              <a:t>) spis wyborców;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2) akty pełnomocnictwa do głosowania;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3) urna wyborcza wraz ze znajdującymi się w niej kartami do głosowania;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4) egzemplarze protokołu głosowania w obwodzie;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5) niewykorzystane karty do głosowania;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6) zaplombowane pakiety z pieczęciami obwodowej komisji wyborczej: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a) ds. ustalenia wyników głosowania w obwodzie,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b) ds. przeprowadzenia głosowania w obwodzie;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7) zamknięte opakowania zawierające pakiety wyborcze niedoręczone wyborcom;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8) inne materiały będące w posiadaniu komisji. </a:t>
            </a:r>
          </a:p>
        </p:txBody>
      </p:sp>
      <p:sp>
        <p:nvSpPr>
          <p:cNvPr id="112643" name="pole tekstowe 6"/>
          <p:cNvSpPr txBox="1">
            <a:spLocks noChangeArrowheads="1"/>
          </p:cNvSpPr>
          <p:nvPr/>
        </p:nvSpPr>
        <p:spPr bwMode="auto">
          <a:xfrm>
            <a:off x="285750" y="1360488"/>
            <a:ext cx="2736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b="1"/>
              <a:t>Przekazaniu podlegają:</a:t>
            </a:r>
          </a:p>
        </p:txBody>
      </p:sp>
      <p:pic>
        <p:nvPicPr>
          <p:cNvPr id="112644" name="Obraz 7" descr="k113634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1341438"/>
            <a:ext cx="1323975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5" name="Prostokąt 1"/>
          <p:cNvSpPr>
            <a:spLocks noChangeArrowheads="1"/>
          </p:cNvSpPr>
          <p:nvPr/>
        </p:nvSpPr>
        <p:spPr bwMode="auto">
          <a:xfrm>
            <a:off x="1584325" y="311150"/>
            <a:ext cx="457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Prostokąt 2"/>
          <p:cNvSpPr>
            <a:spLocks noChangeArrowheads="1"/>
          </p:cNvSpPr>
          <p:nvPr/>
        </p:nvSpPr>
        <p:spPr bwMode="auto">
          <a:xfrm>
            <a:off x="179388" y="1382713"/>
            <a:ext cx="8672512" cy="367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pl-PL" altLang="pl-PL" sz="6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Komisja otrzyma dwa zapieczętowane pakiety zawierające pieczęcie obwodowych komisji wyborczych.</a:t>
            </a: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endParaRPr lang="pl-PL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Komisja jest zobowiązana sprawdzić, czy oba pakiety są zaplombowane.</a:t>
            </a: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endParaRPr lang="pl-PL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Jeżeli pakiet zawierający pieczęć obwodowej komisji wyborczej ds. ustalenia wyników głosowania w obwodzie był naruszony, komisja jest zobowiązana do niezwłocznego o tym zdarzeni powiadomienia komisarza wyborczego.</a:t>
            </a: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endParaRPr lang="pl-PL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Obwodowej komisji wyborczej ds. ustalenia wyników głosowania w obwodzie  </a:t>
            </a:r>
            <a:r>
              <a:rPr lang="pl-PL" sz="18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nie wolno otwierać pakietu z pieczęcią komisji ds. przeprowadzenia głosowania w obwodzie</a:t>
            </a:r>
            <a:r>
              <a:rPr lang="pl-P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endParaRPr lang="pl-PL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667" name="Prostokąt 1"/>
          <p:cNvSpPr>
            <a:spLocks noChangeArrowheads="1"/>
          </p:cNvSpPr>
          <p:nvPr/>
        </p:nvSpPr>
        <p:spPr bwMode="auto">
          <a:xfrm>
            <a:off x="1584325" y="311150"/>
            <a:ext cx="457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pic>
        <p:nvPicPr>
          <p:cNvPr id="113668" name="Obraz 1" descr="Newsgroup Email Envelope · Free vector graphic on Pixabay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5057775"/>
            <a:ext cx="1955800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69" name="Obraz 6" descr="Newsgroup Email Envelope · Free vector graphic on Pixabay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5057775"/>
            <a:ext cx="1954213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70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5453063"/>
            <a:ext cx="14446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71" name="Obraz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9400" y="5453063"/>
            <a:ext cx="14446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Łącznik prosty 5"/>
          <p:cNvCxnSpPr/>
          <p:nvPr/>
        </p:nvCxnSpPr>
        <p:spPr>
          <a:xfrm flipH="1">
            <a:off x="4932363" y="4797425"/>
            <a:ext cx="2232025" cy="187166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14"/>
          <p:cNvCxnSpPr/>
          <p:nvPr/>
        </p:nvCxnSpPr>
        <p:spPr>
          <a:xfrm>
            <a:off x="5076825" y="4743450"/>
            <a:ext cx="1825625" cy="196056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674" name="pole tekstowe 15"/>
          <p:cNvSpPr txBox="1">
            <a:spLocks noChangeArrowheads="1"/>
          </p:cNvSpPr>
          <p:nvPr/>
        </p:nvSpPr>
        <p:spPr bwMode="auto">
          <a:xfrm>
            <a:off x="2498725" y="5854700"/>
            <a:ext cx="18002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200" b="1"/>
              <a:t>Pieczęć komisji ds. ustalenia wyników głosowania</a:t>
            </a:r>
          </a:p>
        </p:txBody>
      </p:sp>
      <p:sp>
        <p:nvSpPr>
          <p:cNvPr id="113675" name="pole tekstowe 20"/>
          <p:cNvSpPr txBox="1">
            <a:spLocks noChangeArrowheads="1"/>
          </p:cNvSpPr>
          <p:nvPr/>
        </p:nvSpPr>
        <p:spPr bwMode="auto">
          <a:xfrm>
            <a:off x="5232400" y="5854700"/>
            <a:ext cx="18002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200" b="1"/>
              <a:t>Pieczęć komisji ds. przeprowadzenia głosowania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zaokrąglony 2"/>
          <p:cNvSpPr/>
          <p:nvPr/>
        </p:nvSpPr>
        <p:spPr>
          <a:xfrm>
            <a:off x="971550" y="5084763"/>
            <a:ext cx="6480175" cy="1296987"/>
          </a:xfrm>
          <a:prstGeom prst="roundRect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4691" name="Prostokąt 1"/>
          <p:cNvSpPr>
            <a:spLocks noChangeArrowheads="1"/>
          </p:cNvSpPr>
          <p:nvPr/>
        </p:nvSpPr>
        <p:spPr bwMode="auto">
          <a:xfrm>
            <a:off x="287338" y="1409700"/>
            <a:ext cx="835342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Członkowie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 obwodowej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komisji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 wyborczej ds. przeprowadzenia głosowania w obwodzie wraz z członkami obwodowej komisji wyborczej ds. ustalenia wyników głosowania w obwodzie w obecności przewodniczących lub ich zastępców,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ustalają m. in. liczbę niewykorzystanych kart do głosowania każdego rodzaju oraz aktów pełnomocnictwa do głosowania. </a:t>
            </a:r>
          </a:p>
        </p:txBody>
      </p:sp>
      <p:sp>
        <p:nvSpPr>
          <p:cNvPr id="114692" name="Prostokąt 3"/>
          <p:cNvSpPr>
            <a:spLocks noChangeArrowheads="1"/>
          </p:cNvSpPr>
          <p:nvPr/>
        </p:nvSpPr>
        <p:spPr bwMode="auto">
          <a:xfrm>
            <a:off x="971550" y="3500438"/>
            <a:ext cx="6985000" cy="1200150"/>
          </a:xfrm>
          <a:prstGeom prst="rect">
            <a:avLst/>
          </a:prstGeom>
          <a:noFill/>
          <a:ln w="2857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400">
                <a:solidFill>
                  <a:srgbClr val="000000"/>
                </a:solidFill>
                <a:latin typeface="Arial Black" pitchFamily="34" charset="0"/>
              </a:rPr>
              <a:t>Z przekazania wymienionych wyżej dokumentów i materiałów sporządza się </a:t>
            </a:r>
            <a:r>
              <a:rPr lang="pl-PL" altLang="pl-PL" sz="2400">
                <a:solidFill>
                  <a:srgbClr val="90181B"/>
                </a:solidFill>
                <a:latin typeface="Arial Black" pitchFamily="34" charset="0"/>
              </a:rPr>
              <a:t>protokół przekazania </a:t>
            </a:r>
          </a:p>
        </p:txBody>
      </p:sp>
      <p:sp>
        <p:nvSpPr>
          <p:cNvPr id="114693" name="Prostokąt 1"/>
          <p:cNvSpPr>
            <a:spLocks noChangeArrowheads="1"/>
          </p:cNvSpPr>
          <p:nvPr/>
        </p:nvSpPr>
        <p:spPr bwMode="auto">
          <a:xfrm>
            <a:off x="1116013" y="5229225"/>
            <a:ext cx="61928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chemeClr val="bg1"/>
                </a:solidFill>
              </a:rPr>
              <a:t>Niedopuszczalne jest otwieranie urny wyborczej w celu zweryfikowanie którejkolwiek informacji zawartej w protokole głosowania. </a:t>
            </a:r>
          </a:p>
        </p:txBody>
      </p:sp>
      <p:sp>
        <p:nvSpPr>
          <p:cNvPr id="114694" name="Prostokąt 3"/>
          <p:cNvSpPr>
            <a:spLocks noChangeArrowheads="1"/>
          </p:cNvSpPr>
          <p:nvPr/>
        </p:nvSpPr>
        <p:spPr bwMode="auto">
          <a:xfrm>
            <a:off x="1763713" y="390525"/>
            <a:ext cx="45720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Prostokąt 3"/>
          <p:cNvSpPr>
            <a:spLocks noChangeArrowheads="1"/>
          </p:cNvSpPr>
          <p:nvPr/>
        </p:nvSpPr>
        <p:spPr bwMode="auto">
          <a:xfrm>
            <a:off x="1763713" y="390525"/>
            <a:ext cx="45720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sp>
        <p:nvSpPr>
          <p:cNvPr id="115715" name="Prostokąt 1"/>
          <p:cNvSpPr>
            <a:spLocks noChangeArrowheads="1"/>
          </p:cNvSpPr>
          <p:nvPr/>
        </p:nvSpPr>
        <p:spPr bwMode="auto">
          <a:xfrm>
            <a:off x="179388" y="1196975"/>
            <a:ext cx="8713787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/>
              <a:t>Z przekazania wymienionych wyżej dokumentów i materiałów sporządza się protokół przekazania, w którym wymienia się m. in.:</a:t>
            </a:r>
          </a:p>
          <a:p>
            <a:r>
              <a:rPr lang="pl-PL" altLang="pl-PL" b="1"/>
              <a:t>1) nazwę komisji;   </a:t>
            </a:r>
          </a:p>
          <a:p>
            <a:r>
              <a:rPr lang="pl-PL" altLang="pl-PL" b="1"/>
              <a:t>2) miejsce, datę i godzinę wydania; </a:t>
            </a:r>
          </a:p>
          <a:p>
            <a:r>
              <a:rPr lang="pl-PL" altLang="pl-PL" b="1"/>
              <a:t>3) liczbę:  </a:t>
            </a:r>
          </a:p>
          <a:p>
            <a:pPr marL="800100" lvl="1" indent="-342900">
              <a:buFontTx/>
              <a:buAutoNum type="alphaLcParenR"/>
            </a:pPr>
            <a:r>
              <a:rPr lang="pl-PL" altLang="pl-PL" b="1"/>
              <a:t>otrzymanych kart do głosowania każdego rodzaju, ewentualnie także odrębnie dla każdego okręgu, jeżeli komisja jest właściwa dla więcej niż jednego okręgu w danych wyborach, </a:t>
            </a:r>
          </a:p>
          <a:p>
            <a:pPr marL="800100" lvl="1" indent="-342900">
              <a:buFontTx/>
              <a:buAutoNum type="alphaLcParenR"/>
            </a:pPr>
            <a:r>
              <a:rPr lang="pl-PL" altLang="pl-PL" b="1"/>
              <a:t>niewykorzystanych kart do głosowania, ewentualnie także odrębnie dla każdego okręgu, jeżeli komisja jest właściwa dla więcej niż jednego okręgu w danych wyborach, </a:t>
            </a:r>
          </a:p>
          <a:p>
            <a:pPr marL="800100" lvl="1" indent="-342900">
              <a:buFontTx/>
              <a:buAutoNum type="alphaLcParenR"/>
            </a:pPr>
            <a:r>
              <a:rPr lang="pl-PL" altLang="pl-PL" b="1"/>
              <a:t>aktów pełnomocnictwa do głosowania, ewentualnie także odrębnie dla każdego okręgu, jeżeli komisja jest właściwa dla więcej niż jednego okręgu w danych wyborach, </a:t>
            </a:r>
          </a:p>
          <a:p>
            <a:pPr marL="800100" lvl="1" indent="-342900">
              <a:buFontTx/>
              <a:buAutoNum type="alphaLcParenR"/>
            </a:pPr>
            <a:r>
              <a:rPr lang="pl-PL" altLang="pl-PL" b="1"/>
              <a:t>wyborców korzystających z nakładek na karty do głosowania sporządzonych w alfabecie Braille’a;</a:t>
            </a:r>
          </a:p>
          <a:p>
            <a:r>
              <a:rPr lang="pl-PL" altLang="pl-PL" b="1"/>
              <a:t>4) informacje na temat głosowania korespondencyjnego, ewentualnie także odrębnie dla każdego okręgu, jeżeli komisja jest właściwa dla więcej niż jednego okręgu w danych wyborach; </a:t>
            </a:r>
          </a:p>
          <a:p>
            <a:r>
              <a:rPr lang="pl-PL" altLang="pl-PL" b="1"/>
              <a:t>5) inne istotne informacje.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Prostokąt 3"/>
          <p:cNvSpPr>
            <a:spLocks noChangeArrowheads="1"/>
          </p:cNvSpPr>
          <p:nvPr/>
        </p:nvSpPr>
        <p:spPr bwMode="auto">
          <a:xfrm>
            <a:off x="1763713" y="390525"/>
            <a:ext cx="45720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sp>
        <p:nvSpPr>
          <p:cNvPr id="3" name="Prostokąt 2"/>
          <p:cNvSpPr/>
          <p:nvPr/>
        </p:nvSpPr>
        <p:spPr>
          <a:xfrm>
            <a:off x="107950" y="1214438"/>
            <a:ext cx="8739188" cy="5632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b="1" dirty="0">
                <a:latin typeface="Arial" panose="020B0604020202020204" pitchFamily="34" charset="0"/>
              </a:rPr>
              <a:t>W protokole tym wpisuje się również m. in., w przypadku ich wystąpienia, </a:t>
            </a:r>
          </a:p>
          <a:p>
            <a:pPr>
              <a:defRPr/>
            </a:pPr>
            <a:endParaRPr lang="pl-PL" sz="1600" b="1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pl-PL" b="1" dirty="0">
                <a:latin typeface="Arial" panose="020B0604020202020204" pitchFamily="34" charset="0"/>
              </a:rPr>
              <a:t>różnice pomiędzy sumą liczb kart niewykorzystanych i wydanych wyborcom a liczbą kart otrzymanych przez obwodową komisję wyborczą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pl-PL" sz="1600" b="1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pl-PL" b="1" dirty="0">
                <a:latin typeface="Arial" panose="020B0604020202020204" pitchFamily="34" charset="0"/>
              </a:rPr>
              <a:t>o możliwości wystąpienia różnicy pomiędzy liczbą kart wyjętych z urny pomniejszoną o liczbę kart wyjętych z kopert na karty do głosowania w głosowaniu korespondencyjnym a liczbą wyborców, którym wydano karty do głosowania,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pl-PL" sz="1600" b="1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pl-PL" b="1" dirty="0">
                <a:latin typeface="Arial" panose="020B0604020202020204" pitchFamily="34" charset="0"/>
              </a:rPr>
              <a:t>o różnicy pomiędzy liczbą kart wyjętych z kopert na karty do głosowania a liczbą kopert na karty do głosowania w głosowaniu korespondencyjnym wrzuconych do urny,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pl-PL" sz="1600" b="1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pl-PL" b="1" dirty="0">
                <a:latin typeface="Arial" panose="020B0604020202020204" pitchFamily="34" charset="0"/>
              </a:rPr>
              <a:t>informacje o możliwości wystąpienia kart nieważnych.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pl-PL" sz="1600" b="1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pl-PL" b="1" dirty="0">
                <a:latin typeface="Arial" panose="020B0604020202020204" pitchFamily="34" charset="0"/>
              </a:rPr>
              <a:t>Jednakże przypuszczalne informacje o możliwości wystąpienia tego rodzaju sytuacji komisja </a:t>
            </a:r>
            <a:r>
              <a:rPr lang="pl-PL" b="1" dirty="0">
                <a:latin typeface="Arial Black" panose="020B0A04020102020204" pitchFamily="34" charset="0"/>
              </a:rPr>
              <a:t>wpisuje jedynie w przypadku, gdy ma wiedzę w tym zakresie </a:t>
            </a:r>
            <a:r>
              <a:rPr lang="pl-PL" b="1" dirty="0">
                <a:latin typeface="Arial" panose="020B0604020202020204" pitchFamily="34" charset="0"/>
              </a:rPr>
              <a:t>(np. w trakcie głosowania wystąpiły zdarzenia, które mogły spowodować wystąpienie tych różnic).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pole tekstowe 5"/>
          <p:cNvSpPr txBox="1">
            <a:spLocks noChangeArrowheads="1"/>
          </p:cNvSpPr>
          <p:nvPr/>
        </p:nvSpPr>
        <p:spPr bwMode="auto">
          <a:xfrm>
            <a:off x="11874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PROTOKÓŁ PRZEKAZANIA</a:t>
            </a:r>
          </a:p>
        </p:txBody>
      </p:sp>
      <p:pic>
        <p:nvPicPr>
          <p:cNvPr id="117763" name="Obraz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908050"/>
            <a:ext cx="4203700" cy="566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4" name="Obraz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71975" y="966788"/>
            <a:ext cx="4232275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rostokąt 7"/>
          <p:cNvSpPr/>
          <p:nvPr/>
        </p:nvSpPr>
        <p:spPr>
          <a:xfrm>
            <a:off x="4371975" y="966788"/>
            <a:ext cx="4292600" cy="570706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950" y="966788"/>
            <a:ext cx="4176713" cy="570706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pole tekstowe 5"/>
          <p:cNvSpPr txBox="1">
            <a:spLocks noChangeArrowheads="1"/>
          </p:cNvSpPr>
          <p:nvPr/>
        </p:nvSpPr>
        <p:spPr bwMode="auto">
          <a:xfrm>
            <a:off x="11874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PROTOKÓŁ PRZEKAZANIA</a:t>
            </a:r>
          </a:p>
        </p:txBody>
      </p:sp>
      <p:pic>
        <p:nvPicPr>
          <p:cNvPr id="118787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908050"/>
            <a:ext cx="3981450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88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950913"/>
            <a:ext cx="4046538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4356100" y="995363"/>
            <a:ext cx="3960813" cy="567848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107950" y="995363"/>
            <a:ext cx="4103688" cy="567848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887413"/>
            <a:ext cx="4264025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1" name="pole tekstowe 5"/>
          <p:cNvSpPr txBox="1">
            <a:spLocks noChangeArrowheads="1"/>
          </p:cNvSpPr>
          <p:nvPr/>
        </p:nvSpPr>
        <p:spPr bwMode="auto">
          <a:xfrm>
            <a:off x="11874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PROTOKÓŁ PRZEKAZANIA</a:t>
            </a:r>
          </a:p>
        </p:txBody>
      </p:sp>
      <p:pic>
        <p:nvPicPr>
          <p:cNvPr id="119812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981075"/>
            <a:ext cx="4141788" cy="566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rostokąt 3"/>
          <p:cNvSpPr/>
          <p:nvPr/>
        </p:nvSpPr>
        <p:spPr>
          <a:xfrm>
            <a:off x="107950" y="981075"/>
            <a:ext cx="4103688" cy="56927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4457700" y="981075"/>
            <a:ext cx="4103688" cy="56927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Prostokąt 8"/>
          <p:cNvSpPr>
            <a:spLocks noChangeArrowheads="1"/>
          </p:cNvSpPr>
          <p:nvPr/>
        </p:nvSpPr>
        <p:spPr bwMode="auto">
          <a:xfrm>
            <a:off x="1763713" y="476250"/>
            <a:ext cx="45720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sp>
        <p:nvSpPr>
          <p:cNvPr id="120835" name="Prostokąt 9"/>
          <p:cNvSpPr>
            <a:spLocks noChangeArrowheads="1"/>
          </p:cNvSpPr>
          <p:nvPr/>
        </p:nvSpPr>
        <p:spPr bwMode="auto">
          <a:xfrm>
            <a:off x="179388" y="1341438"/>
            <a:ext cx="8569325" cy="535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pl-PL" altLang="pl-PL" sz="1900" b="1"/>
              <a:t>Protokół przekazania podpisują wszyscy obecni przy przekazaniu członkowie każdej z komisji obwodowej – obowiązkowo przewodniczący lub zastępcy.</a:t>
            </a:r>
          </a:p>
          <a:p>
            <a:pPr marL="342900" indent="-342900">
              <a:buFont typeface="Wingdings" pitchFamily="2" charset="2"/>
              <a:buChar char="Ø"/>
            </a:pPr>
            <a:endParaRPr lang="pl-PL" altLang="pl-PL" sz="1900" b="1"/>
          </a:p>
          <a:p>
            <a:pPr marL="342900" indent="-342900">
              <a:buFont typeface="Wingdings" pitchFamily="2" charset="2"/>
              <a:buChar char="Ø"/>
            </a:pPr>
            <a:r>
              <a:rPr lang="pl-PL" altLang="pl-PL" sz="1900" b="1"/>
              <a:t>Protokół opatruje się </a:t>
            </a:r>
            <a:r>
              <a:rPr lang="pl-PL" altLang="pl-PL" sz="1900" b="1">
                <a:latin typeface="Arial Black" pitchFamily="34" charset="0"/>
              </a:rPr>
              <a:t>pieczęcią obwodowej komisji wyborczej ds. ustalenia wyników</a:t>
            </a:r>
            <a:r>
              <a:rPr lang="pl-PL" altLang="pl-PL" sz="1900" b="1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endParaRPr lang="pl-PL" altLang="pl-PL" sz="1900" b="1"/>
          </a:p>
          <a:p>
            <a:pPr marL="342900" indent="-342900">
              <a:buFont typeface="Wingdings" pitchFamily="2" charset="2"/>
              <a:buChar char="Ø"/>
            </a:pPr>
            <a:r>
              <a:rPr lang="pl-PL" altLang="pl-PL" sz="1900" b="1"/>
              <a:t>Każdy z członków komisji obwodowych oraz mąż zaufania, a także obserwator społeczny może zażądać otrzymania kopii protokołu  przekazania.</a:t>
            </a:r>
          </a:p>
          <a:p>
            <a:pPr marL="342900" indent="-342900">
              <a:buFont typeface="Wingdings" pitchFamily="2" charset="2"/>
              <a:buChar char="Ø"/>
            </a:pPr>
            <a:endParaRPr lang="pl-PL" altLang="pl-PL" sz="1900" b="1">
              <a:solidFill>
                <a:srgbClr val="9D032A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pl-PL" altLang="pl-PL" sz="1900" b="1">
                <a:solidFill>
                  <a:srgbClr val="9D032A"/>
                </a:solidFill>
              </a:rPr>
              <a:t>Z chwilą podpisania protokołu przekazania obwodowa komisja wyborcza ds. przeprowadzenia głosowania w obwodzie kończy pracę i opuszcza lokal. </a:t>
            </a:r>
          </a:p>
          <a:p>
            <a:pPr marL="342900" indent="-342900">
              <a:buFont typeface="Wingdings" pitchFamily="2" charset="2"/>
              <a:buChar char="Ø"/>
            </a:pPr>
            <a:endParaRPr lang="pl-PL" altLang="pl-PL" sz="1900" b="1"/>
          </a:p>
          <a:p>
            <a:pPr marL="342900" indent="-342900">
              <a:buFont typeface="Wingdings" pitchFamily="2" charset="2"/>
              <a:buChar char="Ø"/>
            </a:pPr>
            <a:r>
              <a:rPr lang="pl-PL" altLang="pl-PL" sz="1900" b="1"/>
              <a:t>Protokół przekazania obwodowa komisja wyborcza ds. ustalenia wyników głosowania w obwodzie przekazuje gminnej komisji wyborczej wraz z protokołem głosowania w obwodzie.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(szczególne zadania komisji)</a:t>
            </a:r>
          </a:p>
        </p:txBody>
      </p:sp>
      <p:sp>
        <p:nvSpPr>
          <p:cNvPr id="8" name="pole tekstowe 2"/>
          <p:cNvSpPr txBox="1">
            <a:spLocks noChangeArrowheads="1"/>
          </p:cNvSpPr>
          <p:nvPr/>
        </p:nvSpPr>
        <p:spPr bwMode="auto">
          <a:xfrm>
            <a:off x="604838" y="1412875"/>
            <a:ext cx="7999412" cy="830263"/>
          </a:xfrm>
          <a:prstGeom prst="rect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2000" b="1" dirty="0">
                <a:solidFill>
                  <a:schemeClr val="bg1"/>
                </a:solidFill>
                <a:latin typeface="+mj-lt"/>
              </a:rPr>
              <a:t>Obwody głosowania </a:t>
            </a:r>
            <a:r>
              <a:rPr lang="pl-PL" sz="2400" b="1" u="sng" dirty="0">
                <a:solidFill>
                  <a:schemeClr val="bg1"/>
                </a:solidFill>
                <a:latin typeface="+mj-lt"/>
              </a:rPr>
              <a:t>w zakładach leczniczych </a:t>
            </a:r>
          </a:p>
          <a:p>
            <a:pPr algn="ctr">
              <a:defRPr/>
            </a:pPr>
            <a:r>
              <a:rPr lang="pl-PL" sz="2400" b="1" u="sng" dirty="0">
                <a:solidFill>
                  <a:schemeClr val="bg1"/>
                </a:solidFill>
                <a:latin typeface="+mj-lt"/>
              </a:rPr>
              <a:t>i domach pomocy społecznej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684213" y="2349500"/>
            <a:ext cx="7902575" cy="3324225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rgbClr val="9D032A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4000" b="1" dirty="0">
                <a:solidFill>
                  <a:schemeClr val="bg1"/>
                </a:solidFill>
                <a:latin typeface="Arial Black" panose="020B0A04020102020204" pitchFamily="34" charset="0"/>
                <a:cs typeface="Times New Roman" pitchFamily="18" charset="0"/>
              </a:rPr>
              <a:t>Urna pomocnicza</a:t>
            </a:r>
          </a:p>
          <a:p>
            <a:pPr>
              <a:defRPr/>
            </a:pPr>
            <a:endParaRPr lang="pl-PL" sz="800" b="1" dirty="0">
              <a:solidFill>
                <a:srgbClr val="C00000"/>
              </a:solidFill>
              <a:latin typeface="+mj-lt"/>
            </a:endParaRPr>
          </a:p>
          <a:p>
            <a:pPr marL="176213">
              <a:buFont typeface="Wingdings" pitchFamily="2" charset="2"/>
              <a:buChar char="ü"/>
              <a:defRPr/>
            </a:pPr>
            <a:r>
              <a:rPr lang="pl-PL" sz="1600" dirty="0">
                <a:latin typeface="+mj-lt"/>
              </a:rPr>
              <a:t> </a:t>
            </a:r>
            <a:r>
              <a:rPr lang="pl-PL" b="1" dirty="0">
                <a:latin typeface="+mj-lt"/>
              </a:rPr>
              <a:t>uzgodnienie z gminną komisją wyborczą w sprawie użycia urny pomocniczej;</a:t>
            </a:r>
          </a:p>
          <a:p>
            <a:pPr marL="176213">
              <a:buFont typeface="Wingdings" pitchFamily="2" charset="2"/>
              <a:buChar char="ü"/>
              <a:defRPr/>
            </a:pPr>
            <a:r>
              <a:rPr lang="pl-PL" b="1" dirty="0">
                <a:latin typeface="+mj-lt"/>
              </a:rPr>
              <a:t> informacja najpóźniej w przeddzień głosowania o możliwości takiego głosowania;</a:t>
            </a:r>
          </a:p>
          <a:p>
            <a:pPr marL="176213">
              <a:buFont typeface="Wingdings" pitchFamily="2" charset="2"/>
              <a:buChar char="ü"/>
              <a:defRPr/>
            </a:pPr>
            <a:r>
              <a:rPr lang="pl-PL" b="1" dirty="0">
                <a:latin typeface="+mj-lt"/>
              </a:rPr>
              <a:t> roboczy wykaz nazwisk;</a:t>
            </a:r>
          </a:p>
          <a:p>
            <a:pPr marL="176213">
              <a:buFont typeface="Wingdings" pitchFamily="2" charset="2"/>
              <a:buChar char="ü"/>
              <a:defRPr/>
            </a:pPr>
            <a:r>
              <a:rPr lang="pl-PL" b="1" dirty="0">
                <a:latin typeface="+mj-lt"/>
              </a:rPr>
              <a:t> uchwała o przerwie w głosowaniu wywieszona przed rozpoczęciem  </a:t>
            </a:r>
            <a:br>
              <a:rPr lang="pl-PL" b="1" dirty="0">
                <a:latin typeface="+mj-lt"/>
              </a:rPr>
            </a:br>
            <a:r>
              <a:rPr lang="pl-PL" b="1" dirty="0">
                <a:latin typeface="+mj-lt"/>
              </a:rPr>
              <a:t>    głosowania, widoczna również z wózka inwalidzkiego;</a:t>
            </a:r>
          </a:p>
          <a:p>
            <a:pPr marL="176213">
              <a:buFont typeface="Wingdings" pitchFamily="2" charset="2"/>
              <a:buChar char="ü"/>
              <a:defRPr/>
            </a:pPr>
            <a:r>
              <a:rPr lang="pl-PL" b="1" dirty="0">
                <a:latin typeface="+mj-lt"/>
              </a:rPr>
              <a:t> pokwitowanie kart do głosowania;</a:t>
            </a:r>
          </a:p>
          <a:p>
            <a:pPr marL="176213">
              <a:buFont typeface="Wingdings" pitchFamily="2" charset="2"/>
              <a:buChar char="ü"/>
              <a:defRPr/>
            </a:pPr>
            <a:r>
              <a:rPr lang="pl-PL" b="1" dirty="0">
                <a:latin typeface="+mj-lt"/>
              </a:rPr>
              <a:t> protokół rozliczenia kart do głosowania;</a:t>
            </a:r>
          </a:p>
          <a:p>
            <a:pPr marL="176213">
              <a:buFont typeface="Wingdings" pitchFamily="2" charset="2"/>
              <a:buChar char="ü"/>
              <a:defRPr/>
            </a:pPr>
            <a:r>
              <a:rPr lang="pl-PL" b="1" dirty="0">
                <a:latin typeface="+mj-lt"/>
              </a:rPr>
              <a:t> protokół sprawdzenia czy pieczęcie urny zasadniczej na wlocie </a:t>
            </a:r>
          </a:p>
          <a:p>
            <a:pPr marL="176213">
              <a:defRPr/>
            </a:pPr>
            <a:r>
              <a:rPr lang="pl-PL" b="1" dirty="0">
                <a:latin typeface="+mj-lt"/>
              </a:rPr>
              <a:t>    zapieczętowanym na czas przerwy nie zostały naruszone</a:t>
            </a:r>
          </a:p>
        </p:txBody>
      </p:sp>
      <p:sp>
        <p:nvSpPr>
          <p:cNvPr id="10" name="pole tekstowe 2"/>
          <p:cNvSpPr txBox="1">
            <a:spLocks noChangeArrowheads="1"/>
          </p:cNvSpPr>
          <p:nvPr/>
        </p:nvSpPr>
        <p:spPr bwMode="auto">
          <a:xfrm>
            <a:off x="9525" y="5805488"/>
            <a:ext cx="7777163" cy="954087"/>
          </a:xfrm>
          <a:prstGeom prst="rect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b="1" dirty="0">
                <a:solidFill>
                  <a:schemeClr val="bg1"/>
                </a:solidFill>
                <a:latin typeface="+mj-lt"/>
              </a:rPr>
              <a:t>Urna pomocnicza </a:t>
            </a:r>
            <a:r>
              <a:rPr lang="pl-PL" dirty="0">
                <a:solidFill>
                  <a:schemeClr val="bg1"/>
                </a:solidFill>
                <a:latin typeface="+mj-lt"/>
              </a:rPr>
              <a:t>służy do głosowania poza lokalem </a:t>
            </a:r>
            <a:r>
              <a:rPr lang="pl-PL" b="1" dirty="0">
                <a:solidFill>
                  <a:schemeClr val="bg1"/>
                </a:solidFill>
                <a:latin typeface="+mj-lt"/>
              </a:rPr>
              <a:t>tylko przez te osoby, które są wpisane do spisu w danym obwodzie głosowania i wyrażą wolę takiego głosowania</a:t>
            </a:r>
            <a:r>
              <a:rPr lang="pl-PL" sz="2000" dirty="0">
                <a:solidFill>
                  <a:schemeClr val="bg1"/>
                </a:solidFill>
                <a:latin typeface="+mj-lt"/>
              </a:rPr>
              <a:t>.</a:t>
            </a:r>
            <a:endParaRPr lang="pl-PL" sz="20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21862" name="Obraz 4" descr="siost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42963"/>
            <a:ext cx="1316038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(procedura)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0" y="692150"/>
            <a:ext cx="8459788" cy="4416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pl-PL" sz="1600" dirty="0">
              <a:latin typeface="+mj-lt"/>
            </a:endParaRPr>
          </a:p>
          <a:p>
            <a:pPr marL="449263">
              <a:defRPr/>
            </a:pPr>
            <a:endParaRPr lang="pl-PL" sz="100" dirty="0">
              <a:latin typeface="+mj-lt"/>
            </a:endParaRPr>
          </a:p>
          <a:p>
            <a:pPr marL="725488" indent="-363538">
              <a:defRPr/>
            </a:pPr>
            <a:r>
              <a:rPr lang="pl-PL" sz="2400" i="1" dirty="0">
                <a:latin typeface="+mj-lt"/>
              </a:rPr>
              <a:t> </a:t>
            </a:r>
            <a:endParaRPr lang="pl-PL" dirty="0">
              <a:latin typeface="+mj-lt"/>
            </a:endParaRPr>
          </a:p>
          <a:p>
            <a:pPr marL="725488" indent="-363538" algn="just">
              <a:buFontTx/>
              <a:buBlip>
                <a:blip r:embed="rId2"/>
              </a:buBlip>
              <a:defRPr/>
            </a:pPr>
            <a:r>
              <a:rPr lang="pl-PL" sz="2000" dirty="0">
                <a:latin typeface="+mj-lt"/>
              </a:rPr>
              <a:t>Głosowanie </a:t>
            </a:r>
            <a:r>
              <a:rPr lang="pl-PL" sz="2000" b="1" u="sng" dirty="0">
                <a:latin typeface="+mj-lt"/>
              </a:rPr>
              <a:t>w zakładach leczniczych i domach pomocy społecznej </a:t>
            </a:r>
            <a:r>
              <a:rPr lang="pl-PL" sz="2000" dirty="0">
                <a:latin typeface="+mj-lt"/>
              </a:rPr>
              <a:t>może być rozpoczęte później niż o godz. 7.00 (uzgodnienie z gminną komisja wyborczą);</a:t>
            </a:r>
          </a:p>
          <a:p>
            <a:pPr marL="725488" indent="-363538" algn="just">
              <a:buFontTx/>
              <a:buBlip>
                <a:blip r:embed="rId2"/>
              </a:buBlip>
              <a:defRPr/>
            </a:pPr>
            <a:r>
              <a:rPr lang="pl-PL" sz="2000" b="1" dirty="0">
                <a:latin typeface="+mj-lt"/>
              </a:rPr>
              <a:t>głosowanie poza lokalem  komisji może prowadzić co najmniej 2/3 </a:t>
            </a:r>
            <a:br>
              <a:rPr lang="pl-PL" sz="2000" b="1" dirty="0">
                <a:latin typeface="+mj-lt"/>
              </a:rPr>
            </a:br>
            <a:r>
              <a:rPr lang="pl-PL" sz="2000" b="1" dirty="0">
                <a:latin typeface="+mj-lt"/>
              </a:rPr>
              <a:t>tj. 4 członków ustawowego składu komisji przez nią wyznaczonych, zgłoszonych przez różne  komitety; </a:t>
            </a:r>
            <a:r>
              <a:rPr lang="pl-PL" sz="2000" dirty="0">
                <a:latin typeface="+mj-lt"/>
              </a:rPr>
              <a:t>członkom komisji mogą towarzyszyć mężowie zaufania oraz obserwatorzy społeczni i obserwatorzy międzynarodowi;</a:t>
            </a:r>
            <a:endParaRPr lang="pl-PL" sz="2000" b="1" dirty="0">
              <a:latin typeface="+mj-lt"/>
            </a:endParaRPr>
          </a:p>
          <a:p>
            <a:pPr marL="725488" indent="-363538" algn="just">
              <a:buFontTx/>
              <a:buBlip>
                <a:blip r:embed="rId2"/>
              </a:buBlip>
              <a:defRPr/>
            </a:pPr>
            <a:r>
              <a:rPr lang="pl-PL" sz="2000" b="1" dirty="0">
                <a:latin typeface="+mj-lt"/>
              </a:rPr>
              <a:t>podczas głosowania należy dbać o to, aby zachowana była tajność głosowania;</a:t>
            </a:r>
          </a:p>
          <a:p>
            <a:pPr marL="725488" indent="-363538" algn="just">
              <a:buFontTx/>
              <a:buBlip>
                <a:blip r:embed="rId2"/>
              </a:buBlip>
              <a:defRPr/>
            </a:pPr>
            <a:r>
              <a:rPr lang="pl-PL" sz="2000" b="1" dirty="0">
                <a:latin typeface="+mj-lt"/>
              </a:rPr>
              <a:t>komisja zarządza przerwę w głosowaniu w związku z głosowaniem poza lokalem komisji  (urna pomocnicza) ale </a:t>
            </a:r>
            <a:r>
              <a:rPr lang="pl-PL" sz="2000" dirty="0">
                <a:latin typeface="+mj-lt"/>
              </a:rPr>
              <a:t>nie przedłuża czasu głosowania.</a:t>
            </a:r>
            <a:endParaRPr lang="pl-PL" sz="1000" b="1" dirty="0">
              <a:latin typeface="+mj-lt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323850" y="5157788"/>
            <a:ext cx="7343775" cy="143986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l-PL" sz="2000" b="1" dirty="0">
                <a:solidFill>
                  <a:schemeClr val="tx1"/>
                </a:solidFill>
                <a:latin typeface="+mj-lt"/>
              </a:rPr>
              <a:t>Niezarządzenie stosowania urny pomocniczej jest dopuszczalne jedynie w wyjątkowych, uzasadnionych przypadkach, po uzgodnieniu </a:t>
            </a:r>
            <a:br>
              <a:rPr lang="pl-PL" sz="2000" b="1" dirty="0">
                <a:solidFill>
                  <a:schemeClr val="tx1"/>
                </a:solidFill>
                <a:latin typeface="+mj-lt"/>
              </a:rPr>
            </a:br>
            <a:r>
              <a:rPr lang="pl-PL" sz="2000" b="1" dirty="0">
                <a:solidFill>
                  <a:schemeClr val="tx1"/>
                </a:solidFill>
                <a:latin typeface="+mj-lt"/>
              </a:rPr>
              <a:t>z komisarzem wyborczym.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(szczególne zadania komisji)</a:t>
            </a:r>
          </a:p>
        </p:txBody>
      </p:sp>
      <p:sp>
        <p:nvSpPr>
          <p:cNvPr id="123907" name="Prostokąt 1"/>
          <p:cNvSpPr>
            <a:spLocks noChangeArrowheads="1"/>
          </p:cNvSpPr>
          <p:nvPr/>
        </p:nvSpPr>
        <p:spPr bwMode="auto">
          <a:xfrm>
            <a:off x="539750" y="1268413"/>
            <a:ext cx="78486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/>
              <a:t>Jedynie w obwodach głosowania utworzonych w zakładach leczniczych i domach pomocy społecznej dopuszczalne jest głosowanie przy zastosowaniu urny pomocniczej. </a:t>
            </a:r>
          </a:p>
          <a:p>
            <a:pPr algn="just"/>
            <a:r>
              <a:rPr lang="pl-PL" altLang="pl-PL" sz="2000"/>
              <a:t>Komisja powołana dla takiego obwodu, po uzgodnieniu z gminną komisją wyborczą, </a:t>
            </a:r>
            <a:r>
              <a:rPr lang="pl-PL" altLang="pl-PL" sz="2000" b="1"/>
              <a:t>może</a:t>
            </a:r>
            <a:r>
              <a:rPr lang="pl-PL" altLang="pl-PL" sz="2000"/>
              <a:t> zarządzić stosowanie w głosowaniu (oprócz urny zasadniczej).</a:t>
            </a:r>
          </a:p>
          <a:p>
            <a:pPr algn="just"/>
            <a:endParaRPr lang="pl-PL" altLang="pl-PL" sz="2000"/>
          </a:p>
          <a:p>
            <a:pPr algn="just"/>
            <a:r>
              <a:rPr lang="pl-PL" altLang="pl-PL" sz="2000"/>
              <a:t>Urna pomocnicza służy do głosowania poza lokalem</a:t>
            </a:r>
          </a:p>
          <a:p>
            <a:pPr algn="just"/>
            <a:r>
              <a:rPr lang="pl-PL" altLang="pl-PL" sz="2000"/>
              <a:t>tylko przez tych wyborców, którzy są wpisani do spisu </a:t>
            </a:r>
          </a:p>
          <a:p>
            <a:pPr algn="just"/>
            <a:r>
              <a:rPr lang="pl-PL" altLang="pl-PL" sz="2000"/>
              <a:t>wyborców w danym obwodzie głosowania i wyrażą </a:t>
            </a:r>
          </a:p>
          <a:p>
            <a:pPr algn="just"/>
            <a:r>
              <a:rPr lang="pl-PL" altLang="pl-PL" sz="2000"/>
              <a:t>wolę takiego głosowania.</a:t>
            </a:r>
          </a:p>
          <a:p>
            <a:pPr algn="just"/>
            <a:endParaRPr lang="pl-PL" altLang="pl-PL" sz="2000"/>
          </a:p>
          <a:p>
            <a:pPr algn="just"/>
            <a:r>
              <a:rPr lang="pl-PL" altLang="pl-PL" sz="2000">
                <a:ea typeface="Times New Roman" pitchFamily="18" charset="0"/>
                <a:cs typeface="Arial" charset="0"/>
              </a:rPr>
              <a:t>Komisja ogłasza w zakładzie leczniczym lub domu pomocy społecznej przed dniem głosowania informację o możliwości głosowania w pomieszczeniach, w których przebywają pacjenci obłożnie chorzy i pensjonariusze mający trudności w poruszaniu się;</a:t>
            </a:r>
            <a:endParaRPr lang="pl-PL" altLang="pl-PL" sz="2000">
              <a:cs typeface="Arial" charset="0"/>
            </a:endParaRPr>
          </a:p>
        </p:txBody>
      </p:sp>
      <p:pic>
        <p:nvPicPr>
          <p:cNvPr id="123908" name="Obraz 11" descr="WYBORY - nowa_urn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3284538"/>
            <a:ext cx="1330325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(szczególne zadania komisji)</a:t>
            </a:r>
          </a:p>
        </p:txBody>
      </p:sp>
      <p:sp>
        <p:nvSpPr>
          <p:cNvPr id="124931" name="Prostokąt 1"/>
          <p:cNvSpPr>
            <a:spLocks noChangeArrowheads="1"/>
          </p:cNvSpPr>
          <p:nvPr/>
        </p:nvSpPr>
        <p:spPr bwMode="auto">
          <a:xfrm>
            <a:off x="539750" y="1836738"/>
            <a:ext cx="78486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/>
              <a:t>Komisja zbiera informacje, którzy wyborcy chcą głosować </a:t>
            </a:r>
            <a:br>
              <a:rPr lang="pl-PL" altLang="pl-PL" sz="2000" b="1"/>
            </a:br>
            <a:r>
              <a:rPr lang="pl-PL" altLang="pl-PL" sz="2000" b="1"/>
              <a:t>w pomieszczeniu</a:t>
            </a:r>
            <a:r>
              <a:rPr lang="pl-PL" altLang="pl-PL" sz="2000"/>
              <a:t>, w którym przebywają, a następnie sporządza wykaz nazwisk i imion tych osób, ze wskazaniem numerów pomieszczeń, do których członkowie komisji powinni przynieść urnę;</a:t>
            </a:r>
          </a:p>
          <a:p>
            <a:pPr algn="just"/>
            <a:endParaRPr lang="pl-PL" altLang="pl-PL" sz="2000"/>
          </a:p>
          <a:p>
            <a:pPr algn="just"/>
            <a:r>
              <a:rPr lang="pl-PL" altLang="pl-PL" sz="2000" b="1"/>
              <a:t>Komisja ustala orientacyjną liczbę kart do głosowania każdego rodzaju, </a:t>
            </a:r>
            <a:r>
              <a:rPr lang="pl-PL" altLang="pl-PL" sz="2000"/>
              <a:t>z pewną nadwyżką w stosunku do wcześniejszych zgłoszeń (na wypadek zgłoszeń dodatkowych dokonanych w trakcie głosowania), i przygotowuje pokwitowanie przyjęcia tych kart przez członków komisji, którzy przeprowadzą głosowanie poza lokalem wyborczym;</a:t>
            </a:r>
          </a:p>
          <a:p>
            <a:pPr algn="just"/>
            <a:endParaRPr lang="pl-PL" altLang="pl-PL" sz="2000"/>
          </a:p>
          <a:p>
            <a:pPr algn="just"/>
            <a:endParaRPr lang="pl-PL" altLang="pl-PL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(szczególne zadania komisji)</a:t>
            </a:r>
          </a:p>
        </p:txBody>
      </p:sp>
      <p:sp>
        <p:nvSpPr>
          <p:cNvPr id="125955" name="Prostokąt 1"/>
          <p:cNvSpPr>
            <a:spLocks noChangeArrowheads="1"/>
          </p:cNvSpPr>
          <p:nvPr/>
        </p:nvSpPr>
        <p:spPr bwMode="auto">
          <a:xfrm>
            <a:off x="539750" y="1671638"/>
            <a:ext cx="7848600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/>
              <a:t>Komisja, w drodze uchwały, określa czas (godziny) głosowania poza lokalem wyborczym i przerwę w głosowaniu, w tym czasie, </a:t>
            </a:r>
            <a:br>
              <a:rPr lang="pl-PL" altLang="pl-PL" sz="2000"/>
            </a:br>
            <a:r>
              <a:rPr lang="pl-PL" altLang="pl-PL" sz="2000"/>
              <a:t>w lokalu przy wykorzystaniu urny zasadniczej. Zaleca się, aby przerwę w głosowaniu zarządzić w czasie, gdy większość wyborców umieszczonych w spisie oddała głosy w lokalu wyborczym. </a:t>
            </a:r>
          </a:p>
          <a:p>
            <a:pPr algn="just"/>
            <a:endParaRPr lang="pl-PL" altLang="pl-PL" sz="2000" b="1"/>
          </a:p>
          <a:p>
            <a:pPr algn="just"/>
            <a:r>
              <a:rPr lang="pl-PL" altLang="pl-PL" sz="2000" b="1"/>
              <a:t>Przerwa w głosowaniu, o której mowa, nie stanowi podstawy do przedłużenia czasu głosowania. Uchwałę komisji o przerwie w głosowaniu należy wywiesić na drzwiach lokalu wyborczego przed rozpoczęciem głosowania przy użyciu urny pomocniczej.</a:t>
            </a:r>
          </a:p>
          <a:p>
            <a:pPr algn="just"/>
            <a:endParaRPr lang="pl-PL" altLang="pl-PL" sz="2000" b="1"/>
          </a:p>
          <a:p>
            <a:pPr algn="just"/>
            <a:endParaRPr lang="pl-PL" altLang="pl-PL" sz="2000"/>
          </a:p>
          <a:p>
            <a:pPr algn="just"/>
            <a:r>
              <a:rPr lang="pl-PL" altLang="pl-PL" sz="2000"/>
              <a:t>Uchwała powinna być wywieszona w taki sposób, żeby możliwe było jej odczytanie także z wózka inwalidzkiego</a:t>
            </a:r>
          </a:p>
          <a:p>
            <a:pPr algn="just"/>
            <a:endParaRPr lang="pl-PL" altLang="pl-PL" sz="2000"/>
          </a:p>
          <a:p>
            <a:pPr algn="just"/>
            <a:endParaRPr lang="pl-PL" altLang="pl-PL" sz="2000"/>
          </a:p>
          <a:p>
            <a:pPr algn="just"/>
            <a:endParaRPr lang="pl-PL" altLang="pl-PL" sz="2000"/>
          </a:p>
          <a:p>
            <a:pPr algn="just"/>
            <a:r>
              <a:rPr lang="pl-PL" altLang="pl-PL" sz="2000"/>
              <a:t> </a:t>
            </a:r>
            <a:endParaRPr lang="pl-PL" altLang="pl-PL" sz="2000">
              <a:cs typeface="Arial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539750" y="3716338"/>
            <a:ext cx="7848600" cy="1584325"/>
          </a:xfrm>
          <a:prstGeom prst="rect">
            <a:avLst/>
          </a:prstGeom>
          <a:noFill/>
          <a:ln w="28575">
            <a:solidFill>
              <a:srgbClr val="9018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(szczególne zadania komisji)</a:t>
            </a:r>
          </a:p>
        </p:txBody>
      </p:sp>
      <p:sp>
        <p:nvSpPr>
          <p:cNvPr id="126979" name="Prostokąt 1"/>
          <p:cNvSpPr>
            <a:spLocks noChangeArrowheads="1"/>
          </p:cNvSpPr>
          <p:nvPr/>
        </p:nvSpPr>
        <p:spPr bwMode="auto">
          <a:xfrm>
            <a:off x="539750" y="1268413"/>
            <a:ext cx="7848600" cy="627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/>
              <a:t>Przed przystąpieniem do głosowania poza lokalem wyborczym komisja pieczętuje wlot urny zasadniczej, zaklejając go paskiem papieru opatrzonym pieczęcią komisji i podpisami jej członków</a:t>
            </a:r>
            <a:r>
              <a:rPr lang="pl-PL" altLang="pl-PL"/>
              <a:t>. Jeżeli komisja otrzymała jednorazowe plomby (nalepki foliowe) opatrzone unikatowym numerem, należy zabezpieczyć urnę przed niekontrolowanym otwarciem za ich pomocą. W takim przypadku każdorazowo numer plomby (plomb), niezwłocznie po ich założeniu, powinien być wpisany przez przewodniczącego obwodowej komisji wyborczej ds. przeprowadzenia głosowania w obwodzie lub jego zastępcę do wewnętrznego protokołu, a członkom komisji, którzy będą prowadzili głosowanie przy wykorzystaniu urny pomocniczej, wydaje protokolarnie spis wyborców (część A i część B, o ile została sporządzona), odpowiednią liczbę kart do głosowania oraz wykaz pacjentów zakładu leczniczego lub pensjonariuszy domu pomocy społecznej, którzy wyrazili wolę głosowania w pomieszczeniu, </a:t>
            </a:r>
            <a:br>
              <a:rPr lang="pl-PL" altLang="pl-PL"/>
            </a:br>
            <a:r>
              <a:rPr lang="pl-PL" altLang="pl-PL"/>
              <a:t>w którym przebywają. </a:t>
            </a:r>
            <a:r>
              <a:rPr lang="pl-PL" altLang="pl-PL" b="1"/>
              <a:t>Następnie komisja sprawdza, czy urna pomocnicza jest pusta, i pieczętuje ją. </a:t>
            </a:r>
          </a:p>
          <a:p>
            <a:pPr algn="just"/>
            <a:r>
              <a:rPr lang="pl-PL" altLang="pl-PL">
                <a:solidFill>
                  <a:srgbClr val="9D032A"/>
                </a:solidFill>
              </a:rPr>
              <a:t>Komisja jest obowiązana dotrzeć z urną do każdego wyborcy, który wyraził wolę skorzystania z tej formy udziału w głosowaniu, a także umożliwić głosowanie innym wyborcom.</a:t>
            </a:r>
          </a:p>
          <a:p>
            <a:pPr algn="just"/>
            <a:endParaRPr lang="pl-PL" altLang="pl-PL" sz="2000"/>
          </a:p>
          <a:p>
            <a:pPr algn="just"/>
            <a:endParaRPr lang="pl-PL" altLang="pl-PL" sz="2000"/>
          </a:p>
          <a:p>
            <a:pPr algn="just"/>
            <a:r>
              <a:rPr lang="pl-PL" altLang="pl-PL" sz="2000"/>
              <a:t> </a:t>
            </a:r>
            <a:endParaRPr lang="pl-PL" altLang="pl-PL" sz="200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(szczególne zadania komisji)</a:t>
            </a:r>
          </a:p>
        </p:txBody>
      </p:sp>
      <p:sp>
        <p:nvSpPr>
          <p:cNvPr id="128003" name="Prostokąt 1"/>
          <p:cNvSpPr>
            <a:spLocks noChangeArrowheads="1"/>
          </p:cNvSpPr>
          <p:nvPr/>
        </p:nvSpPr>
        <p:spPr bwMode="auto">
          <a:xfrm>
            <a:off x="539750" y="1273175"/>
            <a:ext cx="78486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/>
              <a:t>Głosowanie poza lokalem wyborczym może prowadzić </a:t>
            </a:r>
            <a:br>
              <a:rPr lang="pl-PL" altLang="pl-PL" sz="2000" b="1"/>
            </a:br>
            <a:r>
              <a:rPr lang="pl-PL" altLang="pl-PL" sz="2000" b="1"/>
              <a:t>co najmniej 2/3 ustawowego składu komisji przez nią wyznaczonych, o ile to możliwe zgłoszonych przez różne komitety wyborcze</a:t>
            </a:r>
            <a:r>
              <a:rPr lang="pl-PL" altLang="pl-PL" sz="2000"/>
              <a:t>; członkom komisji mogą towarzyszyć mężowie zaufania oraz obserwatorzy społeczni i obserwatorzy międzynarodowi;</a:t>
            </a:r>
          </a:p>
          <a:p>
            <a:pPr algn="just"/>
            <a:r>
              <a:rPr lang="pl-PL" altLang="pl-PL" sz="2000"/>
              <a:t>wyborca po otrzymaniu kart do głosowania kwituje ich odbiór podpisem w spisie, a członek komisji w rubryce spisu „Uwagi” umieszcza litery „UP” (jako skrót od nazwy „urna pomocnicza”), w celu późniejszego rozliczenia kart do głosowania; </a:t>
            </a:r>
            <a:r>
              <a:rPr lang="pl-PL" altLang="pl-PL" sz="2000" b="1"/>
              <a:t>podczas głosowania należy dbać o to, aby zachowana była tajność głosowania.</a:t>
            </a:r>
          </a:p>
          <a:p>
            <a:pPr algn="just"/>
            <a:endParaRPr lang="pl-PL" altLang="pl-PL" sz="900" b="1"/>
          </a:p>
          <a:p>
            <a:pPr algn="just"/>
            <a:r>
              <a:rPr lang="pl-PL" altLang="pl-PL" sz="2000"/>
              <a:t>Przy wydawaniu kart do głosowania należy zwracać uwagę na adnotacje „Tylko wybory do rady powiatu i sejmiku województwa” lub „Tylko wybory do sejmiku województwa”, a w m.st. Warszawie należy także pamiętać o</a:t>
            </a:r>
            <a:endParaRPr lang="pl-PL" altLang="pl-PL" sz="200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(szczególne zadania komisji)</a:t>
            </a:r>
          </a:p>
        </p:txBody>
      </p:sp>
      <p:sp>
        <p:nvSpPr>
          <p:cNvPr id="129027" name="Prostokąt 1"/>
          <p:cNvSpPr>
            <a:spLocks noChangeArrowheads="1"/>
          </p:cNvSpPr>
          <p:nvPr/>
        </p:nvSpPr>
        <p:spPr bwMode="auto">
          <a:xfrm>
            <a:off x="539750" y="1773238"/>
            <a:ext cx="7848600" cy="409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/>
              <a:t>Po zakończeniu głosowania poza lokalem komisji członkowie komisji rozliczają się protokolarnie z otrzymanych wcześniej kart do głosowania </a:t>
            </a:r>
            <a:r>
              <a:rPr lang="pl-PL" altLang="pl-PL" sz="2000"/>
              <a:t>(uwzględniając ich liczbę wymienioną </a:t>
            </a:r>
            <a:br>
              <a:rPr lang="pl-PL" altLang="pl-PL" sz="2000"/>
            </a:br>
            <a:r>
              <a:rPr lang="pl-PL" altLang="pl-PL" sz="2000"/>
              <a:t>w pokwitowaniu oraz liczbę znaków „UP” w spisie), zwracają niewykorzystane karty do głosowania i pieczętują wlot urny pomocniczej; zapieczętowaną urnę oddaje się pod dozór przewodniczącemu komisji, z tym że urnę należy postawić obok urny zasadniczej. </a:t>
            </a:r>
          </a:p>
          <a:p>
            <a:pPr algn="just"/>
            <a:endParaRPr lang="pl-PL" altLang="pl-PL" sz="2000" b="1"/>
          </a:p>
          <a:p>
            <a:pPr algn="just"/>
            <a:r>
              <a:rPr lang="pl-PL" altLang="pl-PL" sz="2000" b="1"/>
              <a:t>Komisja sprawdza następnie, czy pieczęci urny zasadniczej: na wlocie i na urnie, nie zostały naruszone, sporządza protokół potwierdzający dokonanie sprawdzenia i wznawia głosowanie w lokalu komisji.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(szczególne zadania komisji)</a:t>
            </a:r>
          </a:p>
        </p:txBody>
      </p:sp>
      <p:sp>
        <p:nvSpPr>
          <p:cNvPr id="130051" name="Prostokąt 1"/>
          <p:cNvSpPr>
            <a:spLocks noChangeArrowheads="1"/>
          </p:cNvSpPr>
          <p:nvPr/>
        </p:nvSpPr>
        <p:spPr bwMode="auto">
          <a:xfrm>
            <a:off x="539750" y="1628775"/>
            <a:ext cx="7848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/>
              <a:t>Komisja przekazuje obwodowej komisji ds. ustalenia wyników głosowania w obwodzie uchwałę komisji w sprawie zarządzenia zastosowania urny pomocniczej przy przeprowadzeniu głosowania, wykaz wyborców, którzy wyrazili chęć głosowania przy użyciu urny pomocniczej, uchwałę komisji w sprawie przerwy w głosowaniu, protokół przekazania spisu wyborców i kart do głosowania, protokół rozliczenia kart do głosowania, a także protokół ze sprawdzenia pieczęci urny zasadniczej. </a:t>
            </a:r>
          </a:p>
          <a:p>
            <a:pPr algn="just"/>
            <a:endParaRPr lang="pl-PL" altLang="pl-PL" sz="2000"/>
          </a:p>
          <a:p>
            <a:pPr algn="just"/>
            <a:r>
              <a:rPr lang="pl-PL" altLang="pl-PL" sz="2000" b="1"/>
              <a:t>Informację o przekazaniu tych dokumentów wpisuje się </a:t>
            </a:r>
            <a:br>
              <a:rPr lang="pl-PL" altLang="pl-PL" sz="2000" b="1"/>
            </a:br>
            <a:r>
              <a:rPr lang="pl-PL" altLang="pl-PL" sz="2000" b="1"/>
              <a:t>w pkt XIII.5 protokołu przekazania</a:t>
            </a:r>
          </a:p>
          <a:p>
            <a:pPr algn="just"/>
            <a:endParaRPr lang="pl-PL" altLang="pl-PL" sz="2000"/>
          </a:p>
          <a:p>
            <a:pPr algn="just"/>
            <a:r>
              <a:rPr lang="pl-PL" altLang="pl-PL" sz="2000"/>
              <a:t>Otwarcia urny pomocniczej dokonuje obwodowa komisja wyborcza ds. ustalenia wyników głosowania w obwodzie, przed otwarciem urny zasadniczej.</a:t>
            </a:r>
            <a:endParaRPr lang="pl-PL" altLang="pl-PL" sz="2000" b="1"/>
          </a:p>
        </p:txBody>
      </p:sp>
      <p:sp>
        <p:nvSpPr>
          <p:cNvPr id="3" name="Prostokąt 2"/>
          <p:cNvSpPr/>
          <p:nvPr/>
        </p:nvSpPr>
        <p:spPr>
          <a:xfrm>
            <a:off x="539750" y="4292600"/>
            <a:ext cx="7848600" cy="865188"/>
          </a:xfrm>
          <a:prstGeom prst="rect">
            <a:avLst/>
          </a:prstGeom>
          <a:noFill/>
          <a:ln w="38100">
            <a:solidFill>
              <a:srgbClr val="9018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690563"/>
            <a:ext cx="4359275" cy="616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75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887413"/>
            <a:ext cx="4081462" cy="577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1076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(wzory dokumentów)</a:t>
            </a:r>
          </a:p>
        </p:txBody>
      </p:sp>
      <p:cxnSp>
        <p:nvCxnSpPr>
          <p:cNvPr id="8" name="Łącznik prostoliniowy 15"/>
          <p:cNvCxnSpPr/>
          <p:nvPr/>
        </p:nvCxnSpPr>
        <p:spPr>
          <a:xfrm>
            <a:off x="650875" y="2420938"/>
            <a:ext cx="3816350" cy="0"/>
          </a:xfrm>
          <a:prstGeom prst="line">
            <a:avLst/>
          </a:prstGeom>
          <a:ln w="28575">
            <a:solidFill>
              <a:srgbClr val="9D03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oliniowy 13"/>
          <p:cNvCxnSpPr/>
          <p:nvPr/>
        </p:nvCxnSpPr>
        <p:spPr>
          <a:xfrm flipV="1">
            <a:off x="1531938" y="2565400"/>
            <a:ext cx="1582737" cy="1588"/>
          </a:xfrm>
          <a:prstGeom prst="line">
            <a:avLst/>
          </a:prstGeom>
          <a:ln w="28575">
            <a:solidFill>
              <a:srgbClr val="9D03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oliniowy 13"/>
          <p:cNvCxnSpPr/>
          <p:nvPr/>
        </p:nvCxnSpPr>
        <p:spPr>
          <a:xfrm flipV="1">
            <a:off x="1822450" y="3017838"/>
            <a:ext cx="2184400" cy="1587"/>
          </a:xfrm>
          <a:prstGeom prst="line">
            <a:avLst/>
          </a:prstGeom>
          <a:ln w="28575">
            <a:solidFill>
              <a:srgbClr val="9D03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Obraz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1844675"/>
            <a:ext cx="431165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2099" name="Obraz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771525"/>
            <a:ext cx="436880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2100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(wzory dokumentów)</a:t>
            </a:r>
          </a:p>
        </p:txBody>
      </p:sp>
      <p:cxnSp>
        <p:nvCxnSpPr>
          <p:cNvPr id="12" name="Łącznik prostoliniowy 15"/>
          <p:cNvCxnSpPr/>
          <p:nvPr/>
        </p:nvCxnSpPr>
        <p:spPr>
          <a:xfrm>
            <a:off x="601663" y="1670050"/>
            <a:ext cx="3816350" cy="0"/>
          </a:xfrm>
          <a:prstGeom prst="line">
            <a:avLst/>
          </a:prstGeom>
          <a:ln w="28575">
            <a:solidFill>
              <a:srgbClr val="9D03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8138" y="792163"/>
            <a:ext cx="4360862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23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(wzory dokumentów)</a:t>
            </a:r>
          </a:p>
        </p:txBody>
      </p:sp>
      <p:pic>
        <p:nvPicPr>
          <p:cNvPr id="133124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1557338"/>
            <a:ext cx="3462337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Łącznik prostoliniowy 15"/>
          <p:cNvCxnSpPr/>
          <p:nvPr/>
        </p:nvCxnSpPr>
        <p:spPr>
          <a:xfrm>
            <a:off x="684213" y="2859088"/>
            <a:ext cx="3600450" cy="0"/>
          </a:xfrm>
          <a:prstGeom prst="line">
            <a:avLst/>
          </a:prstGeom>
          <a:ln w="28575">
            <a:solidFill>
              <a:srgbClr val="9D03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rostokąt 12"/>
          <p:cNvSpPr/>
          <p:nvPr/>
        </p:nvSpPr>
        <p:spPr>
          <a:xfrm>
            <a:off x="5651500" y="1733550"/>
            <a:ext cx="2808288" cy="142240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5100638" y="4597400"/>
            <a:ext cx="2808287" cy="1423988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620713"/>
            <a:ext cx="4359276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147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(wzory dokumentów)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5651500" y="1733550"/>
            <a:ext cx="2808288" cy="142240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pic>
        <p:nvPicPr>
          <p:cNvPr id="134149" name="Obraz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6575" y="1125538"/>
            <a:ext cx="3240088" cy="457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Łącznik prostoliniowy 15"/>
          <p:cNvCxnSpPr/>
          <p:nvPr/>
        </p:nvCxnSpPr>
        <p:spPr>
          <a:xfrm>
            <a:off x="395288" y="1658938"/>
            <a:ext cx="3816350" cy="0"/>
          </a:xfrm>
          <a:prstGeom prst="line">
            <a:avLst/>
          </a:prstGeom>
          <a:ln w="28575">
            <a:solidFill>
              <a:srgbClr val="9D03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rostokąt 7"/>
          <p:cNvSpPr/>
          <p:nvPr/>
        </p:nvSpPr>
        <p:spPr>
          <a:xfrm>
            <a:off x="6043613" y="5919788"/>
            <a:ext cx="647700" cy="365125"/>
          </a:xfrm>
          <a:prstGeom prst="rect">
            <a:avLst/>
          </a:prstGeom>
          <a:noFill/>
          <a:ln>
            <a:solidFill>
              <a:srgbClr val="9018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738" y="692150"/>
            <a:ext cx="4308476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5171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(wzory dokumentów)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5651500" y="1733550"/>
            <a:ext cx="2808288" cy="142240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pic>
        <p:nvPicPr>
          <p:cNvPr id="135173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1125" y="1290638"/>
            <a:ext cx="3462338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Łącznik prostoliniowy 15"/>
          <p:cNvCxnSpPr/>
          <p:nvPr/>
        </p:nvCxnSpPr>
        <p:spPr>
          <a:xfrm>
            <a:off x="395288" y="1651000"/>
            <a:ext cx="3455987" cy="0"/>
          </a:xfrm>
          <a:prstGeom prst="line">
            <a:avLst/>
          </a:prstGeom>
          <a:ln w="28575">
            <a:solidFill>
              <a:srgbClr val="9D03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pole tekstowe 6"/>
          <p:cNvSpPr txBox="1">
            <a:spLocks noChangeArrowheads="1"/>
          </p:cNvSpPr>
          <p:nvPr/>
        </p:nvSpPr>
        <p:spPr bwMode="auto">
          <a:xfrm>
            <a:off x="-71438" y="417513"/>
            <a:ext cx="9539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W OBWODACH ODRĘBNYCH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 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</a:rPr>
              <a:t>(wzory dokumentów)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5651500" y="1733550"/>
            <a:ext cx="2808288" cy="142240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pic>
        <p:nvPicPr>
          <p:cNvPr id="136196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125" y="1260475"/>
            <a:ext cx="3952875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Łącznik prostoliniowy 15"/>
          <p:cNvCxnSpPr/>
          <p:nvPr/>
        </p:nvCxnSpPr>
        <p:spPr>
          <a:xfrm>
            <a:off x="1865313" y="2205038"/>
            <a:ext cx="1655762" cy="0"/>
          </a:xfrm>
          <a:prstGeom prst="line">
            <a:avLst/>
          </a:prstGeom>
          <a:ln w="28575">
            <a:solidFill>
              <a:srgbClr val="9D03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pole tekstowe 6"/>
          <p:cNvSpPr txBox="1">
            <a:spLocks noChangeArrowheads="1"/>
          </p:cNvSpPr>
          <p:nvPr/>
        </p:nvSpPr>
        <p:spPr bwMode="auto">
          <a:xfrm>
            <a:off x="-468313" y="581025"/>
            <a:ext cx="9540876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PONOWNE GŁOSOWANIE W WYBORACH WÓJTA</a:t>
            </a:r>
            <a:endParaRPr lang="pl-PL" altLang="pl-PL" b="1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5651500" y="1733550"/>
            <a:ext cx="2808288" cy="142240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7220" name="Prostokąt 1"/>
          <p:cNvSpPr>
            <a:spLocks noChangeArrowheads="1"/>
          </p:cNvSpPr>
          <p:nvPr/>
        </p:nvSpPr>
        <p:spPr bwMode="auto">
          <a:xfrm>
            <a:off x="684213" y="1268413"/>
            <a:ext cx="74168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Ponowne głosowanie 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w wyborach wójta, burmistrza, prezydenta miasta</a:t>
            </a:r>
          </a:p>
          <a:p>
            <a:pPr algn="just"/>
            <a:r>
              <a:rPr lang="pl-PL" altLang="pl-PL" sz="3200" b="1">
                <a:solidFill>
                  <a:srgbClr val="90181B"/>
                </a:solidFill>
                <a:cs typeface="Arial" charset="0"/>
              </a:rPr>
              <a:t>           w dniu 4 listopada 2018 r.</a:t>
            </a:r>
          </a:p>
          <a:p>
            <a:pPr algn="just"/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jeżeli w pierwszym głosowaniu żaden z kandydatów nie uzyskał więcej niż połowę ważnie oddanych głosów. </a:t>
            </a:r>
          </a:p>
        </p:txBody>
      </p:sp>
      <p:sp>
        <p:nvSpPr>
          <p:cNvPr id="3" name="Prostokąt 2"/>
          <p:cNvSpPr/>
          <p:nvPr/>
        </p:nvSpPr>
        <p:spPr>
          <a:xfrm>
            <a:off x="684213" y="3213100"/>
            <a:ext cx="7559675" cy="369252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1938" algn="just">
              <a:buFont typeface="Wingdings" pitchFamily="2" charset="2"/>
              <a:buChar char="Ø"/>
              <a:defRPr/>
            </a:pPr>
            <a:r>
              <a:rPr lang="pl-PL" b="1" dirty="0">
                <a:solidFill>
                  <a:srgbClr val="90181B"/>
                </a:solidFill>
                <a:latin typeface="Arial" panose="020B0604020202020204" pitchFamily="34" charset="0"/>
              </a:rPr>
              <a:t>te same </a:t>
            </a:r>
            <a:r>
              <a:rPr lang="pl-PL" dirty="0">
                <a:latin typeface="Arial" panose="020B0604020202020204" pitchFamily="34" charset="0"/>
              </a:rPr>
              <a:t>komisje obwodowe</a:t>
            </a:r>
          </a:p>
          <a:p>
            <a:pPr marL="261938" indent="-261938" algn="just">
              <a:buFont typeface="Wingdings" pitchFamily="2" charset="2"/>
              <a:buChar char="Ø"/>
              <a:defRPr/>
            </a:pPr>
            <a:r>
              <a:rPr lang="pl-PL" b="1" dirty="0">
                <a:solidFill>
                  <a:srgbClr val="90181B"/>
                </a:solidFill>
                <a:latin typeface="Arial" panose="020B0604020202020204" pitchFamily="34" charset="0"/>
              </a:rPr>
              <a:t>takie same zadania </a:t>
            </a:r>
            <a:r>
              <a:rPr lang="pl-PL" dirty="0">
                <a:latin typeface="Arial" panose="020B0604020202020204" pitchFamily="34" charset="0"/>
              </a:rPr>
              <a:t>dotyczące przygotowania i przeprowadzenia głosowania</a:t>
            </a:r>
          </a:p>
          <a:p>
            <a:pPr marL="261938" indent="-261938" algn="just">
              <a:buFont typeface="Wingdings" pitchFamily="2" charset="2"/>
              <a:buChar char="Ø"/>
              <a:defRPr/>
            </a:pPr>
            <a:r>
              <a:rPr lang="pl-PL" b="1" dirty="0">
                <a:solidFill>
                  <a:srgbClr val="90181B"/>
                </a:solidFill>
                <a:latin typeface="Arial" panose="020B0604020202020204" pitchFamily="34" charset="0"/>
              </a:rPr>
              <a:t>mężowie zaufania i obserwatorzy społeczni </a:t>
            </a:r>
            <a:r>
              <a:rPr lang="pl-PL" dirty="0">
                <a:latin typeface="Arial" panose="020B0604020202020204" pitchFamily="34" charset="0"/>
              </a:rPr>
              <a:t>(mogą legitymować się upoważnieniami dotyczącymi wyborów przeprowadzanych </a:t>
            </a:r>
            <a:br>
              <a:rPr lang="pl-PL" dirty="0">
                <a:latin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</a:rPr>
              <a:t>w dniu pierwszego głosowania) </a:t>
            </a:r>
            <a:r>
              <a:rPr lang="pl-PL" altLang="pl-PL" b="1" dirty="0">
                <a:latin typeface="Arial" panose="020B0604020202020204" pitchFamily="34" charset="0"/>
              </a:rPr>
              <a:t>wyłącznie wyznaczeni przez pełnomocników wyborczych (lub osoby przez nich upoważnione) komitetów wyborczych, </a:t>
            </a:r>
            <a:r>
              <a:rPr lang="pl-PL" altLang="pl-PL" b="1" u="sng" dirty="0">
                <a:latin typeface="Arial Black" panose="020B0A04020102020204" pitchFamily="34" charset="0"/>
              </a:rPr>
              <a:t>które zgłosiły kandydatów uczestniczących w ponownym głosowaniu</a:t>
            </a:r>
            <a:r>
              <a:rPr lang="pl-PL" altLang="pl-PL" b="1" dirty="0">
                <a:latin typeface="Arial" panose="020B0604020202020204" pitchFamily="34" charset="0"/>
              </a:rPr>
              <a:t> </a:t>
            </a:r>
            <a:r>
              <a:rPr lang="pl-PL" dirty="0">
                <a:latin typeface="Arial" panose="020B0604020202020204" pitchFamily="34" charset="0"/>
              </a:rPr>
              <a:t>.</a:t>
            </a:r>
          </a:p>
          <a:p>
            <a:pPr marL="261938" indent="-261938" algn="just">
              <a:buFont typeface="Wingdings" pitchFamily="2" charset="2"/>
              <a:buChar char="Ø"/>
              <a:defRPr/>
            </a:pPr>
            <a:r>
              <a:rPr lang="pl-PL" b="1" dirty="0">
                <a:solidFill>
                  <a:srgbClr val="90181B"/>
                </a:solidFill>
                <a:latin typeface="Arial" panose="020B0604020202020204" pitchFamily="34" charset="0"/>
              </a:rPr>
              <a:t>spisy wyborców </a:t>
            </a:r>
            <a:r>
              <a:rPr lang="pl-PL" dirty="0">
                <a:latin typeface="Arial" panose="020B0604020202020204" pitchFamily="34" charset="0"/>
              </a:rPr>
              <a:t>podlegają aktualizacji</a:t>
            </a:r>
          </a:p>
          <a:p>
            <a:pPr marL="261938" indent="-261938" algn="just">
              <a:buFont typeface="Wingdings" pitchFamily="2" charset="2"/>
              <a:buChar char="Ø"/>
              <a:defRPr/>
            </a:pPr>
            <a:r>
              <a:rPr lang="pl-PL" b="1" dirty="0">
                <a:solidFill>
                  <a:srgbClr val="90181B"/>
                </a:solidFill>
                <a:latin typeface="Arial" panose="020B0604020202020204" pitchFamily="34" charset="0"/>
              </a:rPr>
              <a:t>aktualne listy wyborców</a:t>
            </a:r>
            <a:r>
              <a:rPr lang="pl-PL" dirty="0">
                <a:latin typeface="Arial" panose="020B0604020202020204" pitchFamily="34" charset="0"/>
              </a:rPr>
              <a:t>, którzy udzielili pełnomocnictwa </a:t>
            </a:r>
            <a:br>
              <a:rPr lang="pl-PL" dirty="0">
                <a:latin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</a:rPr>
              <a:t>do głosowania </a:t>
            </a:r>
          </a:p>
          <a:p>
            <a:pPr marL="261938" indent="-261938" algn="just">
              <a:buFont typeface="Wingdings" pitchFamily="2" charset="2"/>
              <a:buChar char="Ø"/>
              <a:defRPr/>
            </a:pPr>
            <a:endParaRPr lang="pl-PL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Symbol zastępczy tekstu 1"/>
          <p:cNvSpPr>
            <a:spLocks noGrp="1"/>
          </p:cNvSpPr>
          <p:nvPr>
            <p:ph type="body" sz="quarter" idx="10"/>
          </p:nvPr>
        </p:nvSpPr>
        <p:spPr>
          <a:xfrm>
            <a:off x="34925" y="34925"/>
            <a:ext cx="9148763" cy="68580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28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</p:txBody>
      </p:sp>
      <p:sp>
        <p:nvSpPr>
          <p:cNvPr id="138243" name="pole tekstowe 2"/>
          <p:cNvSpPr txBox="1">
            <a:spLocks noChangeArrowheads="1"/>
          </p:cNvSpPr>
          <p:nvPr/>
        </p:nvSpPr>
        <p:spPr bwMode="auto">
          <a:xfrm>
            <a:off x="3563938" y="620713"/>
            <a:ext cx="532923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4000" b="1">
                <a:solidFill>
                  <a:srgbClr val="FFFFFF"/>
                </a:solidFill>
              </a:rPr>
              <a:t>Dziękujemy Państwu </a:t>
            </a:r>
          </a:p>
          <a:p>
            <a:r>
              <a:rPr lang="pl-PL" altLang="pl-PL" sz="4000" b="1">
                <a:solidFill>
                  <a:srgbClr val="FFFFFF"/>
                </a:solidFill>
              </a:rPr>
              <a:t>za uwagę</a:t>
            </a:r>
          </a:p>
          <a:p>
            <a:endParaRPr lang="pl-PL" altLang="pl-PL">
              <a:solidFill>
                <a:srgbClr val="58595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kłady scenorysów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ROJEKT PREZENTACJI. Referendum ogólnokrajowe. 4x3">
  <a:themeElements>
    <a:clrScheme name="SIW KBW">
      <a:dk1>
        <a:srgbClr val="58595B"/>
      </a:dk1>
      <a:lt1>
        <a:srgbClr val="58595B"/>
      </a:lt1>
      <a:dk2>
        <a:srgbClr val="FFFFFF"/>
      </a:dk2>
      <a:lt2>
        <a:srgbClr val="FFFFFF"/>
      </a:lt2>
      <a:accent1>
        <a:srgbClr val="FFFFFF"/>
      </a:accent1>
      <a:accent2>
        <a:srgbClr val="9D032A"/>
      </a:accent2>
      <a:accent3>
        <a:srgbClr val="58595B"/>
      </a:accent3>
      <a:accent4>
        <a:srgbClr val="8064A2"/>
      </a:accent4>
      <a:accent5>
        <a:srgbClr val="4BACC6"/>
      </a:accent5>
      <a:accent6>
        <a:srgbClr val="F79646"/>
      </a:accent6>
      <a:hlink>
        <a:srgbClr val="9D032A"/>
      </a:hlink>
      <a:folHlink>
        <a:srgbClr val="58595B"/>
      </a:folHlink>
    </a:clrScheme>
    <a:fontScheme name="SIW KBW">
      <a:majorFont>
        <a:latin typeface="Neo Sans Pro"/>
        <a:ea typeface=""/>
        <a:cs typeface=""/>
      </a:majorFont>
      <a:minorFont>
        <a:latin typeface="Open Sans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IRMOWY ppt.pptx" id="{F0BC9676-ADEC-4B03-9E55-3A42CC251B88}" vid="{B841A912-B6FB-4332-B617-C39BEA920CF8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24020</TotalTime>
  <Words>5444</Words>
  <Application>Microsoft Office PowerPoint</Application>
  <PresentationFormat>Pokaz na ekranie (4:3)</PresentationFormat>
  <Paragraphs>957</Paragraphs>
  <Slides>107</Slides>
  <Notes>13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107</vt:i4>
      </vt:variant>
    </vt:vector>
  </HeadingPairs>
  <TitlesOfParts>
    <vt:vector size="109" baseType="lpstr">
      <vt:lpstr>Układy scenorysów</vt:lpstr>
      <vt:lpstr>PROJEKT PREZENTACJI. Referendum ogólnokrajowe. 4x3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  <vt:lpstr>Slajd 38</vt:lpstr>
      <vt:lpstr>Slajd 39</vt:lpstr>
      <vt:lpstr>Slajd 40</vt:lpstr>
      <vt:lpstr>Slajd 41</vt:lpstr>
      <vt:lpstr>Slajd 42</vt:lpstr>
      <vt:lpstr>Slajd 43</vt:lpstr>
      <vt:lpstr>Slajd 44</vt:lpstr>
      <vt:lpstr>Slajd 45</vt:lpstr>
      <vt:lpstr>Slajd 46</vt:lpstr>
      <vt:lpstr>Slajd 47</vt:lpstr>
      <vt:lpstr>Slajd 48</vt:lpstr>
      <vt:lpstr>Slajd 49</vt:lpstr>
      <vt:lpstr>Slajd 50</vt:lpstr>
      <vt:lpstr>Slajd 51</vt:lpstr>
      <vt:lpstr>Slajd 52</vt:lpstr>
      <vt:lpstr>Slajd 53</vt:lpstr>
      <vt:lpstr>Slajd 54</vt:lpstr>
      <vt:lpstr>Slajd 55</vt:lpstr>
      <vt:lpstr>Slajd 56</vt:lpstr>
      <vt:lpstr>Slajd 57</vt:lpstr>
      <vt:lpstr>Slajd 58</vt:lpstr>
      <vt:lpstr>Slajd 59</vt:lpstr>
      <vt:lpstr>Slajd 60</vt:lpstr>
      <vt:lpstr>Slajd 61</vt:lpstr>
      <vt:lpstr>Slajd 62</vt:lpstr>
      <vt:lpstr>Slajd 63</vt:lpstr>
      <vt:lpstr>Slajd 64</vt:lpstr>
      <vt:lpstr>Slajd 65</vt:lpstr>
      <vt:lpstr>Slajd 66</vt:lpstr>
      <vt:lpstr>Slajd 67</vt:lpstr>
      <vt:lpstr>Slajd 68</vt:lpstr>
      <vt:lpstr>Slajd 69</vt:lpstr>
      <vt:lpstr>Slajd 70</vt:lpstr>
      <vt:lpstr>Slajd 71</vt:lpstr>
      <vt:lpstr>Slajd 72</vt:lpstr>
      <vt:lpstr>Slajd 73</vt:lpstr>
      <vt:lpstr>Slajd 74</vt:lpstr>
      <vt:lpstr>Slajd 75</vt:lpstr>
      <vt:lpstr>Slajd 76</vt:lpstr>
      <vt:lpstr>Slajd 77</vt:lpstr>
      <vt:lpstr>Slajd 78</vt:lpstr>
      <vt:lpstr>Slajd 79</vt:lpstr>
      <vt:lpstr>Slajd 80</vt:lpstr>
      <vt:lpstr>Slajd 81</vt:lpstr>
      <vt:lpstr>Slajd 82</vt:lpstr>
      <vt:lpstr>Slajd 83</vt:lpstr>
      <vt:lpstr>Slajd 84</vt:lpstr>
      <vt:lpstr>Slajd 85</vt:lpstr>
      <vt:lpstr>Slajd 86</vt:lpstr>
      <vt:lpstr>Slajd 87</vt:lpstr>
      <vt:lpstr>Slajd 88</vt:lpstr>
      <vt:lpstr>Slajd 89</vt:lpstr>
      <vt:lpstr>Slajd 90</vt:lpstr>
      <vt:lpstr>Slajd 91</vt:lpstr>
      <vt:lpstr>Slajd 92</vt:lpstr>
      <vt:lpstr>Slajd 93</vt:lpstr>
      <vt:lpstr>Slajd 94</vt:lpstr>
      <vt:lpstr>Slajd 95</vt:lpstr>
      <vt:lpstr>Slajd 96</vt:lpstr>
      <vt:lpstr>Slajd 97</vt:lpstr>
      <vt:lpstr>Slajd 98</vt:lpstr>
      <vt:lpstr>Slajd 99</vt:lpstr>
      <vt:lpstr>Slajd 100</vt:lpstr>
      <vt:lpstr>Slajd 101</vt:lpstr>
      <vt:lpstr>Slajd 102</vt:lpstr>
      <vt:lpstr>Slajd 103</vt:lpstr>
      <vt:lpstr>Slajd 104</vt:lpstr>
      <vt:lpstr>Slajd 105</vt:lpstr>
      <vt:lpstr>Slajd 106</vt:lpstr>
      <vt:lpstr>Slajd 107</vt:lpstr>
    </vt:vector>
  </TitlesOfParts>
  <Company>KBWOL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Krajowe Biuro Wyborcze w Olsztynie</dc:creator>
  <cp:lastModifiedBy>AAA</cp:lastModifiedBy>
  <cp:revision>3314</cp:revision>
  <cp:lastPrinted>2018-05-15T10:39:02Z</cp:lastPrinted>
  <dcterms:created xsi:type="dcterms:W3CDTF">2014-05-06T10:10:29Z</dcterms:created>
  <dcterms:modified xsi:type="dcterms:W3CDTF">2018-10-05T13:20:28Z</dcterms:modified>
</cp:coreProperties>
</file>