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slides/slide76.xml" ContentType="application/vnd.openxmlformats-officedocument.presentationml.slide+xml"/>
  <Override PartName="/ppt/slides/slide94.xml" ContentType="application/vnd.openxmlformats-officedocument.presentationml.slide+xml"/>
  <Override PartName="/ppt/slides/slide113.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s/slide83.xml" ContentType="application/vnd.openxmlformats-officedocument.presentationml.slide+xml"/>
  <Override PartName="/ppt/slides/slide102.xml" ContentType="application/vnd.openxmlformats-officedocument.presentationml.slide+xml"/>
  <Override PartName="/ppt/slides/slide120.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5.xml" ContentType="application/vnd.openxmlformats-officedocument.presentationml.slide+xml"/>
  <Override PartName="/ppt/slides/slide43.xml" ContentType="application/vnd.openxmlformats-officedocument.presentationml.slide+xml"/>
  <Override PartName="/ppt/slides/slide72.xml" ContentType="application/vnd.openxmlformats-officedocument.presentationml.slide+xml"/>
  <Override PartName="/ppt/slides/slide90.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slides/slide99.xml" ContentType="application/vnd.openxmlformats-officedocument.presentationml.slide+xml"/>
  <Override PartName="/ppt/slides/slide118.xml" ContentType="application/vnd.openxmlformats-officedocument.presentationml.slide+xml"/>
  <Override PartName="/ppt/slides/slide9.xml" ContentType="application/vnd.openxmlformats-officedocument.presentationml.slide+xml"/>
  <Override PartName="/ppt/slides/slide59.xml" ContentType="application/vnd.openxmlformats-officedocument.presentationml.slide+xml"/>
  <Override PartName="/ppt/slides/slide77.xml" ContentType="application/vnd.openxmlformats-officedocument.presentationml.slide+xml"/>
  <Override PartName="/ppt/slides/slide88.xml" ContentType="application/vnd.openxmlformats-officedocument.presentationml.slide+xml"/>
  <Override PartName="/ppt/slides/slide107.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s/slide95.xml" ContentType="application/vnd.openxmlformats-officedocument.presentationml.slide+xml"/>
  <Override PartName="/ppt/slides/slide103.xml" ContentType="application/vnd.openxmlformats-officedocument.presentationml.slide+xml"/>
  <Override PartName="/ppt/slides/slide114.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3.xml" ContentType="application/vnd.openxmlformats-officedocument.presentationml.notesSlide+xml"/>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slides/slide73.xml" ContentType="application/vnd.openxmlformats-officedocument.presentationml.slide+xml"/>
  <Override PartName="/ppt/slides/slide84.xml" ContentType="application/vnd.openxmlformats-officedocument.presentationml.slide+xml"/>
  <Override PartName="/ppt/slides/slide121.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s/slide80.xml" ContentType="application/vnd.openxmlformats-officedocument.presentationml.slide+xml"/>
  <Override PartName="/ppt/slides/slide91.xml" ContentType="application/vnd.openxmlformats-officedocument.presentationml.slide+xml"/>
  <Override PartName="/ppt/slides/slide110.xml" ContentType="application/vnd.openxmlformats-officedocument.presentationml.slide+xml"/>
  <Override PartName="/ppt/slideLayouts/slideLayout3.xml" ContentType="application/vnd.openxmlformats-officedocument.presentationml.slideLayout+xml"/>
  <Default Extension="emf" ContentType="image/x-emf"/>
  <Override PartName="/ppt/presentation.xml" ContentType="application/vnd.openxmlformats-officedocument.presentationml.presentation.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slides/slide119.xml" ContentType="application/vnd.openxmlformats-officedocument.presentationml.slide+xml"/>
  <Override PartName="/ppt/slideLayouts/slideLayout10.xml" ContentType="application/vnd.openxmlformats-officedocument.presentationml.slideLayout+xml"/>
  <Override PartName="/ppt/slides/slide89.xml" ContentType="application/vnd.openxmlformats-officedocument.presentationml.slide+xml"/>
  <Override PartName="/ppt/slides/slide98.xml" ContentType="application/vnd.openxmlformats-officedocument.presentationml.slide+xml"/>
  <Override PartName="/ppt/slides/slide108.xml" ContentType="application/vnd.openxmlformats-officedocument.presentationml.slide+xml"/>
  <Override PartName="/ppt/slides/slide117.xml" ContentType="application/vnd.openxmlformats-officedocument.presentationml.slide+xml"/>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slides/slide69.xml" ContentType="application/vnd.openxmlformats-officedocument.presentationml.slide+xml"/>
  <Override PartName="/ppt/slides/slide78.xml" ContentType="application/vnd.openxmlformats-officedocument.presentationml.slide+xml"/>
  <Override PartName="/ppt/slides/slide87.xml" ContentType="application/vnd.openxmlformats-officedocument.presentationml.slide+xml"/>
  <Override PartName="/ppt/slides/slide96.xml" ContentType="application/vnd.openxmlformats-officedocument.presentationml.slide+xml"/>
  <Override PartName="/ppt/slides/slide106.xml" ContentType="application/vnd.openxmlformats-officedocument.presentationml.slide+xml"/>
  <Override PartName="/ppt/slides/slide115.xml" ContentType="application/vnd.openxmlformats-officedocument.presentationml.slide+xml"/>
  <Override PartName="/ppt/handoutMasters/handoutMaster1.xml" ContentType="application/vnd.openxmlformats-officedocument.presentationml.handoutMaster+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s/slide85.xml" ContentType="application/vnd.openxmlformats-officedocument.presentationml.slide+xml"/>
  <Override PartName="/ppt/slides/slide104.xml" ContentType="application/vnd.openxmlformats-officedocument.presentationml.slide+xml"/>
  <Override PartName="/ppt/slides/slide122.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s/slide74.xml" ContentType="application/vnd.openxmlformats-officedocument.presentationml.slide+xml"/>
  <Override PartName="/ppt/slides/slide92.xml" ContentType="application/vnd.openxmlformats-officedocument.presentationml.slide+xml"/>
  <Override PartName="/ppt/slides/slide111.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s/slide81.xml" ContentType="application/vnd.openxmlformats-officedocument.presentationml.slide+xml"/>
  <Override PartName="/ppt/slides/slide100.xml" ContentType="application/vnd.openxmlformats-officedocument.presentationml.slide+xml"/>
  <Override PartName="/ppt/slideLayouts/slideLayout15.xml" ContentType="application/vnd.openxmlformats-officedocument.presentationml.slideLayout+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s/slide70.xml" ContentType="application/vnd.openxmlformats-officedocument.presentationml.slide+xml"/>
  <Override PartName="/ppt/slideLayouts/slideLayout22.xml" ContentType="application/vnd.openxmlformats-officedocument.presentationml.slideLayout+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slides/slide79.xml" ContentType="application/vnd.openxmlformats-officedocument.presentationml.slide+xml"/>
  <Override PartName="/ppt/slides/slide109.xml" ContentType="application/vnd.openxmlformats-officedocument.presentationml.slide+xml"/>
  <Override PartName="/ppt/slides/slide7.xml" ContentType="application/vnd.openxmlformats-officedocument.presentationml.slide+xml"/>
  <Override PartName="/ppt/slides/slide68.xml" ContentType="application/vnd.openxmlformats-officedocument.presentationml.slide+xml"/>
  <Override PartName="/ppt/slides/slide97.xml" ContentType="application/vnd.openxmlformats-officedocument.presentationml.slide+xml"/>
  <Override PartName="/ppt/slides/slide116.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slides/slide75.xml" ContentType="application/vnd.openxmlformats-officedocument.presentationml.slide+xml"/>
  <Override PartName="/ppt/slides/slide86.xml" ContentType="application/vnd.openxmlformats-officedocument.presentationml.slide+xml"/>
  <Override PartName="/ppt/slides/slide105.xml" ContentType="application/vnd.openxmlformats-officedocument.presentationml.slide+xml"/>
  <Override PartName="/ppt/theme/theme4.xml" ContentType="application/vnd.openxmlformats-officedocument.theme+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s/slide93.xml" ContentType="application/vnd.openxmlformats-officedocument.presentationml.slide+xml"/>
  <Override PartName="/ppt/slides/slide101.xml" ContentType="application/vnd.openxmlformats-officedocument.presentationml.slide+xml"/>
  <Override PartName="/ppt/slides/slide112.xml" ContentType="application/vnd.openxmlformats-officedocument.presentationml.slide+xml"/>
  <Override PartName="/ppt/slideLayouts/slideLayout5.xml" ContentType="application/vnd.openxmlformats-officedocument.presentationml.slideLayout+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s/slide71.xml" ContentType="application/vnd.openxmlformats-officedocument.presentationml.slide+xml"/>
  <Override PartName="/ppt/slides/slide82.xml" ContentType="application/vnd.openxmlformats-officedocument.presentationml.slide+xml"/>
  <Default Extension="jpeg" ContentType="image/jpeg"/>
  <Override PartName="/ppt/slideLayouts/slideLayout16.xml" ContentType="application/vnd.openxmlformats-officedocument.presentationml.slideLayout+xml"/>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s/slide2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9147" r:id="rId1"/>
    <p:sldMasterId id="2147488631" r:id="rId2"/>
  </p:sldMasterIdLst>
  <p:notesMasterIdLst>
    <p:notesMasterId r:id="rId125"/>
  </p:notesMasterIdLst>
  <p:handoutMasterIdLst>
    <p:handoutMasterId r:id="rId126"/>
  </p:handoutMasterIdLst>
  <p:sldIdLst>
    <p:sldId id="966" r:id="rId3"/>
    <p:sldId id="1099" r:id="rId4"/>
    <p:sldId id="1181" r:id="rId5"/>
    <p:sldId id="1166" r:id="rId6"/>
    <p:sldId id="1167" r:id="rId7"/>
    <p:sldId id="1223" r:id="rId8"/>
    <p:sldId id="1168" r:id="rId9"/>
    <p:sldId id="1169" r:id="rId10"/>
    <p:sldId id="1170" r:id="rId11"/>
    <p:sldId id="1171" r:id="rId12"/>
    <p:sldId id="1172" r:id="rId13"/>
    <p:sldId id="1173" r:id="rId14"/>
    <p:sldId id="1174" r:id="rId15"/>
    <p:sldId id="1175" r:id="rId16"/>
    <p:sldId id="1176" r:id="rId17"/>
    <p:sldId id="1177" r:id="rId18"/>
    <p:sldId id="1178" r:id="rId19"/>
    <p:sldId id="1179" r:id="rId20"/>
    <p:sldId id="1180" r:id="rId21"/>
    <p:sldId id="1103" r:id="rId22"/>
    <p:sldId id="1104" r:id="rId23"/>
    <p:sldId id="1111" r:id="rId24"/>
    <p:sldId id="1112" r:id="rId25"/>
    <p:sldId id="1182" r:id="rId26"/>
    <p:sldId id="1188" r:id="rId27"/>
    <p:sldId id="1183" r:id="rId28"/>
    <p:sldId id="1229" r:id="rId29"/>
    <p:sldId id="1184" r:id="rId30"/>
    <p:sldId id="1228" r:id="rId31"/>
    <p:sldId id="1185" r:id="rId32"/>
    <p:sldId id="1226" r:id="rId33"/>
    <p:sldId id="1227" r:id="rId34"/>
    <p:sldId id="1186" r:id="rId35"/>
    <p:sldId id="1230" r:id="rId36"/>
    <p:sldId id="1231" r:id="rId37"/>
    <p:sldId id="1105" r:id="rId38"/>
    <p:sldId id="1107" r:id="rId39"/>
    <p:sldId id="1108" r:id="rId40"/>
    <p:sldId id="1126" r:id="rId41"/>
    <p:sldId id="1127" r:id="rId42"/>
    <p:sldId id="1110" r:id="rId43"/>
    <p:sldId id="1114" r:id="rId44"/>
    <p:sldId id="1115" r:id="rId45"/>
    <p:sldId id="1121" r:id="rId46"/>
    <p:sldId id="1122" r:id="rId47"/>
    <p:sldId id="1123" r:id="rId48"/>
    <p:sldId id="1124" r:id="rId49"/>
    <p:sldId id="1125" r:id="rId50"/>
    <p:sldId id="1133" r:id="rId51"/>
    <p:sldId id="1134" r:id="rId52"/>
    <p:sldId id="1135" r:id="rId53"/>
    <p:sldId id="1116" r:id="rId54"/>
    <p:sldId id="1117" r:id="rId55"/>
    <p:sldId id="1118" r:id="rId56"/>
    <p:sldId id="1119" r:id="rId57"/>
    <p:sldId id="1120" r:id="rId58"/>
    <p:sldId id="1136" r:id="rId59"/>
    <p:sldId id="1137" r:id="rId60"/>
    <p:sldId id="1138" r:id="rId61"/>
    <p:sldId id="1139" r:id="rId62"/>
    <p:sldId id="1140" r:id="rId63"/>
    <p:sldId id="1232" r:id="rId64"/>
    <p:sldId id="1141" r:id="rId65"/>
    <p:sldId id="1142" r:id="rId66"/>
    <p:sldId id="1143" r:id="rId67"/>
    <p:sldId id="1144" r:id="rId68"/>
    <p:sldId id="1145" r:id="rId69"/>
    <p:sldId id="1147" r:id="rId70"/>
    <p:sldId id="1146" r:id="rId71"/>
    <p:sldId id="1189" r:id="rId72"/>
    <p:sldId id="1148" r:id="rId73"/>
    <p:sldId id="1149" r:id="rId74"/>
    <p:sldId id="1150" r:id="rId75"/>
    <p:sldId id="1151" r:id="rId76"/>
    <p:sldId id="1152" r:id="rId77"/>
    <p:sldId id="1153" r:id="rId78"/>
    <p:sldId id="1225" r:id="rId79"/>
    <p:sldId id="1154" r:id="rId80"/>
    <p:sldId id="1155" r:id="rId81"/>
    <p:sldId id="1157" r:id="rId82"/>
    <p:sldId id="1156" r:id="rId83"/>
    <p:sldId id="1158" r:id="rId84"/>
    <p:sldId id="1159" r:id="rId85"/>
    <p:sldId id="1160" r:id="rId86"/>
    <p:sldId id="1161" r:id="rId87"/>
    <p:sldId id="1162" r:id="rId88"/>
    <p:sldId id="1163" r:id="rId89"/>
    <p:sldId id="1164" r:id="rId90"/>
    <p:sldId id="1165" r:id="rId91"/>
    <p:sldId id="1193" r:id="rId92"/>
    <p:sldId id="1190" r:id="rId93"/>
    <p:sldId id="1191" r:id="rId94"/>
    <p:sldId id="1224" r:id="rId95"/>
    <p:sldId id="1194" r:id="rId96"/>
    <p:sldId id="1198" r:id="rId97"/>
    <p:sldId id="1199" r:id="rId98"/>
    <p:sldId id="1200" r:id="rId99"/>
    <p:sldId id="1201" r:id="rId100"/>
    <p:sldId id="1202" r:id="rId101"/>
    <p:sldId id="1203" r:id="rId102"/>
    <p:sldId id="1204" r:id="rId103"/>
    <p:sldId id="1205" r:id="rId104"/>
    <p:sldId id="1206" r:id="rId105"/>
    <p:sldId id="1207" r:id="rId106"/>
    <p:sldId id="1208" r:id="rId107"/>
    <p:sldId id="1209" r:id="rId108"/>
    <p:sldId id="1210" r:id="rId109"/>
    <p:sldId id="1211" r:id="rId110"/>
    <p:sldId id="1214" r:id="rId111"/>
    <p:sldId id="1212" r:id="rId112"/>
    <p:sldId id="1213" r:id="rId113"/>
    <p:sldId id="1215" r:id="rId114"/>
    <p:sldId id="1216" r:id="rId115"/>
    <p:sldId id="1217" r:id="rId116"/>
    <p:sldId id="1196" r:id="rId117"/>
    <p:sldId id="1195" r:id="rId118"/>
    <p:sldId id="1197" r:id="rId119"/>
    <p:sldId id="1221" r:id="rId120"/>
    <p:sldId id="1218" r:id="rId121"/>
    <p:sldId id="1219" r:id="rId122"/>
    <p:sldId id="1220" r:id="rId123"/>
    <p:sldId id="1097" r:id="rId124"/>
  </p:sldIdLst>
  <p:sldSz cx="9144000" cy="6858000" type="screen4x3"/>
  <p:notesSz cx="6797675" cy="9926638"/>
  <p:defaultTextStyle>
    <a:defPPr>
      <a:defRPr lang="pl-PL"/>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showPr>
  <p:clrMru>
    <a:srgbClr val="87777B"/>
    <a:srgbClr val="FAEBD2"/>
    <a:srgbClr val="F3F7D5"/>
    <a:srgbClr val="F4CD3C"/>
    <a:srgbClr val="FF3300"/>
    <a:srgbClr val="9D032A"/>
    <a:srgbClr val="000000"/>
    <a:srgbClr val="FF6600"/>
  </p:clrMru>
</p:presentationPr>
</file>

<file path=ppt/tableStyles.xml><?xml version="1.0" encoding="utf-8"?>
<a:tblStyleLst xmlns:a="http://schemas.openxmlformats.org/drawingml/2006/main" def="{5C22544A-7EE6-4342-B048-85BDC9FD1C3A}">
  <a:tblStyle styleId="{5C22544A-7EE6-4342-B048-85BDC9FD1C3A}" styleName="Styl pośredni 2 — Ak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Bez stylu, siatka tabeli">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2178" autoAdjust="0"/>
    <p:restoredTop sz="94269" autoAdjust="0"/>
  </p:normalViewPr>
  <p:slideViewPr>
    <p:cSldViewPr>
      <p:cViewPr varScale="1">
        <p:scale>
          <a:sx n="69" d="100"/>
          <a:sy n="69" d="100"/>
        </p:scale>
        <p:origin x="-1542" y="-9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26" Type="http://schemas.openxmlformats.org/officeDocument/2006/relationships/slide" Target="slides/slide24.xml"/><Relationship Id="rId117" Type="http://schemas.openxmlformats.org/officeDocument/2006/relationships/slide" Target="slides/slide115.xml"/><Relationship Id="rId21" Type="http://schemas.openxmlformats.org/officeDocument/2006/relationships/slide" Target="slides/slide19.xml"/><Relationship Id="rId42" Type="http://schemas.openxmlformats.org/officeDocument/2006/relationships/slide" Target="slides/slide40.xml"/><Relationship Id="rId47" Type="http://schemas.openxmlformats.org/officeDocument/2006/relationships/slide" Target="slides/slide45.xml"/><Relationship Id="rId63" Type="http://schemas.openxmlformats.org/officeDocument/2006/relationships/slide" Target="slides/slide61.xml"/><Relationship Id="rId68" Type="http://schemas.openxmlformats.org/officeDocument/2006/relationships/slide" Target="slides/slide66.xml"/><Relationship Id="rId84" Type="http://schemas.openxmlformats.org/officeDocument/2006/relationships/slide" Target="slides/slide82.xml"/><Relationship Id="rId89" Type="http://schemas.openxmlformats.org/officeDocument/2006/relationships/slide" Target="slides/slide87.xml"/><Relationship Id="rId112" Type="http://schemas.openxmlformats.org/officeDocument/2006/relationships/slide" Target="slides/slide110.xml"/><Relationship Id="rId16" Type="http://schemas.openxmlformats.org/officeDocument/2006/relationships/slide" Target="slides/slide14.xml"/><Relationship Id="rId107" Type="http://schemas.openxmlformats.org/officeDocument/2006/relationships/slide" Target="slides/slide105.xml"/><Relationship Id="rId11" Type="http://schemas.openxmlformats.org/officeDocument/2006/relationships/slide" Target="slides/slide9.xml"/><Relationship Id="rId32" Type="http://schemas.openxmlformats.org/officeDocument/2006/relationships/slide" Target="slides/slide30.xml"/><Relationship Id="rId37" Type="http://schemas.openxmlformats.org/officeDocument/2006/relationships/slide" Target="slides/slide35.xml"/><Relationship Id="rId53" Type="http://schemas.openxmlformats.org/officeDocument/2006/relationships/slide" Target="slides/slide51.xml"/><Relationship Id="rId58" Type="http://schemas.openxmlformats.org/officeDocument/2006/relationships/slide" Target="slides/slide56.xml"/><Relationship Id="rId74" Type="http://schemas.openxmlformats.org/officeDocument/2006/relationships/slide" Target="slides/slide72.xml"/><Relationship Id="rId79" Type="http://schemas.openxmlformats.org/officeDocument/2006/relationships/slide" Target="slides/slide77.xml"/><Relationship Id="rId102" Type="http://schemas.openxmlformats.org/officeDocument/2006/relationships/slide" Target="slides/slide100.xml"/><Relationship Id="rId123" Type="http://schemas.openxmlformats.org/officeDocument/2006/relationships/slide" Target="slides/slide121.xml"/><Relationship Id="rId128" Type="http://schemas.openxmlformats.org/officeDocument/2006/relationships/viewProps" Target="viewProps.xml"/><Relationship Id="rId5" Type="http://schemas.openxmlformats.org/officeDocument/2006/relationships/slide" Target="slides/slide3.xml"/><Relationship Id="rId90" Type="http://schemas.openxmlformats.org/officeDocument/2006/relationships/slide" Target="slides/slide88.xml"/><Relationship Id="rId95" Type="http://schemas.openxmlformats.org/officeDocument/2006/relationships/slide" Target="slides/slide93.xml"/><Relationship Id="rId19" Type="http://schemas.openxmlformats.org/officeDocument/2006/relationships/slide" Target="slides/slide1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77" Type="http://schemas.openxmlformats.org/officeDocument/2006/relationships/slide" Target="slides/slide75.xml"/><Relationship Id="rId100" Type="http://schemas.openxmlformats.org/officeDocument/2006/relationships/slide" Target="slides/slide98.xml"/><Relationship Id="rId105" Type="http://schemas.openxmlformats.org/officeDocument/2006/relationships/slide" Target="slides/slide103.xml"/><Relationship Id="rId113" Type="http://schemas.openxmlformats.org/officeDocument/2006/relationships/slide" Target="slides/slide111.xml"/><Relationship Id="rId118" Type="http://schemas.openxmlformats.org/officeDocument/2006/relationships/slide" Target="slides/slide116.xml"/><Relationship Id="rId126" Type="http://schemas.openxmlformats.org/officeDocument/2006/relationships/handoutMaster" Target="handoutMasters/handoutMaster1.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slide" Target="slides/slide70.xml"/><Relationship Id="rId80" Type="http://schemas.openxmlformats.org/officeDocument/2006/relationships/slide" Target="slides/slide78.xml"/><Relationship Id="rId85" Type="http://schemas.openxmlformats.org/officeDocument/2006/relationships/slide" Target="slides/slide83.xml"/><Relationship Id="rId93" Type="http://schemas.openxmlformats.org/officeDocument/2006/relationships/slide" Target="slides/slide91.xml"/><Relationship Id="rId98" Type="http://schemas.openxmlformats.org/officeDocument/2006/relationships/slide" Target="slides/slide96.xml"/><Relationship Id="rId121" Type="http://schemas.openxmlformats.org/officeDocument/2006/relationships/slide" Target="slides/slide119.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103" Type="http://schemas.openxmlformats.org/officeDocument/2006/relationships/slide" Target="slides/slide101.xml"/><Relationship Id="rId108" Type="http://schemas.openxmlformats.org/officeDocument/2006/relationships/slide" Target="slides/slide106.xml"/><Relationship Id="rId116" Type="http://schemas.openxmlformats.org/officeDocument/2006/relationships/slide" Target="slides/slide114.xml"/><Relationship Id="rId124" Type="http://schemas.openxmlformats.org/officeDocument/2006/relationships/slide" Target="slides/slide122.xml"/><Relationship Id="rId129" Type="http://schemas.openxmlformats.org/officeDocument/2006/relationships/theme" Target="theme/theme1.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slide" Target="slides/slide68.xml"/><Relationship Id="rId75" Type="http://schemas.openxmlformats.org/officeDocument/2006/relationships/slide" Target="slides/slide73.xml"/><Relationship Id="rId83" Type="http://schemas.openxmlformats.org/officeDocument/2006/relationships/slide" Target="slides/slide81.xml"/><Relationship Id="rId88" Type="http://schemas.openxmlformats.org/officeDocument/2006/relationships/slide" Target="slides/slide86.xml"/><Relationship Id="rId91" Type="http://schemas.openxmlformats.org/officeDocument/2006/relationships/slide" Target="slides/slide89.xml"/><Relationship Id="rId96" Type="http://schemas.openxmlformats.org/officeDocument/2006/relationships/slide" Target="slides/slide94.xml"/><Relationship Id="rId111" Type="http://schemas.openxmlformats.org/officeDocument/2006/relationships/slide" Target="slides/slide109.xml"/><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106" Type="http://schemas.openxmlformats.org/officeDocument/2006/relationships/slide" Target="slides/slide104.xml"/><Relationship Id="rId114" Type="http://schemas.openxmlformats.org/officeDocument/2006/relationships/slide" Target="slides/slide112.xml"/><Relationship Id="rId119" Type="http://schemas.openxmlformats.org/officeDocument/2006/relationships/slide" Target="slides/slide117.xml"/><Relationship Id="rId127" Type="http://schemas.openxmlformats.org/officeDocument/2006/relationships/presProps" Target="pres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slide" Target="slides/slide71.xml"/><Relationship Id="rId78" Type="http://schemas.openxmlformats.org/officeDocument/2006/relationships/slide" Target="slides/slide76.xml"/><Relationship Id="rId81" Type="http://schemas.openxmlformats.org/officeDocument/2006/relationships/slide" Target="slides/slide79.xml"/><Relationship Id="rId86" Type="http://schemas.openxmlformats.org/officeDocument/2006/relationships/slide" Target="slides/slide84.xml"/><Relationship Id="rId94" Type="http://schemas.openxmlformats.org/officeDocument/2006/relationships/slide" Target="slides/slide92.xml"/><Relationship Id="rId99" Type="http://schemas.openxmlformats.org/officeDocument/2006/relationships/slide" Target="slides/slide97.xml"/><Relationship Id="rId101" Type="http://schemas.openxmlformats.org/officeDocument/2006/relationships/slide" Target="slides/slide99.xml"/><Relationship Id="rId122" Type="http://schemas.openxmlformats.org/officeDocument/2006/relationships/slide" Target="slides/slide120.xml"/><Relationship Id="rId130" Type="http://schemas.openxmlformats.org/officeDocument/2006/relationships/tableStyles" Target="tableStyles.xml"/><Relationship Id="rId4" Type="http://schemas.openxmlformats.org/officeDocument/2006/relationships/slide" Target="slides/slide2.xml"/><Relationship Id="rId9" Type="http://schemas.openxmlformats.org/officeDocument/2006/relationships/slide" Target="slides/slide7.xml"/><Relationship Id="rId13" Type="http://schemas.openxmlformats.org/officeDocument/2006/relationships/slide" Target="slides/slide11.xml"/><Relationship Id="rId18" Type="http://schemas.openxmlformats.org/officeDocument/2006/relationships/slide" Target="slides/slide16.xml"/><Relationship Id="rId39" Type="http://schemas.openxmlformats.org/officeDocument/2006/relationships/slide" Target="slides/slide37.xml"/><Relationship Id="rId109" Type="http://schemas.openxmlformats.org/officeDocument/2006/relationships/slide" Target="slides/slide107.xml"/><Relationship Id="rId34" Type="http://schemas.openxmlformats.org/officeDocument/2006/relationships/slide" Target="slides/slide32.xml"/><Relationship Id="rId50" Type="http://schemas.openxmlformats.org/officeDocument/2006/relationships/slide" Target="slides/slide48.xml"/><Relationship Id="rId55" Type="http://schemas.openxmlformats.org/officeDocument/2006/relationships/slide" Target="slides/slide53.xml"/><Relationship Id="rId76" Type="http://schemas.openxmlformats.org/officeDocument/2006/relationships/slide" Target="slides/slide74.xml"/><Relationship Id="rId97" Type="http://schemas.openxmlformats.org/officeDocument/2006/relationships/slide" Target="slides/slide95.xml"/><Relationship Id="rId104" Type="http://schemas.openxmlformats.org/officeDocument/2006/relationships/slide" Target="slides/slide102.xml"/><Relationship Id="rId120" Type="http://schemas.openxmlformats.org/officeDocument/2006/relationships/slide" Target="slides/slide118.xml"/><Relationship Id="rId125" Type="http://schemas.openxmlformats.org/officeDocument/2006/relationships/notesMaster" Target="notesMasters/notesMaster1.xml"/><Relationship Id="rId7" Type="http://schemas.openxmlformats.org/officeDocument/2006/relationships/slide" Target="slides/slide5.xml"/><Relationship Id="rId71" Type="http://schemas.openxmlformats.org/officeDocument/2006/relationships/slide" Target="slides/slide69.xml"/><Relationship Id="rId92" Type="http://schemas.openxmlformats.org/officeDocument/2006/relationships/slide" Target="slides/slide90.xml"/><Relationship Id="rId2" Type="http://schemas.openxmlformats.org/officeDocument/2006/relationships/slideMaster" Target="slideMasters/slideMaster2.xml"/><Relationship Id="rId29" Type="http://schemas.openxmlformats.org/officeDocument/2006/relationships/slide" Target="slides/slide27.xml"/><Relationship Id="rId24" Type="http://schemas.openxmlformats.org/officeDocument/2006/relationships/slide" Target="slides/slide22.xml"/><Relationship Id="rId40" Type="http://schemas.openxmlformats.org/officeDocument/2006/relationships/slide" Target="slides/slide38.xml"/><Relationship Id="rId45" Type="http://schemas.openxmlformats.org/officeDocument/2006/relationships/slide" Target="slides/slide43.xml"/><Relationship Id="rId66" Type="http://schemas.openxmlformats.org/officeDocument/2006/relationships/slide" Target="slides/slide64.xml"/><Relationship Id="rId87" Type="http://schemas.openxmlformats.org/officeDocument/2006/relationships/slide" Target="slides/slide85.xml"/><Relationship Id="rId110" Type="http://schemas.openxmlformats.org/officeDocument/2006/relationships/slide" Target="slides/slide108.xml"/><Relationship Id="rId115" Type="http://schemas.openxmlformats.org/officeDocument/2006/relationships/slide" Target="slides/slide113.xml"/><Relationship Id="rId61" Type="http://schemas.openxmlformats.org/officeDocument/2006/relationships/slide" Target="slides/slide59.xml"/><Relationship Id="rId82" Type="http://schemas.openxmlformats.org/officeDocument/2006/relationships/slide" Target="slides/slide80.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4.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46400" cy="495300"/>
          </a:xfrm>
          <a:prstGeom prst="rect">
            <a:avLst/>
          </a:prstGeom>
        </p:spPr>
        <p:txBody>
          <a:bodyPr vert="horz" lIns="91315" tIns="45656" rIns="91315" bIns="45656" rtlCol="0"/>
          <a:lstStyle>
            <a:lvl1pPr algn="l" eaLnBrk="1" fontAlgn="auto" hangingPunct="1">
              <a:spcBef>
                <a:spcPts val="0"/>
              </a:spcBef>
              <a:spcAft>
                <a:spcPts val="0"/>
              </a:spcAft>
              <a:defRPr sz="1200">
                <a:latin typeface="+mn-lt"/>
              </a:defRPr>
            </a:lvl1pPr>
          </a:lstStyle>
          <a:p>
            <a:pPr>
              <a:defRPr/>
            </a:pPr>
            <a:endParaRPr lang="pl-PL"/>
          </a:p>
        </p:txBody>
      </p:sp>
      <p:sp>
        <p:nvSpPr>
          <p:cNvPr id="3" name="Symbol zastępczy daty 2"/>
          <p:cNvSpPr>
            <a:spLocks noGrp="1"/>
          </p:cNvSpPr>
          <p:nvPr>
            <p:ph type="dt" sz="quarter" idx="1"/>
          </p:nvPr>
        </p:nvSpPr>
        <p:spPr>
          <a:xfrm>
            <a:off x="3849688" y="0"/>
            <a:ext cx="2946400" cy="495300"/>
          </a:xfrm>
          <a:prstGeom prst="rect">
            <a:avLst/>
          </a:prstGeom>
        </p:spPr>
        <p:txBody>
          <a:bodyPr vert="horz" lIns="91315" tIns="45656" rIns="91315" bIns="45656" rtlCol="0"/>
          <a:lstStyle>
            <a:lvl1pPr algn="r" eaLnBrk="1" fontAlgn="auto" hangingPunct="1">
              <a:spcBef>
                <a:spcPts val="0"/>
              </a:spcBef>
              <a:spcAft>
                <a:spcPts val="0"/>
              </a:spcAft>
              <a:defRPr sz="1200">
                <a:latin typeface="+mn-lt"/>
              </a:defRPr>
            </a:lvl1pPr>
          </a:lstStyle>
          <a:p>
            <a:pPr>
              <a:defRPr/>
            </a:pPr>
            <a:fld id="{39207C12-C9B8-48D0-A22B-868D2C642A73}" type="datetimeFigureOut">
              <a:rPr lang="pl-PL"/>
              <a:pPr>
                <a:defRPr/>
              </a:pPr>
              <a:t>2018-10-05</a:t>
            </a:fld>
            <a:endParaRPr lang="pl-PL"/>
          </a:p>
        </p:txBody>
      </p:sp>
      <p:sp>
        <p:nvSpPr>
          <p:cNvPr id="4" name="Symbol zastępczy stopki 3"/>
          <p:cNvSpPr>
            <a:spLocks noGrp="1"/>
          </p:cNvSpPr>
          <p:nvPr>
            <p:ph type="ftr" sz="quarter" idx="2"/>
          </p:nvPr>
        </p:nvSpPr>
        <p:spPr>
          <a:xfrm>
            <a:off x="0" y="9429750"/>
            <a:ext cx="2946400" cy="495300"/>
          </a:xfrm>
          <a:prstGeom prst="rect">
            <a:avLst/>
          </a:prstGeom>
        </p:spPr>
        <p:txBody>
          <a:bodyPr vert="horz" lIns="91315" tIns="45656" rIns="91315" bIns="45656" rtlCol="0" anchor="b"/>
          <a:lstStyle>
            <a:lvl1pPr algn="l" eaLnBrk="1" fontAlgn="auto" hangingPunct="1">
              <a:spcBef>
                <a:spcPts val="0"/>
              </a:spcBef>
              <a:spcAft>
                <a:spcPts val="0"/>
              </a:spcAft>
              <a:defRPr sz="1200">
                <a:latin typeface="+mn-lt"/>
              </a:defRPr>
            </a:lvl1pPr>
          </a:lstStyle>
          <a:p>
            <a:pPr>
              <a:defRPr/>
            </a:pPr>
            <a:endParaRPr lang="pl-PL"/>
          </a:p>
        </p:txBody>
      </p:sp>
      <p:sp>
        <p:nvSpPr>
          <p:cNvPr id="5" name="Symbol zastępczy numeru slajdu 4"/>
          <p:cNvSpPr>
            <a:spLocks noGrp="1"/>
          </p:cNvSpPr>
          <p:nvPr>
            <p:ph type="sldNum" sz="quarter" idx="3"/>
          </p:nvPr>
        </p:nvSpPr>
        <p:spPr>
          <a:xfrm>
            <a:off x="3849688" y="9429750"/>
            <a:ext cx="2946400" cy="495300"/>
          </a:xfrm>
          <a:prstGeom prst="rect">
            <a:avLst/>
          </a:prstGeom>
        </p:spPr>
        <p:txBody>
          <a:bodyPr vert="horz" wrap="square" lIns="91315" tIns="45656" rIns="91315" bIns="45656" numCol="1" anchor="b" anchorCtr="0" compatLnSpc="1">
            <a:prstTxWarp prst="textNoShape">
              <a:avLst/>
            </a:prstTxWarp>
          </a:bodyPr>
          <a:lstStyle>
            <a:lvl1pPr algn="r" eaLnBrk="1" hangingPunct="1">
              <a:defRPr sz="1200">
                <a:latin typeface="Calibri" pitchFamily="34" charset="0"/>
              </a:defRPr>
            </a:lvl1pPr>
          </a:lstStyle>
          <a:p>
            <a:fld id="{7A3F9107-6DA4-4AAF-A1B5-5DF97D9217B5}" type="slidenum">
              <a:rPr lang="pl-PL" altLang="pl-PL"/>
              <a:pPr/>
              <a:t>‹#›</a:t>
            </a:fld>
            <a:endParaRPr lang="pl-PL" altLang="pl-PL"/>
          </a:p>
        </p:txBody>
      </p:sp>
    </p:spTree>
  </p:cSld>
  <p:clrMap bg1="lt1" tx1="dk1" bg2="lt2" tx2="dk2" accent1="accent1" accent2="accent2" accent3="accent3" accent4="accent4" accent5="accent5" accent6="accent6" hlink="hlink" folHlink="folHlink"/>
  <p:hf hd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Symbol zastępczy nagłówka 1"/>
          <p:cNvSpPr>
            <a:spLocks noGrp="1"/>
          </p:cNvSpPr>
          <p:nvPr>
            <p:ph type="hdr" sz="quarter"/>
          </p:nvPr>
        </p:nvSpPr>
        <p:spPr>
          <a:xfrm>
            <a:off x="0" y="0"/>
            <a:ext cx="2946400" cy="495300"/>
          </a:xfrm>
          <a:prstGeom prst="rect">
            <a:avLst/>
          </a:prstGeom>
        </p:spPr>
        <p:txBody>
          <a:bodyPr vert="horz" lIns="91315" tIns="45656" rIns="91315" bIns="45656" rtlCol="0"/>
          <a:lstStyle>
            <a:lvl1pPr algn="l" eaLnBrk="1" fontAlgn="auto" hangingPunct="1">
              <a:spcBef>
                <a:spcPts val="0"/>
              </a:spcBef>
              <a:spcAft>
                <a:spcPts val="0"/>
              </a:spcAft>
              <a:defRPr sz="1200">
                <a:latin typeface="+mn-lt"/>
              </a:defRPr>
            </a:lvl1pPr>
          </a:lstStyle>
          <a:p>
            <a:pPr>
              <a:defRPr/>
            </a:pPr>
            <a:endParaRPr lang="pl-PL"/>
          </a:p>
        </p:txBody>
      </p:sp>
      <p:sp>
        <p:nvSpPr>
          <p:cNvPr id="3" name="Symbol zastępczy daty 2"/>
          <p:cNvSpPr>
            <a:spLocks noGrp="1"/>
          </p:cNvSpPr>
          <p:nvPr>
            <p:ph type="dt" idx="1"/>
          </p:nvPr>
        </p:nvSpPr>
        <p:spPr>
          <a:xfrm>
            <a:off x="3849688" y="0"/>
            <a:ext cx="2946400" cy="495300"/>
          </a:xfrm>
          <a:prstGeom prst="rect">
            <a:avLst/>
          </a:prstGeom>
        </p:spPr>
        <p:txBody>
          <a:bodyPr vert="horz" lIns="91315" tIns="45656" rIns="91315" bIns="45656" rtlCol="0"/>
          <a:lstStyle>
            <a:lvl1pPr algn="r" eaLnBrk="1" fontAlgn="auto" hangingPunct="1">
              <a:spcBef>
                <a:spcPts val="0"/>
              </a:spcBef>
              <a:spcAft>
                <a:spcPts val="0"/>
              </a:spcAft>
              <a:defRPr sz="1200">
                <a:latin typeface="+mn-lt"/>
              </a:defRPr>
            </a:lvl1pPr>
          </a:lstStyle>
          <a:p>
            <a:pPr>
              <a:defRPr/>
            </a:pPr>
            <a:fld id="{C1DF78DE-AE52-471D-95CC-168864E48AFE}" type="datetimeFigureOut">
              <a:rPr lang="pl-PL"/>
              <a:pPr>
                <a:defRPr/>
              </a:pPr>
              <a:t>2018-10-05</a:t>
            </a:fld>
            <a:endParaRPr lang="pl-PL"/>
          </a:p>
        </p:txBody>
      </p:sp>
      <p:sp>
        <p:nvSpPr>
          <p:cNvPr id="4" name="Symbol zastępczy obrazu slajdu 3"/>
          <p:cNvSpPr>
            <a:spLocks noGrp="1" noRot="1" noChangeAspect="1"/>
          </p:cNvSpPr>
          <p:nvPr>
            <p:ph type="sldImg" idx="2"/>
          </p:nvPr>
        </p:nvSpPr>
        <p:spPr>
          <a:xfrm>
            <a:off x="917575" y="746125"/>
            <a:ext cx="4962525" cy="3722688"/>
          </a:xfrm>
          <a:prstGeom prst="rect">
            <a:avLst/>
          </a:prstGeom>
          <a:noFill/>
          <a:ln w="12700">
            <a:solidFill>
              <a:prstClr val="black"/>
            </a:solidFill>
          </a:ln>
        </p:spPr>
        <p:txBody>
          <a:bodyPr vert="horz" lIns="91315" tIns="45656" rIns="91315" bIns="45656" rtlCol="0" anchor="ctr"/>
          <a:lstStyle/>
          <a:p>
            <a:pPr lvl="0"/>
            <a:endParaRPr lang="pl-PL" noProof="0"/>
          </a:p>
        </p:txBody>
      </p:sp>
      <p:sp>
        <p:nvSpPr>
          <p:cNvPr id="5" name="Symbol zastępczy notatek 4"/>
          <p:cNvSpPr>
            <a:spLocks noGrp="1"/>
          </p:cNvSpPr>
          <p:nvPr>
            <p:ph type="body" sz="quarter" idx="3"/>
          </p:nvPr>
        </p:nvSpPr>
        <p:spPr>
          <a:xfrm>
            <a:off x="679450" y="4714875"/>
            <a:ext cx="5438775" cy="4467225"/>
          </a:xfrm>
          <a:prstGeom prst="rect">
            <a:avLst/>
          </a:prstGeom>
        </p:spPr>
        <p:txBody>
          <a:bodyPr vert="horz" lIns="91315" tIns="45656" rIns="91315" bIns="45656" rtlCol="0">
            <a:normAutofit/>
          </a:bodyPr>
          <a:lstStyle/>
          <a:p>
            <a:pPr lvl="0"/>
            <a:r>
              <a:rPr lang="pl-PL" noProof="0" smtClean="0"/>
              <a:t>Kliknij, aby edytować style wzorca tekstu</a:t>
            </a:r>
          </a:p>
          <a:p>
            <a:pPr lvl="1"/>
            <a:r>
              <a:rPr lang="pl-PL" noProof="0" smtClean="0"/>
              <a:t>Drugi poziom</a:t>
            </a:r>
          </a:p>
          <a:p>
            <a:pPr lvl="2"/>
            <a:r>
              <a:rPr lang="pl-PL" noProof="0" smtClean="0"/>
              <a:t>Trzeci poziom</a:t>
            </a:r>
          </a:p>
          <a:p>
            <a:pPr lvl="3"/>
            <a:r>
              <a:rPr lang="pl-PL" noProof="0" smtClean="0"/>
              <a:t>Czwarty poziom</a:t>
            </a:r>
          </a:p>
          <a:p>
            <a:pPr lvl="4"/>
            <a:r>
              <a:rPr lang="pl-PL" noProof="0" smtClean="0"/>
              <a:t>Piąty poziom</a:t>
            </a:r>
            <a:endParaRPr lang="pl-PL" noProof="0"/>
          </a:p>
        </p:txBody>
      </p:sp>
      <p:sp>
        <p:nvSpPr>
          <p:cNvPr id="6" name="Symbol zastępczy stopki 5"/>
          <p:cNvSpPr>
            <a:spLocks noGrp="1"/>
          </p:cNvSpPr>
          <p:nvPr>
            <p:ph type="ftr" sz="quarter" idx="4"/>
          </p:nvPr>
        </p:nvSpPr>
        <p:spPr>
          <a:xfrm>
            <a:off x="0" y="9429750"/>
            <a:ext cx="2946400" cy="495300"/>
          </a:xfrm>
          <a:prstGeom prst="rect">
            <a:avLst/>
          </a:prstGeom>
        </p:spPr>
        <p:txBody>
          <a:bodyPr vert="horz" lIns="91315" tIns="45656" rIns="91315" bIns="45656" rtlCol="0" anchor="b"/>
          <a:lstStyle>
            <a:lvl1pPr algn="l" eaLnBrk="1" fontAlgn="auto" hangingPunct="1">
              <a:spcBef>
                <a:spcPts val="0"/>
              </a:spcBef>
              <a:spcAft>
                <a:spcPts val="0"/>
              </a:spcAft>
              <a:defRPr sz="1200">
                <a:latin typeface="+mn-lt"/>
              </a:defRPr>
            </a:lvl1pPr>
          </a:lstStyle>
          <a:p>
            <a:pPr>
              <a:defRPr/>
            </a:pPr>
            <a:endParaRPr lang="pl-PL"/>
          </a:p>
        </p:txBody>
      </p:sp>
      <p:sp>
        <p:nvSpPr>
          <p:cNvPr id="7" name="Symbol zastępczy numeru slajdu 6"/>
          <p:cNvSpPr>
            <a:spLocks noGrp="1"/>
          </p:cNvSpPr>
          <p:nvPr>
            <p:ph type="sldNum" sz="quarter" idx="5"/>
          </p:nvPr>
        </p:nvSpPr>
        <p:spPr>
          <a:xfrm>
            <a:off x="3849688" y="9429750"/>
            <a:ext cx="2946400" cy="495300"/>
          </a:xfrm>
          <a:prstGeom prst="rect">
            <a:avLst/>
          </a:prstGeom>
        </p:spPr>
        <p:txBody>
          <a:bodyPr vert="horz" wrap="square" lIns="91315" tIns="45656" rIns="91315" bIns="45656" numCol="1" anchor="b" anchorCtr="0" compatLnSpc="1">
            <a:prstTxWarp prst="textNoShape">
              <a:avLst/>
            </a:prstTxWarp>
          </a:bodyPr>
          <a:lstStyle>
            <a:lvl1pPr algn="r" eaLnBrk="1" hangingPunct="1">
              <a:defRPr sz="1200">
                <a:latin typeface="Calibri" pitchFamily="34" charset="0"/>
              </a:defRPr>
            </a:lvl1pPr>
          </a:lstStyle>
          <a:p>
            <a:fld id="{F6656183-E6A0-48AE-A11A-305B0561027E}" type="slidenum">
              <a:rPr lang="pl-PL" altLang="pl-PL"/>
              <a:pPr/>
              <a:t>‹#›</a:t>
            </a:fld>
            <a:endParaRPr lang="pl-PL" altLang="pl-PL"/>
          </a:p>
        </p:txBody>
      </p:sp>
    </p:spTree>
  </p:cSld>
  <p:clrMap bg1="lt1" tx1="dk1" bg2="lt2" tx2="dk2" accent1="accent1" accent2="accent2" accent3="accent3" accent4="accent4" accent5="accent5" accent6="accent6" hlink="hlink" folHlink="folHlink"/>
  <p:hf hdr="0" dt="0"/>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02.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7411" name="Symbol zastępczy notatek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l-PL" altLang="pl-PL" smtClean="0"/>
          </a:p>
        </p:txBody>
      </p:sp>
      <p:sp>
        <p:nvSpPr>
          <p:cNvPr id="17412" name="Symbol zastępczy numeru slajdu 3"/>
          <p:cNvSpPr>
            <a:spLocks noGrp="1"/>
          </p:cNvSpPr>
          <p:nvPr>
            <p:ph type="sldNum" sz="quarter" idx="5"/>
          </p:nvPr>
        </p:nvSpPr>
        <p:spPr bwMode="auto">
          <a:noFill/>
          <a:ln>
            <a:miter lim="800000"/>
            <a:headEnd/>
            <a:tailEnd/>
          </a:ln>
        </p:spPr>
        <p:txBody>
          <a:bodyPr/>
          <a:lstStyle/>
          <a:p>
            <a:fld id="{080A9DEC-5420-4F8E-9F88-F228C5A403F5}" type="slidenum">
              <a:rPr lang="pl-PL" altLang="pl-PL">
                <a:solidFill>
                  <a:srgbClr val="000000"/>
                </a:solidFill>
              </a:rPr>
              <a:pPr/>
              <a:t>1</a:t>
            </a:fld>
            <a:endParaRPr lang="pl-PL" altLang="pl-PL">
              <a:solidFill>
                <a:srgbClr val="000000"/>
              </a:solidFill>
            </a:endParaRPr>
          </a:p>
        </p:txBody>
      </p:sp>
      <p:sp>
        <p:nvSpPr>
          <p:cNvPr id="35845" name="Symbol zastępczy stopki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pl-PL" altLang="pl-PL" smtClean="0">
              <a:solidFill>
                <a:srgbClr val="000000"/>
              </a:solidFill>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20483"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20485" name="Symbol zastępczy numeru slajdu 4"/>
          <p:cNvSpPr>
            <a:spLocks noGrp="1"/>
          </p:cNvSpPr>
          <p:nvPr>
            <p:ph type="sldNum" sz="quarter" idx="5"/>
          </p:nvPr>
        </p:nvSpPr>
        <p:spPr bwMode="auto">
          <a:noFill/>
          <a:ln>
            <a:miter lim="800000"/>
            <a:headEnd/>
            <a:tailEnd/>
          </a:ln>
        </p:spPr>
        <p:txBody>
          <a:bodyPr/>
          <a:lstStyle/>
          <a:p>
            <a:fld id="{E2F044F1-D0A4-44C4-8918-7218B61D4E66}" type="slidenum">
              <a:rPr lang="pl-PL" altLang="pl-PL"/>
              <a:pPr/>
              <a:t>3</a:t>
            </a:fld>
            <a:endParaRPr lang="pl-PL" altLang="pl-PL"/>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514"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64515"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64517" name="Symbol zastępczy numeru slajdu 4"/>
          <p:cNvSpPr>
            <a:spLocks noGrp="1"/>
          </p:cNvSpPr>
          <p:nvPr>
            <p:ph type="sldNum" sz="quarter" idx="5"/>
          </p:nvPr>
        </p:nvSpPr>
        <p:spPr bwMode="auto">
          <a:noFill/>
          <a:ln>
            <a:miter lim="800000"/>
            <a:headEnd/>
            <a:tailEnd/>
          </a:ln>
        </p:spPr>
        <p:txBody>
          <a:bodyPr/>
          <a:lstStyle/>
          <a:p>
            <a:fld id="{2A8FD04C-EF2A-462F-9F1D-3607FA853D68}" type="slidenum">
              <a:rPr lang="pl-PL" altLang="pl-PL"/>
              <a:pPr/>
              <a:t>45</a:t>
            </a:fld>
            <a:endParaRPr lang="pl-PL" altLang="pl-PL"/>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70659"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70661" name="Symbol zastępczy numeru slajdu 4"/>
          <p:cNvSpPr>
            <a:spLocks noGrp="1"/>
          </p:cNvSpPr>
          <p:nvPr>
            <p:ph type="sldNum" sz="quarter" idx="5"/>
          </p:nvPr>
        </p:nvSpPr>
        <p:spPr bwMode="auto">
          <a:noFill/>
          <a:ln>
            <a:miter lim="800000"/>
            <a:headEnd/>
            <a:tailEnd/>
          </a:ln>
        </p:spPr>
        <p:txBody>
          <a:bodyPr/>
          <a:lstStyle/>
          <a:p>
            <a:fld id="{703F215B-3194-4C54-B876-D708F612766F}" type="slidenum">
              <a:rPr lang="pl-PL" altLang="pl-PL"/>
              <a:pPr/>
              <a:t>50</a:t>
            </a:fld>
            <a:endParaRPr lang="pl-PL" altLang="pl-PL"/>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24931" name="Symbol zastępczy notatek 2"/>
          <p:cNvSpPr>
            <a:spLocks noGrp="1"/>
          </p:cNvSpPr>
          <p:nvPr>
            <p:ph type="body" idx="1"/>
          </p:nvPr>
        </p:nvSpPr>
        <p:spPr bwMode="auto">
          <a:noFill/>
        </p:spPr>
        <p:txBody>
          <a:bodyPr wrap="square" numCol="1" anchor="t" anchorCtr="0" compatLnSpc="1">
            <a:prstTxWarp prst="textNoShape">
              <a:avLst/>
            </a:prstTxWarp>
          </a:bodyPr>
          <a:lstStyle/>
          <a:p>
            <a:endParaRPr lang="pl-PL" altLang="pl-PL" smtClean="0"/>
          </a:p>
        </p:txBody>
      </p:sp>
      <p:sp>
        <p:nvSpPr>
          <p:cNvPr id="4" name="Symbol zastępczy stopki 3"/>
          <p:cNvSpPr>
            <a:spLocks noGrp="1"/>
          </p:cNvSpPr>
          <p:nvPr>
            <p:ph type="ftr" sz="quarter" idx="4"/>
          </p:nvPr>
        </p:nvSpPr>
        <p:spPr/>
        <p:txBody>
          <a:bodyPr/>
          <a:lstStyle/>
          <a:p>
            <a:pPr>
              <a:defRPr/>
            </a:pPr>
            <a:endParaRPr lang="pl-PL"/>
          </a:p>
        </p:txBody>
      </p:sp>
      <p:sp>
        <p:nvSpPr>
          <p:cNvPr id="124933" name="Symbol zastępczy numeru slajdu 4"/>
          <p:cNvSpPr>
            <a:spLocks noGrp="1"/>
          </p:cNvSpPr>
          <p:nvPr>
            <p:ph type="sldNum" sz="quarter" idx="5"/>
          </p:nvPr>
        </p:nvSpPr>
        <p:spPr bwMode="auto">
          <a:noFill/>
          <a:ln>
            <a:miter lim="800000"/>
            <a:headEnd/>
            <a:tailEnd/>
          </a:ln>
        </p:spPr>
        <p:txBody>
          <a:bodyPr/>
          <a:lstStyle/>
          <a:p>
            <a:fld id="{590B7F7F-554A-4F75-89E7-559DB0952F44}" type="slidenum">
              <a:rPr lang="pl-PL" altLang="pl-PL"/>
              <a:pPr/>
              <a:t>102</a:t>
            </a:fld>
            <a:endParaRPr lang="pl-PL" altLang="pl-PL"/>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Symbol zastępczy obrazu slajdu 1"/>
          <p:cNvSpPr>
            <a:spLocks noGrp="1" noRot="1" noChangeAspect="1" noTextEdit="1"/>
          </p:cNvSpPr>
          <p:nvPr>
            <p:ph type="sldImg"/>
          </p:nvPr>
        </p:nvSpPr>
        <p:spPr bwMode="auto">
          <a:noFill/>
          <a:ln>
            <a:solidFill>
              <a:srgbClr val="000000"/>
            </a:solidFill>
            <a:miter lim="800000"/>
            <a:headEnd/>
            <a:tailEnd/>
          </a:ln>
        </p:spPr>
      </p:sp>
      <p:sp>
        <p:nvSpPr>
          <p:cNvPr id="139267" name="Symbol zastępczy notatek 2"/>
          <p:cNvSpPr>
            <a:spLocks noGrp="1"/>
          </p:cNvSpPr>
          <p:nvPr>
            <p:ph type="body" idx="1"/>
          </p:nvPr>
        </p:nvSpPr>
        <p:spPr bwMode="auto">
          <a:noFill/>
        </p:spPr>
        <p:txBody>
          <a:bodyPr wrap="square" numCol="1" anchor="t" anchorCtr="0" compatLnSpc="1">
            <a:prstTxWarp prst="textNoShape">
              <a:avLst/>
            </a:prstTxWarp>
          </a:bodyPr>
          <a:lstStyle/>
          <a:p>
            <a:pPr eaLnBrk="1" hangingPunct="1">
              <a:spcBef>
                <a:spcPct val="0"/>
              </a:spcBef>
            </a:pPr>
            <a:endParaRPr lang="pl-PL" altLang="pl-PL" smtClean="0"/>
          </a:p>
        </p:txBody>
      </p:sp>
      <p:sp>
        <p:nvSpPr>
          <p:cNvPr id="139268" name="Symbol zastępczy numeru slajdu 3"/>
          <p:cNvSpPr>
            <a:spLocks noGrp="1"/>
          </p:cNvSpPr>
          <p:nvPr>
            <p:ph type="sldNum" sz="quarter" idx="5"/>
          </p:nvPr>
        </p:nvSpPr>
        <p:spPr bwMode="auto">
          <a:noFill/>
          <a:ln>
            <a:miter lim="800000"/>
            <a:headEnd/>
            <a:tailEnd/>
          </a:ln>
        </p:spPr>
        <p:txBody>
          <a:bodyPr/>
          <a:lstStyle/>
          <a:p>
            <a:fld id="{95CD6BC4-9009-4C93-8209-06C5E64862FC}" type="slidenum">
              <a:rPr lang="pl-PL" altLang="pl-PL"/>
              <a:pPr/>
              <a:t>115</a:t>
            </a:fld>
            <a:endParaRPr lang="pl-PL" altLang="pl-PL"/>
          </a:p>
        </p:txBody>
      </p:sp>
      <p:sp>
        <p:nvSpPr>
          <p:cNvPr id="18437" name="Symbol zastępczy stopki 4"/>
          <p:cNvSpPr>
            <a:spLocks noGrp="1"/>
          </p:cNvSpPr>
          <p:nvPr>
            <p:ph type="ftr" sz="quarter" idx="4"/>
          </p:nvPr>
        </p:nvSpPr>
        <p:spPr bwMode="auto">
          <a:ln>
            <a:miter lim="800000"/>
            <a:headEnd/>
            <a:tailEnd/>
          </a:ln>
        </p:spPr>
        <p:txBody>
          <a:bodyPr wrap="square" numCol="1" anchorCtr="0" compatLnSpc="1">
            <a:prstTxWarp prst="textNoShape">
              <a:avLst/>
            </a:prstTxWarp>
          </a:bodyPr>
          <a:lstStyle/>
          <a:p>
            <a:pPr fontAlgn="base">
              <a:spcBef>
                <a:spcPct val="0"/>
              </a:spcBef>
              <a:spcAft>
                <a:spcPct val="0"/>
              </a:spcAft>
              <a:defRPr/>
            </a:pPr>
            <a:endParaRPr lang="pl-PL" smtClean="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pis treści">
    <p:spTree>
      <p:nvGrpSpPr>
        <p:cNvPr id="1" name=""/>
        <p:cNvGrpSpPr/>
        <p:nvPr/>
      </p:nvGrpSpPr>
      <p:grpSpPr>
        <a:xfrm>
          <a:off x="0" y="0"/>
          <a:ext cx="0" cy="0"/>
          <a:chOff x="0" y="0"/>
          <a:chExt cx="0" cy="0"/>
        </a:xfrm>
      </p:grpSpPr>
      <p:sp>
        <p:nvSpPr>
          <p:cNvPr id="3" name="Symbol zastępczy zawartości 21"/>
          <p:cNvSpPr>
            <a:spLocks noGrp="1"/>
          </p:cNvSpPr>
          <p:nvPr>
            <p:ph sz="quarter" idx="10"/>
          </p:nvPr>
        </p:nvSpPr>
        <p:spPr>
          <a:xfrm>
            <a:off x="395536" y="1700808"/>
            <a:ext cx="8229600" cy="4427862"/>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4"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1_Pusty">
    <p:spTree>
      <p:nvGrpSpPr>
        <p:cNvPr id="1" name=""/>
        <p:cNvGrpSpPr/>
        <p:nvPr/>
      </p:nvGrpSpPr>
      <p:grpSpPr>
        <a:xfrm>
          <a:off x="0" y="0"/>
          <a:ext cx="0" cy="0"/>
          <a:chOff x="0" y="0"/>
          <a:chExt cx="0" cy="0"/>
        </a:xfrm>
      </p:grpSpPr>
      <p:sp>
        <p:nvSpPr>
          <p:cNvPr id="22" name="Symbol zastępczy zawartości 21"/>
          <p:cNvSpPr>
            <a:spLocks noGrp="1"/>
          </p:cNvSpPr>
          <p:nvPr>
            <p:ph sz="quarter" idx="10"/>
          </p:nvPr>
        </p:nvSpPr>
        <p:spPr>
          <a:xfrm>
            <a:off x="2006600" y="458670"/>
            <a:ext cx="6660000" cy="5670000"/>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l-PL" noProof="0" smtClean="0"/>
              <a:t>Kliknij ikonę, aby dodać obraz</a:t>
            </a:r>
            <a:endParaRPr lang="pl-PL" noProof="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preserve="1" userDrawn="1">
  <p:cSld name="Stylizowany orzeł">
    <p:spTree>
      <p:nvGrpSpPr>
        <p:cNvPr id="1" name=""/>
        <p:cNvGrpSpPr/>
        <p:nvPr/>
      </p:nvGrpSpPr>
      <p:grpSpPr>
        <a:xfrm>
          <a:off x="0" y="0"/>
          <a:ext cx="0" cy="0"/>
          <a:chOff x="0" y="0"/>
          <a:chExt cx="0" cy="0"/>
        </a:xfrm>
      </p:grpSpPr>
      <p:pic>
        <p:nvPicPr>
          <p:cNvPr id="2" name="Obraz 8" descr="Logo - 3109 - 1 strona.jpg"/>
          <p:cNvPicPr>
            <a:picLocks noChangeAspect="1"/>
          </p:cNvPicPr>
          <p:nvPr userDrawn="1"/>
        </p:nvPicPr>
        <p:blipFill>
          <a:blip r:embed="rId2"/>
          <a:srcRect/>
          <a:stretch>
            <a:fillRect/>
          </a:stretch>
        </p:blipFill>
        <p:spPr bwMode="auto">
          <a:xfrm>
            <a:off x="0" y="0"/>
            <a:ext cx="9144000" cy="1595438"/>
          </a:xfrm>
          <a:prstGeom prst="rect">
            <a:avLst/>
          </a:prstGeom>
          <a:noFill/>
          <a:ln w="9525">
            <a:noFill/>
            <a:miter lim="800000"/>
            <a:headEnd/>
            <a:tailEnd/>
          </a:ln>
        </p:spPr>
      </p:pic>
      <p:pic>
        <p:nvPicPr>
          <p:cNvPr id="3" name="Obraz 6"/>
          <p:cNvPicPr>
            <a:picLocks noChangeAspect="1"/>
          </p:cNvPicPr>
          <p:nvPr userDrawn="1"/>
        </p:nvPicPr>
        <p:blipFill>
          <a:blip r:embed="rId3"/>
          <a:srcRect/>
          <a:stretch>
            <a:fillRect/>
          </a:stretch>
        </p:blipFill>
        <p:spPr bwMode="auto">
          <a:xfrm>
            <a:off x="7885113" y="6313488"/>
            <a:ext cx="1185862" cy="500062"/>
          </a:xfrm>
          <a:prstGeom prst="rect">
            <a:avLst/>
          </a:prstGeom>
          <a:noFill/>
          <a:ln w="9525">
            <a:noFill/>
            <a:miter lim="800000"/>
            <a:headEnd/>
            <a:tailEnd/>
          </a:ln>
        </p:spPr>
      </p:pic>
      <p:sp>
        <p:nvSpPr>
          <p:cNvPr id="4" name="pole tekstowe 8"/>
          <p:cNvSpPr txBox="1">
            <a:spLocks noChangeArrowheads="1"/>
          </p:cNvSpPr>
          <p:nvPr userDrawn="1"/>
        </p:nvSpPr>
        <p:spPr bwMode="auto">
          <a:xfrm>
            <a:off x="8516938" y="836613"/>
            <a:ext cx="576262" cy="369887"/>
          </a:xfrm>
          <a:prstGeom prst="rect">
            <a:avLst/>
          </a:prstGeom>
          <a:noFill/>
          <a:ln w="9525">
            <a:solidFill>
              <a:srgbClr val="9D032A"/>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p>
            <a:pPr algn="ctr" eaLnBrk="1" hangingPunct="1"/>
            <a:fld id="{5F5D8725-01A5-4F7D-B94F-6889AA9D9D76}" type="slidenum">
              <a:rPr lang="pl-PL" altLang="pl-PL" b="1">
                <a:solidFill>
                  <a:srgbClr val="9D032A"/>
                </a:solidFill>
              </a:rPr>
              <a:pPr algn="ctr" eaLnBrk="1" hangingPunct="1"/>
              <a:t>‹#›</a:t>
            </a:fld>
            <a:endParaRPr lang="pl-PL" altLang="pl-PL" b="1">
              <a:solidFill>
                <a:srgbClr val="9D032A"/>
              </a:solidFill>
            </a:endParaRPr>
          </a:p>
        </p:txBody>
      </p:sp>
      <p:pic>
        <p:nvPicPr>
          <p:cNvPr id="5" name="Obraz 8" descr="Logo - 3109 - 1 strona.jpg"/>
          <p:cNvPicPr>
            <a:picLocks noChangeAspect="1"/>
          </p:cNvPicPr>
          <p:nvPr userDrawn="1"/>
        </p:nvPicPr>
        <p:blipFill>
          <a:blip r:embed="rId2"/>
          <a:srcRect/>
          <a:stretch>
            <a:fillRect/>
          </a:stretch>
        </p:blipFill>
        <p:spPr bwMode="auto">
          <a:xfrm>
            <a:off x="0" y="0"/>
            <a:ext cx="9144000" cy="1595438"/>
          </a:xfrm>
          <a:prstGeom prst="rect">
            <a:avLst/>
          </a:prstGeom>
          <a:noFill/>
          <a:ln w="9525">
            <a:noFill/>
            <a:miter lim="800000"/>
            <a:headEnd/>
            <a:tailEnd/>
          </a:ln>
        </p:spPr>
      </p:pic>
      <p:sp>
        <p:nvSpPr>
          <p:cNvPr id="6" name="AutoShape 6" descr="data:image/jpeg;base64,/9j/4AAQSkZJRgABAQAAAQABAAD/2wCEAAkGBxQSEhQUExQVFRUXFBgZGRgYFBgYFxcXFhcXGhcaFxUYHCghGholHBcUITEhJSkrLi4uGCAzODMsNygtLisBCgoKDg0OGxAQGywkICQwLDAsNDc0LCwsLDQsLCwsNCwsNCwsLC0sLCwsLCwsLCwsLSwsLC8sLCwsLCwsNDQsLP/AABEIAPgAywMBEQACEQEDEQH/xAAcAAABBQEBAQAAAAAAAAAAAAAAAwQFBgcCAQj/xABDEAACAQIDBQQHBQYEBgMAAAABAgMAEQQSIQUGMUFRE2FxgQciMkKRobEUUmLB0SNykrLh8BUkQ4IzU2OiwvEINFT/xAAbAQEAAgMBAQAAAAAAAAAAAAAAAwQBAgUGB//EADwRAAIBAwEECAUCBQMFAQEAAAABAgMEETEFEiFBE1FhcYGhsfAiMpHB0RThBiNCcvEzUrI0Q2JzghYV/9oADAMBAAIRAxEAPwDcaAKAKAKAKAKAKAKAKAKAKAKAb4zGpELu1ug5nwFbRg5PgR1KsKazJkJLt6R/+DHYfebX+g+dT9DGPzsoyvKk/wDTiNycQ3tTEeGn0ArO9TWiI/58tZHgglHCd7+LfrTpIf7TG5UWk35/k7TF4pPeDjobf0Pzp/Kl2GyqXEOeR9hN4VJyyqYz14j9RWsqDxmLyT076LeJrBNK1xcag1XLyeT2gCgCgCgCgCgCgCgCgCgCgCgCgCgCgCgCgCgGO1toiBLnVjoo6n9Kkp03N4ILiuqUc8+RX44DIxkl1Y8ByA8PyqeVRRW7A58abm9+pqPQKgJz0LQzg9yGgwc2oYE5oVcWYX/vka2jJx0NZQUlhieCxrYZsrXaInzXw/SpXFVVlamlOrK3eHxi/ItCsCARqDqKqHUTyso9oZCgCgCgCgCgCgCgCgCgCgCgCgGs2MytYjS1cG923G0uuinHMcLL557OtYwSxp70cjiOQMLg3rr29zSuIb9KWV716iNprU6qcweMwAJPAUMN44lTWUzytI3sjRR06fr4mrc/5cVFHJUumqOb0WhKyrGFFiS393uKr8S3JQ3eGpxFFQwojpIKxklUDowUyZ3BGSGmTRxGrratiJrAnLGGBB4GsptPKNZRUlhim7eLILQMfZ1Xw5j6HzNSV4ppTRmzqNN0pctCfqsdAKA4klCi5Nqr3N3Rtob9WWF693WZUW9DnDzhxcdahsNoU72DnBYw8cdTMouOorV41CgCgCgCgCgCgCgCgPGUHiL1HVo06sd2pFNdvEym1oNzhADdSVPy+Fcl7FpU59JbSdOXZxT709e436Rvg+IshPO3iP05V0qMqy+Gql3rR+D4rzXaaPHIY7wTZYH7xl/iNj8r1dorM0VbuW7Sf0GW70Asv7ubzP8A7rNZ5kyG0hwR3Jq5ta1+VaGz4yY8gSsMmih4qVqTJHVqGRGaOsmkkR86VsivJDF3sw6HTz5fnW6WUyBvDQgzZMRE/UgHz0PyPyqWHxU3Eib3K0ZFsqodcScsfZFu8/kKo1p3M/hoJL/yl9lq/HHibJJaiYwYvdiWPfw+FUobCoyn0lxJ1JdvBfRcuzODbpXouAuqgcBauvSo06Ud2nFJdnA0bb1OqkMBQBQBQBQBQBQBQHLmwJ7qjrT6OnKaWcJv6GVxY0XaAPuny1rzlL+JYT1pS8OP4JXR7RZMSD7r/wANdKjtaFT/ALVRf/L+2TR08c0LK1+vwrowqKeifimvU1aIveZbwN3Mp+dvzq1b/OU71ZovwE9hP7Peg/KsVFxZravTuALZiOhP1rUzjDY/w9assQEomPa2ub+tmBJy5dMlhw5jXuaqkG+lxl5456scvfeXZJdHnHVjrzz99wph8SWdhYZRcc7gg21Pfrp3DrW9Oq5za5L37/c0nTUYJ82OX4VOQMj8RWyK8yH2gbBT+IfnU9LVlOtou84xgvJCvVx/MtbUuEZM1q8ZwXaW2qh1zhpAOJqvVuqNL55JGVFsSOMT73yNUJ7dsI61PJv7G/RS6gTGKSAL691Yo7cta1WNKnlt9mPUOlJLLHFdgjCgCgCgCgCgCgCgCgCmMADWG0llg5WQHhr38vjUNK5p1f8ATeV1rT66PwyZaa1ENpYftInTmV08RqPmBVqnLdkmQ1ob9NxK9sbEEAdUNrd393HlU1aPxd5z7afDuJXFe0GHBhf9ahRbnrlczmbaKRAFza/CwuT5VmMHLQz0ijqOMHllXtLn1uBBIsvJdPn33qt0Ly3PX0XVw95LvTLCUNPXtOpZFguxNoydfwsefeD9fHRCDjLEVlPy/b33JTUo5k8NeZ0mMSRcyMGHUVO4uLwyvvprgNMQ9ZRBJkZOuZlHIan8qli91Nlaa3pJBs5O0xQPKMfMafU/KtpfDS7zFFdJcZ5ItNVTqnga9aQqRnndeceXeMAVB5UlShL5kmZyzgQqDcKL+FQRsbaE1ONOKa5pJGd56ZFKtGoUAUAUAUAUAUAUAUA1xE7Bsqrr1rgbR2jeQr/p7enltZT1/CWH1slhCLWWwjwxOrnMenL4Vtb7JqVHv3s3N/7f6V4cE/ol2BzS4R4DoV3EklhEQVkFZ21hTDJ2yj1GPrDoTx+PHxq1TanHcepzLmm6U+kjo9RWHEBl0NxxHcaicWnhm8ZqUeAljsIJlAJIIvbz5H4CtoTcGZa3hzsKYdgltLA38bm/zrFZfGyWlL4UcbxWeA3NspDePK3zrNF4mYqvMRPZOG7FCCbljc92nClWe+zWC3UKytetEat5GOJmyeqursfO55/oKmhHe4vRFepPd+GOrJ3Yuz+xSx9ttW/IeX61FVqb77C/bUOihx1epIVEWBOSIN49RofjVS5s6VfjLhLk1wkvH7aGyk0N3aRPxj51xq1TaVjx/wBWHd8S78euH24JEoS7GLYafOL2tXU2btCN7SdSMWsPH+PaNJw3XgWroGgUAUAUAUAUAUAUAUAUAUAUAUBy6Aggi4OhB50TwYaTWGVraOzWw5MkVynvKeX9O/lVuM1U+GWpzK1CVH44aczqCYOLj/1UUouLwzaE1JZQhs5srSJ0e48G1rapxSZmLwe7Ve6qv3nUfO/5Upat9RmTHZNRgZyTs79nELtzPIdamjBJb09CGU5SluU9SY2TscResxzSHnyHW361HUquXBaFu3tVT+J8WSlQlsKAKAKA8ArWMIx4RWAe1sAoAoAoAoAoAoAoCjYsT7Sx80CTywYLCZFkMLFJJ8QwzlO2HrKiKUuBbVj3WAe7T2Y2AikxWGmxDCKNpHgmneaOVEUswDTFmjewNmUgXtcMKAtMUgZQw4EAjwIvQHdAFAFAeEUBVsdB9nnsNI5NQOh/ofkatp9JDtRyakOhq8NGcN6s4/GhHmuv0rXWn3EvMMTrLEOmZvlYViPCDYep3tCfImnE6ClKO9IjrT3Y8CY2Js4Qpr7basenQeVaVam++wuWtDoo8dXqSVRFkKAKAKAKAKAKAKAKAKAKAKAKAiN6tsfZMLJKFzvosSc5JpCFiQeLFfK55UBTt2t2tp7Md+xaHGQz2lmWWQxSDFMAJnR1jYFWIB1B5cLEsBYt58Q0yx4GwEuKBEgViwjwy5ftDZrDUhhGv4pAeRoCyqLCw0FAe0AUAUAUBm+/e9qF1igszRu6yZlYWIygZTcXF83wFSQqOGhDWoRqpb3IhG3tncqcuHupuNSPq9YU2lgdBEWXeTFFswjgJta4J4cfv033jA6CJ2m38S80CSpEFaZF0B95lB948qzGo46Gk7WEsZzwNaqMshQBQBQBQBQBQBQBQBQBQHl6A9oDlHDC4II6g34caAqrj7btIDjBgNT0fGSpp49lE1/Gb8NAWfF4lIkeSRgqIpZmPBVUXJPcAKAg908Mz58bMpWXEhSEb2ocOt+xiI5NZmdh96RhyFAWGgPCwuBcXPDv8KA9oAoAoDH9/ZnOJs08MoWR8qhQDEDl9WQ210sNSeB4UBC9mx/0om/dYD6NQHDwDnBIO9ST9QaATDKGSzSpZwSTxQXHrLYjUceXCgN32W4aGIq5kBjQh20ZwVFmYWGp40A6oAoAoAoAoAoAoAoCL23tpcOY0CPLNKSIoky5nyi7MSxAVFBF2J0uOJIBAiNrb1vHBiA0RgxSQPJGkhDRyWsAySIbOqsy5l0YX4WIJAcR7lYTswJE7Sa2uJY/5kv99Z/bQ3uQFIC8AANKAp77ReTFSYTF58X9kyxpAqr/AJ2aXPIjzAkLkjg7HNmsgdmOvqigE8btCfZU4c4SOIzEKkOFv2E7OMqRMpsFxSSdme0AUPGz6EoLAXPd/dt8NEmWYiY3ackZ45pZGLyOUuLNmZgCpGmUHMFAAHG2v85iUwY1iiyzYro2t4IP9zDOw+6gB0egLPQBQGY+mLFDCS4LaCSxdthWcjDyOFaaOXKknZjiSPob8rEDR8DilljjlX2ZEVxfjZgCL+RoBegCgM99I+wizwPBhi5JkMpjj1b2LZyo4+1qe+gKJtCIQtllgeJiLgMxU2uRezDhcH4UA0GKUeyXH+/9AKAmsNsPHNJH+ymBDrZnjYqhuPWNwdBxPhQGz4FHWNBKwdwoDMFyhmtqQvKgF6AKAKAKAKAh5t5cOkhjL6g2JynKDexBP9it+jljJcjYV5Q30vyS4NaFM9oCu4zTauF6HBYseYmwZ0+NAQ3pjw5OCjkX2osTEb/hlJhYeYl+lAXugKPulhYjtfa8lgZg+HS/vLG2HjOnQMy69cg6UBa9sbLjxUTRSg5WsQQbMjA3V0Yaq6kAgjgRQELs3b7YdZYccwEuHiaTtLWXEQIP+Mo5MNA6D2WOmjLQDrczBNHhleUWnnJnmvqRJL62Qnoi5Ix3RigJ2gCgPm70oJJtjbTQ4KNpGhjELai145GzsSdFUNJlv3d9AfReChyRomgyoq6cNABp3UAqzWFzoKAqe0/SXsuBsr4yMm9rRh5bEdTGrAUAns30obKnOVcWin/qhoh/FIAvzoD3fndePHhHWZI5EBCsbFXVrGx18wR1PG9auSWrNlCT0RXt2fR6scyyYjEQuqHMI0NwxHDMWtoDra2tqwqkHzRs6NRaxf0NQVgeGtbJ5NGmtT2smAoAoAoAoAoCiYvc+YytlKlCxOYnUAnmOZ+tWFVWDv09p0lTWU8rkXiGPKoUcAAPgLVXODJ7zbO6GCs7VmUbVwC5vWOHxgy/hJwxufNPr0oCX27s8YiB42AIOVrHqjq6/wDcooB/QGc4eCVcftLE4YZ5ocRGJIuHbwPhcOSgPASKULITzzLoHJAF52RtSPExLLE11NwQRZlYaMjqdVcHQqdQaAZb2buR46Ds3sHU5o3K5sj25r7yEXVl4MpI76AV3e2scQjiReznhfs5kBuFkCq10b3kZWRlPRhexBAAlaAKA+c8bjMRu9tufEPCZIZ2ksb5Q8criT1XsRnUgAg9OQINAWXH+n+EJ+xwkjP/ANR1VR5rcnw0oCmbQx219tt+0Jjh5IM0cVv3OL+LX8RXPutp29uvieX1IvUNn1ai3n8K639ubJnY/omiUAzuznoPVHy1+Zrz1x/EVWXCkse/fIvQsreGuZP6Ly4+Zbtnbm4SGxSBLjmQL/HjXKq7SuqvzTZPGUIfJFLw4/V8SYi2WnARroL+yOAqtF1Zt4b4LJtK6nzkz3/D0+4v8IrTpJdbMfqZ/wC5/U9Ozwh0XKfwnKfitqm6WvQljeafeYVy5Li89/H1Fo8ROnsTP4NZx/3C/wA6u0dtXdP+rPeaShQn80F4cPTh5D3DbxyLpNHmH3o+PnG35E+Fdq2/iKEuFaOCvU2dTlxpSx2P8r7oncFjo5lzRuGHO3EdxB1B7jXoKVenVjvQeUcytQqUXiax75dY5qUiOZHCgliAALkk2AHeaGUm3hFex+xppMWkySDswVPtG4AtcKBoQfzNSKSUcHRpXVKFu6co8ePvwLHUZzSA3n3gOGyqihnYX9a9gvDgDqSb/CpIQ3joWVkq+ZSeEhjBvuuUZ4jm55SLeV62dEnlsmWfhlwGCbMbF4rF4qF1TEYbFpFC7DMpjigXtInUEEIzzz3tY3yHXKKhOQSmNwW0MVG0MjwYNWFmkgkeaUqeITPGgiP4vWOptY2NAKx4XaSLkE+FltoJZIZFkt1eNHyu3eCgPQUBWE2fi8DiJzBi0xeJxLI8kZwTNlKjKpLJiFSFMugznULpmNAQuwtj7Zk2ljZ0xUCZGRHOQnDyvkVjGEFiezDZe0NmuLX1NgNV2NHiAn+aeF5P+jG0agdPXdiT36eFARW7Dh8XtNltb7VGl+rJhYA3wuB5UBZKAKAg98JoPssqTqrh0ZRG3vkggW0NtbetbSoLi5p0I703+WWba0q3Et2mvHkjJt0vR3DAFeUZ36sPovu/Xwrx9/tqrVzGHBe/r6HbpW9C2+X4pdb0Xci8nJEtzZVH98OZriJSqS62ZzOrLC4sMDtCKU5VbXoRa/h1rapRnBZaMVqFWmt6S4EmsVQ5KTmOMNFx/dNWrPjKf9kvsRTnp3nBiqk3wM74pjIvW8h9K6G0uFw+6PojWnPgNmiqlknUxji544/bYKenP4VJCnKfyos0oVKnyrIkgDESRtZhwdDqO49R3GpqNetbTzBtMlbcfgqLh1P35omdn7xZSExFhyEo0U9zj3D38PCvW7P25Ct8Fbg/L374HPr7O3lvUOPZz8Ov17ydxWHWVCjjMrDUX4+Yr0CeOKOZCcqclKPBob/akikiw4VhmU5bL6oCDgT5f3es4bWSTo51ISqt6Pj18SKkixn224J7DMOYyZLC4y3vmvfXr3Vt8O72ltStf02H8/nn8e9R/tvYceJy5iVZeDC17HiDfiKxGbiQW13Ohnd4piEG6uGVQChYjmWNz42sKOpI3ltGu3lPBH7sQmDH7RhIssskeKjP3hKgjl81eL4OvWtCiWugPGFwR9ONAQu8WJOEwjnDqvaErHED7JnnkWOMueJ9dwWPE60A92JsxcNBHCpJyjVj7TuTd3Y82ZizE9WNAIby7aXCQGQjO5ISKMH1pZn0jjXvJ58gCeVAc7qbJOFwqRuQ0pzSTN96aVi8reGZjbuAoCXoCM27tlMMlz6ztoiDix/Id9VLu7hbQ3pa8kXLKznczwuCWr6inxQvI5mmOaQ8uSDkAO7++teDvL2dxNtv3+DvynCnDoqXCK8yQVbC54VSKblngivJhpMbKSukam1zwUeHNjxrob0LeGHqdSVWnZU0pcZPz/YfT7qlReKS7jWxFtR0I4VFG9TeJLgVYbVUnipHg/fiLYXbcgtE8TdtcDuPVjbu1008K1lbQfxxl8JHUsabzVhNbmv7f54low41b91qzs9ZnU/9c/Q40uXeI1z5aG4vi/a8h9BXU2v/ANS/7Y/8UR0/lK3i94AC0aRsZgzKFtpcEgHvFtbVBC10k38J16Wz20pyklDCefsR8e7U0t3lcKx14Zj52IA8r1M7unD4YLgWpbTo0sQpxyl4DVY5MHKA+qNxI4MOo7x0qRuNxDhqiffp3lLMdV9V+zLBLGCOoPwIrnHNjNpneytqnCkI92gJsDxMX6p9K9LsnbDjilW05Mxc2qulvQ4T/wCX7+pcUYEAgggi4I4EHoa9cmmso4DTTwz2smAoAoCjb04rFf4nB9lCt2GDmmeMgZsQjyxIYlY+w3qBlPDMADpQFp2JtmHFxiSBwy3sRwZGHFJEOqOOYOtASFAQW+AdYopURpBDiIpXRVzM0YJV8qjUsobtABqezsONARm3vSPgsLA0xaSS2gVYZBdjwBZlCr5kcDxoBzu9sZ5JEx2Ms2IKfsowbxYSNwLpH96Qi2aXieAsulAWegGW19pJh4jI/LQDmzHgBUFxcRoU3OX+Sxa207iooR/wuso2EzzOZ5dWb2eirysOQ6f1rwN/dzr1Hl++rwPS1dyjBUaei17STjSueUZSG+2b9mEX2pGCDwPteVgamt8b289FxJLXHSb8tIrJ2ZUgjVAbKunex5nzqJ79abYUJ16jm1xfkNztGwzNHIq/eKafGrMtnV4x3muHj+CVUMvdUot9WeJKYLGhgNbqeBqk4uLwyjXt93lhkphuLfuN9K6GzVmdT/1z9CjPl3iNc16G4tiz63kPoK6m1v8Aqf8A5j/xRpT0IjF41Vu2i8s1tT3da50VKXwo6FG3lL4dezkMY9soT7ZHQm4BqV29RLOC3Kykl8qJGaNZ4zG/MaHoeRHfUdOo4S3kUYuVvNVIe+wYbJJyGN/aibIfAeyfC30qeulvby0fEtXON9VI6SWfyLSx1CawlgU3b2gYJBA5/Zuf2RPut9zwPLv8a9bsTaWf5NR93vt9TW/t1Xp9NBfEvm7V1/kuNeoOAFAFAVHfLPhZ8PtFEZ0iV4sSqi7/AGeQq3aKOJ7N0ViByLeNAOTsHCYs/a8NI0ckq/8A2MLLkLjlnAukhH41NrUBC4s4aAlMZjdpSjo8WISPyfDQJm82I0oCIk3qxF+z2S2LxZOgGJwjGJO5sVI0TjxfOe+gONr7PfG2wc0yYrHyECYxj9hs+Am8uRbFRKVBQFvXObkooDV0QAADgBYeAoDqgM+3gxn2vE5Af2UVx4n3j5nQdwrx+2b7enux0XBd/NnqrGj+ktt9/NL2vyPI1rzRWkxyi1hkEmIzJd83JVsP3n9r4KB/FWzliGOv7G9N/Bu9bz9NPN+QrsHZ/at2zC+p7O/BVB9q3Um9ez2Hs6NOkqs1xen5Ib+5cP5EH/d2vq7kWNsECOP6fCvQvichcOKKptbZ/wBlkDqLRObMBwUngw6D++leS25syMV0tNcPT9n6nfs7l3MHTn860fWurvJfZRLEAGxHPurh7Ko1Kt1BU5brXHPUlr9dPEo3MVHxJn7Mv3Rfwr3P/wDLtE95U4568LXr6ijvy6yB2u+S4Y95Pdxrwe0KNWndThUe9LOvXnT3yOlaR3+KGuw9lGY9tINPcU8FXkSObHjXq9j7KjTgqlRZb0/P4N7676P+RSf9z631dyJ+bZwZSDZgRwI0Nd+UIyW7JZRyYTlCW9F4ZV+yOHm7PXKRmS/EWPrJfu+hrwm29nq2q70NH79+B3YVP1NHfeq4S+zHEkNps44SLY+K6qfhmHkK5KlmG71EUZ5pbj/pefrr54CRa1MxYwx2GDqRw6HoRwNb06jpyUkW6NVwlks27O1DPF63/EQ5X8Rwbz+t6+ibPu1c0VLmtfz4nI2haqhV+H5ZcV+PAl6vFAKAKAyL0kRf4Eq43ZzmEzThJMPo2Ge6SMXEfFGuqj1SP1ArmB9P+IC/tsJC7dUd4x8Gz/WgNC2bszGbVginxWLeCCaNJFw+E/ZnKwDAS4hru1wQCFyigLbsLYWHwUQiw0SxJxNuLHhmdjqzaDUkmgJGgIrebaPYYd2Bsx9Vf3m5+QufKql9X6Gi5LXRF3Z9v09dRemr7l+dCmbDw+WO/NtfLl+vnXzy4nvTx1HobypvTx1EvGKgOdJjmMVqyGTGu2Gyxm3Gx+JsB9a3ox36kY9pPZrM+PvmSG29rps7CB8uZvVSNBpmYjQX5AAEnwr6xa2281TXBJeh566uMZqS1b9ShnePaTNn+0KpJuIxEhQd1yCbfHxrrfpqCWN3zOC9qVN7h9vfmW3Yu2xtHDywSqExCp6yj2W+66fhvbTkfKuTtGx/luOqlod3Zt+nONRap8TvdrFmyselj5Gxr5paXH6K8U3ouD7n+Pseh2jSXFLw8S2Fxa99OtfQZV6caXSuS3cZzywcPDzgqG2bzSqn/MkVf9o1PyBrw1KT2htDfa4N+S4eh3bTFGk5/wC1N+Oi8xpvXvXIkn2TBAZ1sJJCuYISLhEXm/M6G3Dw+nW1rFx36mnJHkLy+6N7seLIHBb343DOHmk+0Re+pRVYDmyFQNR36fUWZ2lKaxFYZTobTk5YkXbeFkkjgnQgqWUhhzWQWHxuvwrxv8Q0M2rzrFnrtmTzKUVo4+nH8gi3Ve4V4E2k8TYnIKyiSLGsgrYsRY22biewxaNwSX1G6X90/G3zrv7CunTq7j0fD66eZPcU+ntZLnDivv77i917Y8yFAFAZJ/8AJFP8hhzyGKA+MUlvoaA+d6A+w/R7IG2XgSP/AMkI81jUH5g0BYKAKAou/wDOXmihB4C58XNh8APnXnNuVsSUepZPS7EgoUp1X7x/k7iW2grxvaazeRzGKFeTHKCtSCQz26v7P++oNTWv+tHvLNi/5nvtIv0nEnEYJD7IWVh3sMg+Q+tfZLBfDJ9x4va0mqaXvkZFuz6Q2we0pMRKjSx5XjEYa2QZhZlB0zerY9cxqlWqynJ5LtpbQpU44XHGvMue5e8BnxOFxYUI0uIkjZQdMsjMLX5geqfEVfT6S2eeS9DnUo9DeyitHx+pfdnplllUcFmkt4Xv+dfItqw3bqa7fue5uHvUYS64xJftDa19OlVHcVXS6Fye7nOOXvs0OdhZyR2GYfa0J91ZW+CgfQmu1/DkU7rwLtXhZyf9plQ34OzXixPZCZp2ldwWyn1zckNY2a7DkdLjnevpt892KgveDxdjHpLmdR8vv7f1K5ubtyTEYzEZtEmMsvZ8VRmfMQt+A9YiobOct7d5G21qUFTVRLjk2bY8pOx8MG451VfBZjl/7VrjfxK1GjU7cfk9DsJNyi3yjL0aJ2IeqPCvmJYm/iYm4rZG8WNZBWxYiRW2Y7xkjitmHdb+l6mt5btRMv2ksVFnnwLzsnF9rDHJ95AT421+d6+k29TpKUZ9aPN3NLoq0odTHdTEAUBnvp32cZtkyMBcwyRy8NbAlGPkrk+ANAfL1Ab7/wDH/fNGh/w+VrSIWaC/vofWZB1ZTmNuh/CaA2agCgM42q/abQkPJWt/AoH81eK21UzVn4I9dbR6Owiuv7vPoSSCvPlKQ5SsMgkOErUgkJ7TgzxOvPKbfCtoS3ZJm9rU3KqZGb6YRsVgoMVGMzw+uVHEqRaZR3i1/wDaa+ubJuozim9JLz/zwOHtezeZQ6m/p7wzJd6N2ExhhkwqwxWS0hu15GLElyBcZteGnjwtbq2Tcm0zk0Np9FBQqReUsd/vxLV6P9iD7ThoIrsmHJlkf8QvlHiXPDoD0qaqlRoOPXw/Jiz369w60l79/cvWxzmMkn3pHb4sbfIV8c2jU37mcu091efCow6kvJEpVIoDEsExUDHgxKHxdbD5gfGu3sGsqd0k+fv1LkV0lrUj1cfo/wAGT717uqS+DmPZtG5aFyNGQk5SOoI0IvxHdX1ecFc01Jf4Z4Scp2ddySynqj3d3ZnZRLg4FjmxDOxEixgSAOACHkBNoxYHXoKxSt40E5yZmdareyUVHEc599ngapj8CIkweEQ3EYDE90a2zHxJJrw/8T3WYY5ybZ7PZcFRozn1JRXj/gkBXhiMSesokiNZK2RPEZ4hLgjqCPjWyeGmWqbw0yX3DlvhbfdkZfo3/lX0HZE962S6m/z9yjtqOLnPWk/t9ixV0zkhQCGPwaTRSRSDMkiMjDqrAgj4GgPjjenYjYLFz4Z9TE5AP3l4o3mpU+dAMMJiXidZI2KOjBlYGxVlNwQet6A33cj03QyhYtoDsZNB2qgmJjw9ZRqhPmOOooDWMDjo5kDwyJIh4MjBlPmptQGcwG+LmP45P568BtN/HP8Auf3PZTWLSC7I+hNR1yTmyHMdYZBIcJWpDIVrBENdmSvAZY0UMhbOpJ0Qt7Sn6gDrXobDbTtbdway+Xv3xLVwqdeMKk3hrg+3GjIfEbrYYu0jIiltSEUhfJSSB8KxV/iraM+EZ4XZj118yrCytnxVJPv4+WhIbIwK4dWXDt2YbUgIupta97X+dQf/AKO/b+Oee/BL0NKn/wBtLuyh1gMN2aBNLAcevjXInLeeTavV6Wbn1jmtSAb4rCiS2bkQRbjccNakp1JU5b0dSalWdPOOfAQx0CMQZAzkcCWJtfjbpU09pXVTWbfiySknqkl4I82bAkTFobIx4+qCGA4A8/nVi321eUGlvtrqeWv28DWrTi+Mop9q4MXhjYySSSEF2sBbgEHAD53qO/vp3dTfkKk49HGnDReb96DmqJXEXrJJEbSVsixEavWWWIjzcA/s5h0mP0H6V7vYb/kPv+yINt/PB/8Aj9y1V2jiBQBQGb+mL0ff4jEJ4APtUSmw/wCdHxyX+8Dcqe8jncAfM8sZUlWBVgSCCLEEaEEHgaA4oBfB4ySJs0Ujxt95GKt8VN6A3jc/EFxE5JJeEEkm5JKqSSTxPGvAbSjiU11Sfqz2c3vWkH2R9C4JXJOZIcJWGQSHCVqQyFqwRCOLxKxIXY2A+Z6DvNbwg5vCJaVKVWahHUhMNtjt5MqhU6Z3Nz4AC1+69SztejjnOTq1LP8AT096Tb7lp5k3DBlqrhvU5lSrvLCF62IAoAoBOWINxrXd5okhUcRGS0QzEE+aj+Yito03J4ySpyqvdX3+yYrh8Qri6ngbG4III4gg6g1tKLi8MiqU5U3iQrWpGIvWUSxGslbIniNpKyyxEeej7WKU9ZT/ACr+te82IsUX3/ZEG3OFWC/8fuy1V2TiBQBQBQGeekf0WQbSvNERBire3b1JLcBKo58s41txvYCgPnrebdTF7PfJiYWTWyvxjfj7Mg0Ogvbj1AoCEoDZvR3jM2HwzHldD5EqPlavF7XpYrVF18fuevspdLYru9GaOleeKUhyhoyvIcIa1IZC4rUiK3vwzLCZAudYkeQpe2YjKALjhxbXvrobN3HWjGfNpeHM6FjV6OM3H5muH0b+yIrdTerA7XQRZRh8QvsxkjMbD/SewDj8Nr6cOdfQa9nQrwUJLGNMcjj297c29RzjLezqnz99hOsmLw+lhOg8c4Hhx+teWvP4eqR+KHFdn4/B1YXFjda/y5eX49DqLeWLg6vG3MEXt8NflXDqWVWDx+xLLZdXGabUl78PMeLtmA/6q/MfI1D0FTqK7sbhf0MSn2/Avv5u5QT8+FZjbVHyN4bOuJf047xvBtObEG0CBF5yPrbwHAnu1rrWOxKlw88uvl+5mvStrNZry3pf7V9+z6dglvBg4ooj2rNJM49TO2uhGYog0Ci4+IHOvQXGzrSztpYWXon2kezry4r3MYwShBcWkuXa3xfUSuy8L2aC/Eql/FUA/L5CvDVZ70vr6mtzV6Sbxpl48XkdmoyuIOa2JYjaQ1sTxGGPkyox6KfjyreCzNIuUI700ic3Ehy4QH7zs3zy/wDjX0DZMN22T6239vsc3bM966a6kl9/uWGukcoKAKAKAKARxeFSVGSRFdGFmV1DKR0KnQ0Bmu8voRwOIJbDs+FY30UZ47n/AKbG48AwHdQEFgtx59lRlJJEljaS6OuYEHKLhlI9X2bixPOvPbao/FGpy09++R6XYVZOEqT7/t77y44OfOqt1Hz5/OvGyjuycTNaG5JxHkZrUqyQ5jNakMkLoawQtHk8IdWVhoykHwNZjJxeUZhNwkpLlxPl7fPYT4HFMouFzEoRpax4DoQbeRBr6Rs68VzRUua1I723VKalH5ZcV+PAve4Xplkhyw7RBni0AmGsyD8f/MHf7XH2uFdBPBRcU9TbsIuHxkSyxPHNEw9VtHXvHcRwI4isSUZrE0mYhv03mnJrueBtLupCf9NfJmX5Aiq0rC0lrD1Xoy3HaV9DSp6P1R1h91oVNxGvmWb5MSKQsbWm8xgvX1yKm0L2osSqfTC9EiO303zwmyY7yHPMV/ZwqRmboSPcS/vHobXOlW3IpqCXF6lB9H0k+0MQ+NxRuzm4HupFGTkRByXMT42ubkmvI/xBdcejXL1f7HftI/p7SVR6z4Lu958jUq8kUThzWTZIbyGsomihtIa2LEUQ23JDlCDVnYADw/rarVpTc58PeTo2cVvOb0RoOzsL2UUcY91APEgan419Ho0+jpxh1I8rXq9LVlPrbY5qQiCgCgCgCgCgCgI/buz+3gePmRde5hqvz086r3VDpqTh9O8tWdx0FaM+XPuM+2DiLExnTmL9eY/vvr59d02vi+p6q9p5SmiejNUzlSQ4Q1hkMkOEatSGSFRWCMz30rbtDExhhox9k9JFGl+5l08r129j3roT46c+79jo0KaureVB/NHjH371MAnhZGKsCGUkEHiCK95GSklKOjODKLhJxksND/Yu8GJwbZsNPJEb3IRiFP7yey3mDWxqXfC+m7aaKAxgkI954rMfHIyj4AUBxtb017TmQophgvxaKMhvIyM1vEWNAUfCRSYvEKrMzySP6zMSzH7zEnU2AJ8qir1VSpub5E1Ci61SNNcz6X3KwCxYcZRYGwX9xBlX86+b31V1KuX7bO1tKSU1SjpFY9+GCfqmc4SdqySRQ2katkTxQ2kask8UNN28N9pxfaf6cWvidcnzu3lXptiWmZqT0jxffy99hYv6n6a13P6pe3+DQK9eeWCgCgCgCgCgCgCgCgM73y2YYJxMmiub+D8x58fjXltr2m5PfXyy9ffE9Xsq5Vej0U9Y+a/bT6C+CxIdQw/9HmK8rODhLdZHWpOEnFj1GrUqyQujVqQyQujVghkhLaeDE0bIeY0PRhwNb0p7klIktqzo1FMxjfDdIYgll9SddDpo9uTd45H+lvVbP2i6Pwy4xfkdm+2dC7xUg8Pr5NFPGwVjNpAxYcm0+Q5V3P1TmsxfAipbIoQ+bMn9PQcJhIxwRfgK0c5PmXI2tCOkF9AbCRnii/wiinLrYdrQesF9EWfc3d7LJ2gTKzgIg1v6xGtuXL51ydpXm9Ho85xxYp2lCg3WUccDbcNCERUHBVA+AryEpOTbZ5ypN1Jub5nrtWDEUN5GrZE0UNpGrJPFERtjFEDIurtpYcbHT4nhVm2oucs4Oha0k3vy0Rdd3NlfZoQnvH1nP4jy8BoPKvoNlbK3pKPPV9556/uv1NZy5aLu/clKtlIKAKAKAKAKAKAKAKAbbQwSTRtG4urDzB5Ed4qKtSjVg4S0ZNQrzozU4aozaaGTBTFHF1PPkw5Mvf3V4m/sZU5bsvB9Z66M6d7SU4a+nYyagmDAEG4NcZpp4ZzpwaeGOUesEEoi6PWpE4iyvWCJxIvbexhP6ykLIB5N0v399WKFfo+D0L1lfOh8MuMfTuKftDZTD1ZYjbvW6+R4V0qVfHGEjvU69Kqvhkn6kUdiwfcH8TfrVv8AWV/93oSbiHWD2Ml/2cNz1CliPPW1RVLqo18UvsaylCHzNLvLlu9sUxntJQM1vVXjbvPfXKuK6kt2Jxb++VRdHT05vr7CdZ6qHLURB3rbBLGIg71kmjEj9oY0Rrc6k8B1/pUlOm6jwi5QoOo8D7c7YrM32mYanWMH+e30+PSvZbIsNxKrJd35/H1K21b2MY/p6Xj+Pz9OsuVd88+FAFAFAFAFAFAFAFAFAFAMdr7LTERlHH7rDip6ioLi3hXhuT/wWbW6nbz34eK6zOp4pcFKUcXU6jow+8p614y+sJU5bsvB9Z6yEqV7T34a+a7GS+FxSuLqb/UeIrjTi4PEihVpSg8Mdo9aldxFlkrGCJxFFkrGCNxPXlI9mx7uF/A0SQjCL1GjY5Pej171Fb7r5MsK3n/TL1FI8Uz+yMq9T+QrDilqaSoxh8zyxYyVrgjURJ5Kzg3URF5KySxiRu0NpLHpxbp+vSpqVF1O4u0LaVTjyHu7u7bSsJ8SNOKoefQsOS93Pn3+s2bslJKdRcOS6+/35Fe/2lGkuht/F9Xd29vL0u9ejPOBQBQBQBQBQBQBQBQBQBQBQBQDbH4GOZCkihl+YPUHkaiq0YVY7s1lEtGvUoy36bwyjbV3Wmw5LwEyL3e2B3r7w8PhXm7zY8orMPiXn77j0tttSjcLcrLD8vry98RphdtDg4ynqOHw4ivO1LWS+UnqWT1hxJWHEBhdSCO41Waa4MozpOLw0LCSsEbgdCSmDXcPe0pgxuHhlpgyoHBkobKA1xWPRPaYX6cT8K3hTlLRFinbznohhHiJsS2SBD3np4ngtdK12dOrLCWfRFqVOjbR360vf3LRsHdRISHlIkk4/hU9wPE95+Vess9lwo/FPjLyXccW92tOstyn8MfN/juLJXUOQFAFAFAFAFAFAFAFAFAFAFAFAFAFAFARe1NgQYjV0s33l0bzPPzvVS4sqNf5lx6+Zdtr+vb8IPh1PivfcVrFbkSKbwSg9zXVv4lvf5VyK2xH/RJNdp2Ke26clitD6cV5/uMJNn46LjGzDuAf+XWuVV2PVjrD6FmNxY1dJJfVevARO0Jl9qFh/tZfqKpy2dNcmvAk/T0JfLNfVM8Xa7nhET5k/lWisJPTP0MuzgtZ+/qKJLin9iBvHI31OlTw2VUl/TJ+Bo4WsPmqL6ocxbvY2X2iIx3sB8kv866FHYdV6xS7/bIZbQsaXy/F4fkl9nbkRLrKxkPQeqvy1Pxrr0Nj0o8ajz5IoV9t1ZcKS3fN/gs8ECooVFCqOAAsPgK60YRgsRWEcec5Te9J5YpWxoFAFAFAFAFAf//Z"/>
          <p:cNvSpPr>
            <a:spLocks noChangeAspect="1" noChangeArrowheads="1"/>
          </p:cNvSpPr>
          <p:nvPr userDrawn="1"/>
        </p:nvSpPr>
        <p:spPr bwMode="auto">
          <a:xfrm>
            <a:off x="155575" y="233363"/>
            <a:ext cx="9872663" cy="8016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eaLnBrk="1" hangingPunct="1">
              <a:defRPr/>
            </a:pPr>
            <a:endParaRPr lang="pl-PL" altLang="pl-PL" smtClean="0"/>
          </a:p>
        </p:txBody>
      </p:sp>
      <p:pic>
        <p:nvPicPr>
          <p:cNvPr id="7" name="Obraz 6"/>
          <p:cNvPicPr>
            <a:picLocks noChangeAspect="1"/>
          </p:cNvPicPr>
          <p:nvPr userDrawn="1"/>
        </p:nvPicPr>
        <p:blipFill>
          <a:blip r:embed="rId3"/>
          <a:srcRect/>
          <a:stretch>
            <a:fillRect/>
          </a:stretch>
        </p:blipFill>
        <p:spPr bwMode="auto">
          <a:xfrm>
            <a:off x="7885113" y="6313488"/>
            <a:ext cx="1185862" cy="500062"/>
          </a:xfrm>
          <a:prstGeom prst="rect">
            <a:avLst/>
          </a:prstGeom>
          <a:noFill/>
          <a:ln w="9525">
            <a:noFill/>
            <a:miter lim="800000"/>
            <a:headEnd/>
            <a:tailEnd/>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reserve="1">
  <p:cSld name="Slajd tytułowy">
    <p:spTree>
      <p:nvGrpSpPr>
        <p:cNvPr id="1" name=""/>
        <p:cNvGrpSpPr/>
        <p:nvPr/>
      </p:nvGrpSpPr>
      <p:grpSpPr>
        <a:xfrm>
          <a:off x="0" y="0"/>
          <a:ext cx="0" cy="0"/>
          <a:chOff x="0" y="0"/>
          <a:chExt cx="0" cy="0"/>
        </a:xfrm>
      </p:grpSpPr>
      <p:sp>
        <p:nvSpPr>
          <p:cNvPr id="2" name="Tytuł 1"/>
          <p:cNvSpPr>
            <a:spLocks noGrp="1"/>
          </p:cNvSpPr>
          <p:nvPr>
            <p:ph type="ctrTitle"/>
          </p:nvPr>
        </p:nvSpPr>
        <p:spPr>
          <a:xfrm>
            <a:off x="685800" y="2130425"/>
            <a:ext cx="7772400" cy="1470025"/>
          </a:xfrm>
        </p:spPr>
        <p:txBody>
          <a:bodyPr/>
          <a:lstStyle/>
          <a:p>
            <a:r>
              <a:rPr lang="pl-PL" smtClean="0"/>
              <a:t>Kliknij, aby edytować styl</a:t>
            </a:r>
            <a:endParaRPr lang="pl-PL"/>
          </a:p>
        </p:txBody>
      </p:sp>
      <p:sp>
        <p:nvSpPr>
          <p:cNvPr id="3" name="Podtytuł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pl-PL" smtClean="0"/>
              <a:t>Kliknij, aby edytować styl wzorca podtytułu</a:t>
            </a:r>
            <a:endParaRPr lang="pl-PL"/>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ytuł i zawartość">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idx="1"/>
          </p:nvPr>
        </p:nvSpPr>
        <p:spPr/>
        <p:txBody>
          <a:body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
        <p:nvSpPr>
          <p:cNvPr id="6" name="Symbol zastępczy numeru slajdu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58595B"/>
                </a:solidFill>
                <a:latin typeface="Open Sans" pitchFamily="34" charset="0"/>
              </a:defRPr>
            </a:lvl1pPr>
          </a:lstStyle>
          <a:p>
            <a:fld id="{D318B9F0-1DA0-437F-9256-1EC6EE5A3524}" type="slidenum">
              <a:rPr lang="pl-PL" altLang="pl-PL"/>
              <a:pPr/>
              <a:t>‹#›</a:t>
            </a:fld>
            <a:endParaRPr lang="pl-PL" altLang="pl-PL"/>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secHead" preserve="1">
  <p:cSld name="Nagłówek sekcji">
    <p:spTree>
      <p:nvGrpSpPr>
        <p:cNvPr id="1" name=""/>
        <p:cNvGrpSpPr/>
        <p:nvPr/>
      </p:nvGrpSpPr>
      <p:grpSpPr>
        <a:xfrm>
          <a:off x="0" y="0"/>
          <a:ext cx="0" cy="0"/>
          <a:chOff x="0" y="0"/>
          <a:chExt cx="0" cy="0"/>
        </a:xfrm>
      </p:grpSpPr>
      <p:sp>
        <p:nvSpPr>
          <p:cNvPr id="2" name="Tytuł 1"/>
          <p:cNvSpPr>
            <a:spLocks noGrp="1"/>
          </p:cNvSpPr>
          <p:nvPr>
            <p:ph type="title"/>
          </p:nvPr>
        </p:nvSpPr>
        <p:spPr>
          <a:xfrm>
            <a:off x="722313" y="4406900"/>
            <a:ext cx="7772400" cy="1362075"/>
          </a:xfrm>
        </p:spPr>
        <p:txBody>
          <a:bodyPr anchor="t"/>
          <a:lstStyle>
            <a:lvl1pPr algn="l">
              <a:defRPr sz="4000" b="1" cap="all"/>
            </a:lvl1pPr>
          </a:lstStyle>
          <a:p>
            <a:r>
              <a:rPr lang="pl-PL" smtClean="0"/>
              <a:t>Kliknij, aby edytować styl</a:t>
            </a:r>
            <a:endParaRPr lang="pl-PL"/>
          </a:p>
        </p:txBody>
      </p:sp>
      <p:sp>
        <p:nvSpPr>
          <p:cNvPr id="3" name="Symbol zastępczy tekstu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pl-PL" smtClean="0"/>
              <a:t>Kliknij, aby edytować style wzorca tekstu</a:t>
            </a:r>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
        <p:nvSpPr>
          <p:cNvPr id="6" name="Symbol zastępczy numeru slajdu 5"/>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58595B"/>
                </a:solidFill>
                <a:latin typeface="Open Sans" pitchFamily="34" charset="0"/>
              </a:defRPr>
            </a:lvl1pPr>
          </a:lstStyle>
          <a:p>
            <a:fld id="{C41B9753-6386-4F1B-B3F0-C6EF5430D39B}" type="slidenum">
              <a:rPr lang="pl-PL" altLang="pl-PL"/>
              <a:pPr/>
              <a:t>‹#›</a:t>
            </a:fld>
            <a:endParaRPr lang="pl-PL" altLang="pl-PL"/>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woObj" preserve="1">
  <p:cSld name="Dwa elementy zawartości">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p>
            <a:r>
              <a:rPr lang="pl-PL" smtClean="0"/>
              <a:t>Kliknij, aby edytować styl</a:t>
            </a:r>
            <a:endParaRPr lang="pl-PL"/>
          </a:p>
        </p:txBody>
      </p:sp>
      <p:sp>
        <p:nvSpPr>
          <p:cNvPr id="3" name="Symbol zastępczy zawartości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zawartości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daty 4"/>
          <p:cNvSpPr>
            <a:spLocks noGrp="1"/>
          </p:cNvSpPr>
          <p:nvPr>
            <p:ph type="dt" sz="half" idx="10"/>
          </p:nvPr>
        </p:nvSpPr>
        <p:spPr/>
        <p:txBody>
          <a:bodyPr/>
          <a:lstStyle>
            <a:lvl1pPr>
              <a:defRPr/>
            </a:lvl1pPr>
          </a:lstStyle>
          <a:p>
            <a:pPr>
              <a:defRPr/>
            </a:pPr>
            <a:endParaRPr lang="pl-PL"/>
          </a:p>
        </p:txBody>
      </p:sp>
      <p:sp>
        <p:nvSpPr>
          <p:cNvPr id="6" name="Symbol zastępczy stopki 5"/>
          <p:cNvSpPr>
            <a:spLocks noGrp="1"/>
          </p:cNvSpPr>
          <p:nvPr>
            <p:ph type="ftr" sz="quarter" idx="11"/>
          </p:nvPr>
        </p:nvSpPr>
        <p:spPr/>
        <p:txBody>
          <a:bodyPr/>
          <a:lstStyle>
            <a:lvl1pPr>
              <a:defRPr/>
            </a:lvl1pPr>
          </a:lstStyle>
          <a:p>
            <a:pPr>
              <a:defRPr/>
            </a:pPr>
            <a:endParaRPr lang="pl-PL"/>
          </a:p>
        </p:txBody>
      </p:sp>
      <p:sp>
        <p:nvSpPr>
          <p:cNvPr id="7" name="Symbol zastępczy numeru slajdu 6"/>
          <p:cNvSpPr>
            <a:spLocks noGrp="1"/>
          </p:cNvSpPr>
          <p:nvPr>
            <p:ph type="sldNum" sz="quarter" idx="12"/>
          </p:nvPr>
        </p:nvSpPr>
        <p:spPr>
          <a:xfrm>
            <a:off x="6553200" y="6356350"/>
            <a:ext cx="2133600" cy="365125"/>
          </a:xfrm>
          <a:prstGeom prst="rect">
            <a:avLst/>
          </a:prstGeom>
        </p:spPr>
        <p:txBody>
          <a:bodyPr/>
          <a:lstStyle>
            <a:lvl1pPr eaLnBrk="1" fontAlgn="auto" hangingPunct="1">
              <a:spcBef>
                <a:spcPts val="0"/>
              </a:spcBef>
              <a:spcAft>
                <a:spcPts val="0"/>
              </a:spcAft>
              <a:defRPr>
                <a:solidFill>
                  <a:srgbClr val="58595B"/>
                </a:solidFill>
                <a:latin typeface="+mn-lt"/>
              </a:defRPr>
            </a:lvl1pPr>
          </a:lstStyle>
          <a:p>
            <a:pPr>
              <a:defRPr/>
            </a:pPr>
            <a:endParaRPr lang="pl-PL"/>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TxTwoObj" preserve="1">
  <p:cSld name="Porównanie">
    <p:spTree>
      <p:nvGrpSpPr>
        <p:cNvPr id="1" name=""/>
        <p:cNvGrpSpPr/>
        <p:nvPr/>
      </p:nvGrpSpPr>
      <p:grpSpPr>
        <a:xfrm>
          <a:off x="0" y="0"/>
          <a:ext cx="0" cy="0"/>
          <a:chOff x="0" y="0"/>
          <a:chExt cx="0" cy="0"/>
        </a:xfrm>
      </p:grpSpPr>
      <p:sp>
        <p:nvSpPr>
          <p:cNvPr id="2" name="Tytuł 1"/>
          <p:cNvSpPr>
            <a:spLocks noGrp="1"/>
          </p:cNvSpPr>
          <p:nvPr>
            <p:ph type="title"/>
          </p:nvPr>
        </p:nvSpPr>
        <p:spPr/>
        <p:txBody>
          <a:bodyPr/>
          <a:lstStyle>
            <a:lvl1pPr>
              <a:defRPr/>
            </a:lvl1pPr>
          </a:lstStyle>
          <a:p>
            <a:r>
              <a:rPr lang="pl-PL" smtClean="0"/>
              <a:t>Kliknij, aby edytować styl</a:t>
            </a:r>
            <a:endParaRPr lang="pl-PL"/>
          </a:p>
        </p:txBody>
      </p:sp>
      <p:sp>
        <p:nvSpPr>
          <p:cNvPr id="3" name="Symbol zastępczy tekstu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4" name="Symbol zastępczy zawartości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5" name="Symbol zastępczy tekstu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pl-PL" smtClean="0"/>
              <a:t>Kliknij, aby edytować style wzorca tekstu</a:t>
            </a:r>
          </a:p>
        </p:txBody>
      </p:sp>
      <p:sp>
        <p:nvSpPr>
          <p:cNvPr id="6" name="Symbol zastępczy zawartości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7" name="Symbol zastępczy daty 6"/>
          <p:cNvSpPr>
            <a:spLocks noGrp="1"/>
          </p:cNvSpPr>
          <p:nvPr>
            <p:ph type="dt" sz="half" idx="10"/>
          </p:nvPr>
        </p:nvSpPr>
        <p:spPr/>
        <p:txBody>
          <a:bodyPr/>
          <a:lstStyle>
            <a:lvl1pPr>
              <a:defRPr/>
            </a:lvl1pPr>
          </a:lstStyle>
          <a:p>
            <a:pPr>
              <a:defRPr/>
            </a:pPr>
            <a:endParaRPr lang="pl-PL"/>
          </a:p>
        </p:txBody>
      </p:sp>
      <p:sp>
        <p:nvSpPr>
          <p:cNvPr id="8" name="Symbol zastępczy stopki 7"/>
          <p:cNvSpPr>
            <a:spLocks noGrp="1"/>
          </p:cNvSpPr>
          <p:nvPr>
            <p:ph type="ftr" sz="quarter" idx="11"/>
          </p:nvPr>
        </p:nvSpPr>
        <p:spPr/>
        <p:txBody>
          <a:bodyPr/>
          <a:lstStyle>
            <a:lvl1pPr>
              <a:defRPr/>
            </a:lvl1pPr>
          </a:lstStyle>
          <a:p>
            <a:pPr>
              <a:defRPr/>
            </a:pPr>
            <a:endParaRPr lang="pl-PL"/>
          </a:p>
        </p:txBody>
      </p:sp>
      <p:sp>
        <p:nvSpPr>
          <p:cNvPr id="9" name="Symbol zastępczy numeru slajdu 8"/>
          <p:cNvSpPr>
            <a:spLocks noGrp="1"/>
          </p:cNvSpPr>
          <p:nvPr>
            <p:ph type="sldNum" sz="quarter" idx="12"/>
          </p:nvPr>
        </p:nvSpPr>
        <p:spPr>
          <a:xfrm>
            <a:off x="6553200" y="6356350"/>
            <a:ext cx="21336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a:solidFill>
                  <a:srgbClr val="58595B"/>
                </a:solidFill>
                <a:latin typeface="Open Sans" pitchFamily="34" charset="0"/>
              </a:defRPr>
            </a:lvl1pPr>
          </a:lstStyle>
          <a:p>
            <a:fld id="{792646F1-3824-4146-A9DE-F394AF9542A0}" type="slidenum">
              <a:rPr lang="pl-PL" altLang="pl-PL"/>
              <a:pPr/>
              <a:t>‹#›</a:t>
            </a:fld>
            <a:endParaRPr lang="pl-PL" altLang="pl-PL"/>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Tylko tytuł">
    <p:bg>
      <p:bgPr>
        <a:solidFill>
          <a:schemeClr val="accent1"/>
        </a:solidFill>
        <a:effectLst/>
      </p:bgPr>
    </p:bg>
    <p:spTree>
      <p:nvGrpSpPr>
        <p:cNvPr id="1" name=""/>
        <p:cNvGrpSpPr/>
        <p:nvPr/>
      </p:nvGrpSpPr>
      <p:grpSpPr>
        <a:xfrm>
          <a:off x="0" y="0"/>
          <a:ext cx="0" cy="0"/>
          <a:chOff x="0" y="0"/>
          <a:chExt cx="0" cy="0"/>
        </a:xfrm>
      </p:grpSpPr>
      <p:sp>
        <p:nvSpPr>
          <p:cNvPr id="3" name="Trójkąt prostokątny 12"/>
          <p:cNvSpPr/>
          <p:nvPr/>
        </p:nvSpPr>
        <p:spPr>
          <a:xfrm rot="10800000">
            <a:off x="1042988" y="-11113"/>
            <a:ext cx="8105775" cy="6869113"/>
          </a:xfrm>
          <a:custGeom>
            <a:avLst/>
            <a:gdLst>
              <a:gd name="connsiteX0" fmla="*/ 0 w 8100392"/>
              <a:gd name="connsiteY0" fmla="*/ 7256580 h 7256580"/>
              <a:gd name="connsiteX1" fmla="*/ 0 w 8100392"/>
              <a:gd name="connsiteY1" fmla="*/ 0 h 7256580"/>
              <a:gd name="connsiteX2" fmla="*/ 8100392 w 8100392"/>
              <a:gd name="connsiteY2" fmla="*/ 7256580 h 7256580"/>
              <a:gd name="connsiteX3" fmla="*/ 0 w 8100392"/>
              <a:gd name="connsiteY3" fmla="*/ 7256580 h 7256580"/>
              <a:gd name="connsiteX0" fmla="*/ 0 w 8100392"/>
              <a:gd name="connsiteY0" fmla="*/ 7256580 h 7256580"/>
              <a:gd name="connsiteX1" fmla="*/ 0 w 8100392"/>
              <a:gd name="connsiteY1" fmla="*/ 0 h 7256580"/>
              <a:gd name="connsiteX2" fmla="*/ 414867 w 8100392"/>
              <a:gd name="connsiteY2" fmla="*/ 387423 h 7256580"/>
              <a:gd name="connsiteX3" fmla="*/ 8100392 w 8100392"/>
              <a:gd name="connsiteY3" fmla="*/ 7256580 h 7256580"/>
              <a:gd name="connsiteX4" fmla="*/ 0 w 8100392"/>
              <a:gd name="connsiteY4" fmla="*/ 7256580 h 7256580"/>
              <a:gd name="connsiteX0" fmla="*/ 0 w 8100392"/>
              <a:gd name="connsiteY0" fmla="*/ 6869157 h 6869157"/>
              <a:gd name="connsiteX1" fmla="*/ 2381 w 8100392"/>
              <a:gd name="connsiteY1" fmla="*/ 721 h 6869157"/>
              <a:gd name="connsiteX2" fmla="*/ 414867 w 8100392"/>
              <a:gd name="connsiteY2" fmla="*/ 0 h 6869157"/>
              <a:gd name="connsiteX3" fmla="*/ 8100392 w 8100392"/>
              <a:gd name="connsiteY3" fmla="*/ 6869157 h 6869157"/>
              <a:gd name="connsiteX4" fmla="*/ 0 w 8100392"/>
              <a:gd name="connsiteY4" fmla="*/ 6869157 h 6869157"/>
              <a:gd name="connsiteX0" fmla="*/ 4831 w 8105223"/>
              <a:gd name="connsiteY0" fmla="*/ 6869157 h 6869157"/>
              <a:gd name="connsiteX1" fmla="*/ 68 w 8105223"/>
              <a:gd name="connsiteY1" fmla="*/ 721 h 6869157"/>
              <a:gd name="connsiteX2" fmla="*/ 419698 w 8105223"/>
              <a:gd name="connsiteY2" fmla="*/ 0 h 6869157"/>
              <a:gd name="connsiteX3" fmla="*/ 8105223 w 8105223"/>
              <a:gd name="connsiteY3" fmla="*/ 6869157 h 6869157"/>
              <a:gd name="connsiteX4" fmla="*/ 4831 w 8105223"/>
              <a:gd name="connsiteY4" fmla="*/ 6869157 h 686915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8105223" h="6869157">
                <a:moveTo>
                  <a:pt x="4831" y="6869157"/>
                </a:moveTo>
                <a:cubicBezTo>
                  <a:pt x="5625" y="4579678"/>
                  <a:pt x="-726" y="2290200"/>
                  <a:pt x="68" y="721"/>
                </a:cubicBezTo>
                <a:lnTo>
                  <a:pt x="419698" y="0"/>
                </a:lnTo>
                <a:lnTo>
                  <a:pt x="8105223" y="6869157"/>
                </a:lnTo>
                <a:lnTo>
                  <a:pt x="4831" y="6869157"/>
                </a:lnTo>
                <a:close/>
              </a:path>
            </a:pathLst>
          </a:custGeom>
          <a:solidFill>
            <a:srgbClr val="9D032A"/>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pl-PL" dirty="0">
              <a:solidFill>
                <a:srgbClr val="58595B"/>
              </a:solidFill>
            </a:endParaRPr>
          </a:p>
        </p:txBody>
      </p:sp>
      <p:pic>
        <p:nvPicPr>
          <p:cNvPr id="4" name="Obraz 6"/>
          <p:cNvPicPr>
            <a:picLocks noChangeAspect="1"/>
          </p:cNvPicPr>
          <p:nvPr/>
        </p:nvPicPr>
        <p:blipFill>
          <a:blip r:embed="rId2"/>
          <a:srcRect/>
          <a:stretch>
            <a:fillRect/>
          </a:stretch>
        </p:blipFill>
        <p:spPr bwMode="auto">
          <a:xfrm>
            <a:off x="3938588" y="3162300"/>
            <a:ext cx="1266825" cy="533400"/>
          </a:xfrm>
          <a:prstGeom prst="rect">
            <a:avLst/>
          </a:prstGeom>
          <a:solidFill>
            <a:schemeClr val="bg2"/>
          </a:solidFill>
          <a:ln w="203200" cap="sq">
            <a:solidFill>
              <a:schemeClr val="tx2"/>
            </a:solidFill>
            <a:miter lim="800000"/>
            <a:headEnd/>
            <a:tailEnd/>
          </a:ln>
        </p:spPr>
      </p:pic>
      <p:sp>
        <p:nvSpPr>
          <p:cNvPr id="11" name="Symbol zastępczy tekstu 10"/>
          <p:cNvSpPr>
            <a:spLocks noGrp="1"/>
          </p:cNvSpPr>
          <p:nvPr>
            <p:ph type="body" sz="quarter" idx="10"/>
          </p:nvPr>
        </p:nvSpPr>
        <p:spPr>
          <a:xfrm>
            <a:off x="0" y="0"/>
            <a:ext cx="9148763" cy="6858000"/>
          </a:xfrm>
        </p:spPr>
        <p:txBody>
          <a:bodyPr lIns="540000" tIns="540000" rIns="540000" bIns="540000" anchor="ctr">
            <a:normAutofit/>
          </a:bodyPr>
          <a:lstStyle>
            <a:lvl1pPr marL="0" indent="0">
              <a:spcBef>
                <a:spcPts val="0"/>
              </a:spcBef>
              <a:buNone/>
              <a:defRPr sz="1600" b="1">
                <a:solidFill>
                  <a:srgbClr val="9D032A"/>
                </a:solidFill>
                <a:latin typeface="Neo Sans Pro" pitchFamily="34" charset="0"/>
              </a:defRPr>
            </a:lvl1pPr>
            <a:lvl2pPr marL="0" indent="0" algn="l">
              <a:spcBef>
                <a:spcPts val="0"/>
              </a:spcBef>
              <a:buNone/>
              <a:defRPr sz="1400" baseline="0">
                <a:solidFill>
                  <a:srgbClr val="9D032A"/>
                </a:solidFill>
                <a:latin typeface="Neo Sans Pro" pitchFamily="34" charset="0"/>
              </a:defRPr>
            </a:lvl2pPr>
          </a:lstStyle>
          <a:p>
            <a:pPr lvl="0"/>
            <a:r>
              <a:rPr lang="pl-PL" smtClean="0"/>
              <a:t>Kliknij, aby edytować style wzorca tekstu</a:t>
            </a:r>
          </a:p>
          <a:p>
            <a:pPr lvl="1"/>
            <a:r>
              <a:rPr lang="pl-PL" smtClean="0"/>
              <a:t>Drugi poziom</a:t>
            </a: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Spis treści">
    <p:spTree>
      <p:nvGrpSpPr>
        <p:cNvPr id="1" name=""/>
        <p:cNvGrpSpPr/>
        <p:nvPr/>
      </p:nvGrpSpPr>
      <p:grpSpPr>
        <a:xfrm>
          <a:off x="0" y="0"/>
          <a:ext cx="0" cy="0"/>
          <a:chOff x="0" y="0"/>
          <a:chExt cx="0" cy="0"/>
        </a:xfrm>
      </p:grpSpPr>
      <p:sp>
        <p:nvSpPr>
          <p:cNvPr id="3" name="Symbol zastępczy zawartości 21"/>
          <p:cNvSpPr>
            <a:spLocks noGrp="1"/>
          </p:cNvSpPr>
          <p:nvPr>
            <p:ph sz="quarter" idx="10"/>
          </p:nvPr>
        </p:nvSpPr>
        <p:spPr>
          <a:xfrm>
            <a:off x="395536" y="1700808"/>
            <a:ext cx="8229600" cy="4427862"/>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4"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Pusty">
    <p:spTree>
      <p:nvGrpSpPr>
        <p:cNvPr id="1" name=""/>
        <p:cNvGrpSpPr/>
        <p:nvPr/>
      </p:nvGrpSpPr>
      <p:grpSpPr>
        <a:xfrm>
          <a:off x="0" y="0"/>
          <a:ext cx="0" cy="0"/>
          <a:chOff x="0" y="0"/>
          <a:chExt cx="0" cy="0"/>
        </a:xfrm>
      </p:grpSpPr>
      <p:sp>
        <p:nvSpPr>
          <p:cNvPr id="22" name="Symbol zastępczy zawartości 21"/>
          <p:cNvSpPr>
            <a:spLocks noGrp="1"/>
          </p:cNvSpPr>
          <p:nvPr>
            <p:ph sz="quarter" idx="10"/>
          </p:nvPr>
        </p:nvSpPr>
        <p:spPr>
          <a:xfrm>
            <a:off x="2006600" y="458670"/>
            <a:ext cx="6660000" cy="5670000"/>
          </a:xfrm>
        </p:spPr>
        <p:txBody>
          <a:bodyPr lIns="180000">
            <a:normAutofit/>
          </a:bodyPr>
          <a:lstStyle>
            <a:lvl1pPr>
              <a:defRPr sz="1600"/>
            </a:lvl1pPr>
            <a:lvl2pPr>
              <a:defRPr sz="1600"/>
            </a:lvl2pPr>
            <a:lvl3pPr>
              <a:defRPr sz="1600"/>
            </a:lvl3pPr>
            <a:lvl4pPr>
              <a:defRPr sz="1600"/>
            </a:lvl4pPr>
            <a:lvl5pPr>
              <a:defRPr sz="1600"/>
            </a:lvl5pPr>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picTx" preserve="1">
  <p:cSld name="Obraz z podpisem">
    <p:spTree>
      <p:nvGrpSpPr>
        <p:cNvPr id="1" name=""/>
        <p:cNvGrpSpPr/>
        <p:nvPr/>
      </p:nvGrpSpPr>
      <p:grpSpPr>
        <a:xfrm>
          <a:off x="0" y="0"/>
          <a:ext cx="0" cy="0"/>
          <a:chOff x="0" y="0"/>
          <a:chExt cx="0" cy="0"/>
        </a:xfrm>
      </p:grpSpPr>
      <p:sp>
        <p:nvSpPr>
          <p:cNvPr id="2" name="Tytuł 1"/>
          <p:cNvSpPr>
            <a:spLocks noGrp="1"/>
          </p:cNvSpPr>
          <p:nvPr>
            <p:ph type="title"/>
          </p:nvPr>
        </p:nvSpPr>
        <p:spPr>
          <a:xfrm>
            <a:off x="1792288" y="4800600"/>
            <a:ext cx="5486400" cy="566738"/>
          </a:xfrm>
        </p:spPr>
        <p:txBody>
          <a:bodyPr anchor="b"/>
          <a:lstStyle>
            <a:lvl1pPr algn="l">
              <a:defRPr sz="2000" b="1"/>
            </a:lvl1pPr>
          </a:lstStyle>
          <a:p>
            <a:r>
              <a:rPr lang="pl-PL" smtClean="0"/>
              <a:t>Kliknij, aby edytować styl</a:t>
            </a:r>
            <a:endParaRPr lang="pl-PL"/>
          </a:p>
        </p:txBody>
      </p:sp>
      <p:sp>
        <p:nvSpPr>
          <p:cNvPr id="3" name="Symbol zastępczy obrazu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pl-PL" noProof="0" smtClean="0"/>
              <a:t>Kliknij ikonę, aby dodać obraz</a:t>
            </a:r>
            <a:endParaRPr lang="pl-PL" noProof="0"/>
          </a:p>
        </p:txBody>
      </p:sp>
      <p:sp>
        <p:nvSpPr>
          <p:cNvPr id="4" name="Symbol zastępczy tekstu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pl-PL" smtClean="0"/>
              <a:t>Kliknij, aby edytować style wzorca tekstu</a:t>
            </a:r>
          </a:p>
        </p:txBody>
      </p:sp>
      <p:sp>
        <p:nvSpPr>
          <p:cNvPr id="5" name="Symbol zastępczy daty 3"/>
          <p:cNvSpPr>
            <a:spLocks noGrp="1"/>
          </p:cNvSpPr>
          <p:nvPr>
            <p:ph type="dt" sz="half" idx="10"/>
          </p:nvPr>
        </p:nvSpPr>
        <p:spPr/>
        <p:txBody>
          <a:bodyPr/>
          <a:lstStyle>
            <a:lvl1pPr>
              <a:defRPr/>
            </a:lvl1pPr>
          </a:lstStyle>
          <a:p>
            <a:pPr>
              <a:defRPr/>
            </a:pPr>
            <a:endParaRPr lang="pl-PL"/>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vertTx" preserve="1">
  <p:cSld name="Tytuł i tekst pionowy">
    <p:spTree>
      <p:nvGrpSpPr>
        <p:cNvPr id="1" name=""/>
        <p:cNvGrpSpPr/>
        <p:nvPr/>
      </p:nvGrpSpPr>
      <p:grpSpPr>
        <a:xfrm>
          <a:off x="0" y="0"/>
          <a:ext cx="0" cy="0"/>
          <a:chOff x="0" y="0"/>
          <a:chExt cx="0" cy="0"/>
        </a:xfrm>
      </p:grpSpPr>
      <p:sp>
        <p:nvSpPr>
          <p:cNvPr id="2" name="Tytuł 1"/>
          <p:cNvSpPr>
            <a:spLocks noGrp="1"/>
          </p:cNvSpPr>
          <p:nvPr>
            <p:ph type="title"/>
          </p:nvPr>
        </p:nvSpPr>
        <p:spPr>
          <a:xfrm>
            <a:off x="395536" y="471810"/>
            <a:ext cx="8229600" cy="940966"/>
          </a:xfrm>
        </p:spPr>
        <p:txBody>
          <a:bodyPr/>
          <a:lstStyle/>
          <a:p>
            <a:r>
              <a:rPr lang="pl-PL" smtClean="0"/>
              <a:t>Kliknij, aby edytować styl</a:t>
            </a:r>
            <a:endParaRPr lang="pl-PL" dirty="0"/>
          </a:p>
        </p:txBody>
      </p:sp>
      <p:sp>
        <p:nvSpPr>
          <p:cNvPr id="3" name="Symbol zastępczy tytułu pionowego 2"/>
          <p:cNvSpPr>
            <a:spLocks noGrp="1"/>
          </p:cNvSpPr>
          <p:nvPr>
            <p:ph type="body" orient="vert" idx="1"/>
          </p:nvPr>
        </p:nvSpPr>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a:p>
        </p:txBody>
      </p:sp>
      <p:sp>
        <p:nvSpPr>
          <p:cNvPr id="4" name="Symbol zastępczy daty 3"/>
          <p:cNvSpPr>
            <a:spLocks noGrp="1"/>
          </p:cNvSpPr>
          <p:nvPr>
            <p:ph type="dt" sz="half" idx="10"/>
          </p:nvPr>
        </p:nvSpPr>
        <p:spPr/>
        <p:txBody>
          <a:bodyPr/>
          <a:lstStyle>
            <a:lvl1pPr>
              <a:defRPr/>
            </a:lvl1pPr>
          </a:lstStyle>
          <a:p>
            <a:pPr>
              <a:defRPr/>
            </a:pPr>
            <a:endParaRPr lang="pl-PL"/>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itleAndTx" preserve="1">
  <p:cSld name="Tytuł pionowy i tekst">
    <p:spTree>
      <p:nvGrpSpPr>
        <p:cNvPr id="1" name=""/>
        <p:cNvGrpSpPr/>
        <p:nvPr/>
      </p:nvGrpSpPr>
      <p:grpSpPr>
        <a:xfrm>
          <a:off x="0" y="0"/>
          <a:ext cx="0" cy="0"/>
          <a:chOff x="0" y="0"/>
          <a:chExt cx="0" cy="0"/>
        </a:xfrm>
      </p:grpSpPr>
      <p:sp>
        <p:nvSpPr>
          <p:cNvPr id="2" name="Tytuł pionowy 1"/>
          <p:cNvSpPr>
            <a:spLocks noGrp="1"/>
          </p:cNvSpPr>
          <p:nvPr>
            <p:ph type="title" orient="vert"/>
          </p:nvPr>
        </p:nvSpPr>
        <p:spPr>
          <a:xfrm>
            <a:off x="6629400" y="274638"/>
            <a:ext cx="2057400" cy="5851525"/>
          </a:xfrm>
        </p:spPr>
        <p:txBody>
          <a:bodyPr vert="eaVert"/>
          <a:lstStyle/>
          <a:p>
            <a:r>
              <a:rPr lang="pl-PL" smtClean="0"/>
              <a:t>Kliknij, aby edytować styl</a:t>
            </a:r>
            <a:endParaRPr lang="pl-PL"/>
          </a:p>
        </p:txBody>
      </p:sp>
      <p:sp>
        <p:nvSpPr>
          <p:cNvPr id="3" name="Symbol zastępczy tytułu pionowego 2"/>
          <p:cNvSpPr>
            <a:spLocks noGrp="1"/>
          </p:cNvSpPr>
          <p:nvPr>
            <p:ph type="body" orient="vert" idx="1"/>
          </p:nvPr>
        </p:nvSpPr>
        <p:spPr>
          <a:xfrm>
            <a:off x="457200" y="274638"/>
            <a:ext cx="6019800" cy="5851525"/>
          </a:xfrm>
        </p:spPr>
        <p:txBody>
          <a:bodyPr vert="eaVert"/>
          <a:lstStyle/>
          <a:p>
            <a:pPr lvl="0"/>
            <a:r>
              <a:rPr lang="pl-PL" smtClean="0"/>
              <a:t>Kliknij, aby edytować style wzorca tekstu</a:t>
            </a:r>
          </a:p>
          <a:p>
            <a:pPr lvl="1"/>
            <a:r>
              <a:rPr lang="pl-PL" smtClean="0"/>
              <a:t>Drugi poziom</a:t>
            </a:r>
          </a:p>
          <a:p>
            <a:pPr lvl="2"/>
            <a:r>
              <a:rPr lang="pl-PL" smtClean="0"/>
              <a:t>Trzeci poziom</a:t>
            </a:r>
          </a:p>
          <a:p>
            <a:pPr lvl="3"/>
            <a:r>
              <a:rPr lang="pl-PL" smtClean="0"/>
              <a:t>Czwarty poziom</a:t>
            </a:r>
          </a:p>
          <a:p>
            <a:pPr lvl="4"/>
            <a:r>
              <a:rPr lang="pl-PL" smtClean="0"/>
              <a:t>Piąty poziom</a:t>
            </a:r>
            <a:endParaRPr lang="pl-PL" dirty="0"/>
          </a:p>
        </p:txBody>
      </p:sp>
      <p:sp>
        <p:nvSpPr>
          <p:cNvPr id="4" name="Symbol zastępczy daty 3"/>
          <p:cNvSpPr>
            <a:spLocks noGrp="1"/>
          </p:cNvSpPr>
          <p:nvPr>
            <p:ph type="dt" sz="half" idx="10"/>
          </p:nvPr>
        </p:nvSpPr>
        <p:spPr/>
        <p:txBody>
          <a:bodyPr/>
          <a:lstStyle>
            <a:lvl1pPr>
              <a:defRPr/>
            </a:lvl1pPr>
          </a:lstStyle>
          <a:p>
            <a:pPr>
              <a:defRPr/>
            </a:pPr>
            <a:endParaRPr lang="pl-PL"/>
          </a:p>
        </p:txBody>
      </p:sp>
      <p:sp>
        <p:nvSpPr>
          <p:cNvPr id="5" name="Symbol zastępczy stopki 4"/>
          <p:cNvSpPr>
            <a:spLocks noGrp="1"/>
          </p:cNvSpPr>
          <p:nvPr>
            <p:ph type="ftr" sz="quarter" idx="11"/>
          </p:nvPr>
        </p:nvSpPr>
        <p:spPr/>
        <p:txBody>
          <a:bodyPr/>
          <a:lstStyle>
            <a:lvl1pPr>
              <a:defRPr/>
            </a:lvl1pPr>
          </a:lstStyle>
          <a:p>
            <a:pPr>
              <a:defRPr/>
            </a:pPr>
            <a:endParaRPr lang="pl-PL"/>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cSld name="1_Pusty">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fld id="{1BE0DE56-E9B5-4E42-861C-365106577C04}" type="datetime1">
              <a:rPr lang="pl-PL"/>
              <a:pPr>
                <a:defRPr/>
              </a:pPr>
              <a:t>2018-10-05</a:t>
            </a:fld>
            <a:endParaRPr lang="pl-PL"/>
          </a:p>
        </p:txBody>
      </p:sp>
      <p:sp>
        <p:nvSpPr>
          <p:cNvPr id="3" name="Footer Placeholder 2"/>
          <p:cNvSpPr>
            <a:spLocks noGrp="1"/>
          </p:cNvSpPr>
          <p:nvPr>
            <p:ph type="ftr" sz="quarter" idx="11"/>
          </p:nvPr>
        </p:nvSpPr>
        <p:spPr/>
        <p:txBody>
          <a:bodyPr/>
          <a:lstStyle>
            <a:lvl1pPr>
              <a:defRPr/>
            </a:lvl1pPr>
          </a:lstStyle>
          <a:p>
            <a:pPr>
              <a:defRPr/>
            </a:pPr>
            <a:r>
              <a:rPr lang="pl-PL"/>
              <a:t>opracowanie: D.BIAŁOWĄS_KBW OLSZTYN</a:t>
            </a:r>
          </a:p>
        </p:txBody>
      </p:sp>
      <p:sp>
        <p:nvSpPr>
          <p:cNvPr id="4" name="Slide Number Placeholder 3"/>
          <p:cNvSpPr>
            <a:spLocks noGrp="1"/>
          </p:cNvSpPr>
          <p:nvPr>
            <p:ph type="sldNum" sz="quarter" idx="12"/>
          </p:nvPr>
        </p:nvSpPr>
        <p:spPr>
          <a:xfrm>
            <a:off x="8401050" y="6170613"/>
            <a:ext cx="503238" cy="503237"/>
          </a:xfrm>
          <a:prstGeom prst="ellipse">
            <a:avLst/>
          </a:prstGeom>
        </p:spPr>
        <p:txBody>
          <a:bodyPr vert="horz" wrap="square" lIns="91440" tIns="45720" rIns="91440" bIns="45720" numCol="1" anchor="t" anchorCtr="0" compatLnSpc="1">
            <a:prstTxWarp prst="textNoShape">
              <a:avLst/>
            </a:prstTxWarp>
          </a:bodyPr>
          <a:lstStyle>
            <a:lvl1pPr>
              <a:defRPr/>
            </a:lvl1pPr>
          </a:lstStyle>
          <a:p>
            <a:fld id="{57D91F34-4C55-4EE4-8E0E-750D234A0D47}" type="slidenum">
              <a:rPr lang="pl-PL" altLang="pl-PL"/>
              <a:pPr/>
              <a:t>‹#›</a:t>
            </a:fld>
            <a:endParaRPr lang="pl-PL" altLang="pl-P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8.xml"/><Relationship Id="rId13" Type="http://schemas.openxmlformats.org/officeDocument/2006/relationships/theme" Target="../theme/theme2.xml"/><Relationship Id="rId3" Type="http://schemas.openxmlformats.org/officeDocument/2006/relationships/slideLayout" Target="../slideLayouts/slideLayout13.xml"/><Relationship Id="rId7" Type="http://schemas.openxmlformats.org/officeDocument/2006/relationships/slideLayout" Target="../slideLayouts/slideLayout17.xml"/><Relationship Id="rId12" Type="http://schemas.openxmlformats.org/officeDocument/2006/relationships/slideLayout" Target="../slideLayouts/slideLayout22.xml"/><Relationship Id="rId2" Type="http://schemas.openxmlformats.org/officeDocument/2006/relationships/slideLayout" Target="../slideLayouts/slideLayout12.xml"/><Relationship Id="rId1" Type="http://schemas.openxmlformats.org/officeDocument/2006/relationships/slideLayout" Target="../slideLayouts/slideLayout11.xml"/><Relationship Id="rId6" Type="http://schemas.openxmlformats.org/officeDocument/2006/relationships/slideLayout" Target="../slideLayouts/slideLayout16.xml"/><Relationship Id="rId11" Type="http://schemas.openxmlformats.org/officeDocument/2006/relationships/slideLayout" Target="../slideLayouts/slideLayout21.xml"/><Relationship Id="rId5" Type="http://schemas.openxmlformats.org/officeDocument/2006/relationships/slideLayout" Target="../slideLayouts/slideLayout15.xml"/><Relationship Id="rId10" Type="http://schemas.openxmlformats.org/officeDocument/2006/relationships/slideLayout" Target="../slideLayouts/slideLayout20.xml"/><Relationship Id="rId4" Type="http://schemas.openxmlformats.org/officeDocument/2006/relationships/slideLayout" Target="../slideLayouts/slideLayout14.xml"/><Relationship Id="rId9" Type="http://schemas.openxmlformats.org/officeDocument/2006/relationships/slideLayout" Target="../slideLayouts/slideLayout19.xml"/><Relationship Id="rId14" Type="http://schemas.openxmlformats.org/officeDocument/2006/relationships/image" Target="../media/image3.jpeg"/></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pic>
        <p:nvPicPr>
          <p:cNvPr id="1026" name="Obraz 8" descr="Logo - 3109 - 1 strona.jpg"/>
          <p:cNvPicPr>
            <a:picLocks noChangeAspect="1"/>
          </p:cNvPicPr>
          <p:nvPr userDrawn="1"/>
        </p:nvPicPr>
        <p:blipFill>
          <a:blip r:embed="rId12"/>
          <a:srcRect/>
          <a:stretch>
            <a:fillRect/>
          </a:stretch>
        </p:blipFill>
        <p:spPr bwMode="auto">
          <a:xfrm>
            <a:off x="0" y="0"/>
            <a:ext cx="9144000" cy="1595438"/>
          </a:xfrm>
          <a:prstGeom prst="rect">
            <a:avLst/>
          </a:prstGeom>
          <a:noFill/>
          <a:ln w="9525">
            <a:noFill/>
            <a:miter lim="800000"/>
            <a:headEnd/>
            <a:tailEnd/>
          </a:ln>
        </p:spPr>
      </p:pic>
      <p:sp>
        <p:nvSpPr>
          <p:cNvPr id="1027" name="Symbol zastępczy tekstu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altLang="pl-PL" smtClean="0"/>
              <a:t>Kliknij, aby edytować style wzorca tekstu</a:t>
            </a:r>
          </a:p>
          <a:p>
            <a:pPr lvl="1"/>
            <a:r>
              <a:rPr lang="pl-PL" altLang="pl-PL" smtClean="0"/>
              <a:t>Drugi poziom</a:t>
            </a:r>
          </a:p>
          <a:p>
            <a:pPr lvl="2"/>
            <a:r>
              <a:rPr lang="pl-PL" altLang="pl-PL" smtClean="0"/>
              <a:t>Trzeci poziom</a:t>
            </a:r>
          </a:p>
          <a:p>
            <a:pPr lvl="3"/>
            <a:r>
              <a:rPr lang="pl-PL" altLang="pl-PL" smtClean="0"/>
              <a:t>Czwarty poziom</a:t>
            </a:r>
          </a:p>
          <a:p>
            <a:pPr lvl="4"/>
            <a:r>
              <a:rPr lang="pl-PL" altLang="pl-PL" smtClean="0"/>
              <a:t>Piąty poziom</a:t>
            </a:r>
          </a:p>
        </p:txBody>
      </p:sp>
      <p:sp>
        <p:nvSpPr>
          <p:cNvPr id="1028" name="Symbol zastępczy tytułu 1"/>
          <p:cNvSpPr>
            <a:spLocks noGrp="1"/>
          </p:cNvSpPr>
          <p:nvPr>
            <p:ph type="title"/>
          </p:nvPr>
        </p:nvSpPr>
        <p:spPr bwMode="auto">
          <a:xfrm>
            <a:off x="457200" y="43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l-PL" altLang="pl-PL" smtClean="0"/>
              <a:t>Kliknij, aby edytować styl</a:t>
            </a:r>
          </a:p>
        </p:txBody>
      </p:sp>
      <p:pic>
        <p:nvPicPr>
          <p:cNvPr id="1029" name="Obraz 6"/>
          <p:cNvPicPr>
            <a:picLocks noChangeAspect="1"/>
          </p:cNvPicPr>
          <p:nvPr userDrawn="1"/>
        </p:nvPicPr>
        <p:blipFill>
          <a:blip r:embed="rId13"/>
          <a:srcRect/>
          <a:stretch>
            <a:fillRect/>
          </a:stretch>
        </p:blipFill>
        <p:spPr bwMode="auto">
          <a:xfrm>
            <a:off x="7885113" y="6313488"/>
            <a:ext cx="1185862" cy="500062"/>
          </a:xfrm>
          <a:prstGeom prst="rect">
            <a:avLst/>
          </a:prstGeom>
          <a:noFill/>
          <a:ln w="9525">
            <a:noFill/>
            <a:miter lim="800000"/>
            <a:headEnd/>
            <a:tailEnd/>
          </a:ln>
        </p:spPr>
      </p:pic>
      <p:sp>
        <p:nvSpPr>
          <p:cNvPr id="12" name="pole tekstowe 8"/>
          <p:cNvSpPr txBox="1">
            <a:spLocks noChangeArrowheads="1"/>
          </p:cNvSpPr>
          <p:nvPr userDrawn="1"/>
        </p:nvSpPr>
        <p:spPr bwMode="auto">
          <a:xfrm>
            <a:off x="8516938" y="836613"/>
            <a:ext cx="576262" cy="369887"/>
          </a:xfrm>
          <a:prstGeom prst="rect">
            <a:avLst/>
          </a:prstGeom>
          <a:noFill/>
          <a:ln w="9525">
            <a:solidFill>
              <a:srgbClr val="9D032A"/>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p>
            <a:pPr algn="ctr" eaLnBrk="1" hangingPunct="1"/>
            <a:fld id="{7E0AADBE-9CA0-4EFD-9EC6-18BA1033C93C}" type="slidenum">
              <a:rPr lang="pl-PL" altLang="pl-PL" b="1">
                <a:solidFill>
                  <a:srgbClr val="9D032A"/>
                </a:solidFill>
              </a:rPr>
              <a:pPr algn="ctr" eaLnBrk="1" hangingPunct="1"/>
              <a:t>‹#›</a:t>
            </a:fld>
            <a:endParaRPr lang="pl-PL" altLang="pl-PL" b="1">
              <a:solidFill>
                <a:srgbClr val="9D032A"/>
              </a:solidFill>
            </a:endParaRPr>
          </a:p>
        </p:txBody>
      </p:sp>
    </p:spTree>
  </p:cSld>
  <p:clrMap bg1="lt1" tx1="dk1" bg2="lt2" tx2="dk2" accent1="accent1" accent2="accent2" accent3="accent3" accent4="accent4" accent5="accent5" accent6="accent6" hlink="hlink" folHlink="folHlink"/>
  <p:sldLayoutIdLst>
    <p:sldLayoutId id="2147489667" r:id="rId1"/>
    <p:sldLayoutId id="2147489668" r:id="rId2"/>
    <p:sldLayoutId id="2147489669" r:id="rId3"/>
    <p:sldLayoutId id="2147489670" r:id="rId4"/>
    <p:sldLayoutId id="2147489671" r:id="rId5"/>
    <p:sldLayoutId id="2147489672" r:id="rId6"/>
    <p:sldLayoutId id="2147489673" r:id="rId7"/>
    <p:sldLayoutId id="2147489674" r:id="rId8"/>
    <p:sldLayoutId id="2147489675" r:id="rId9"/>
    <p:sldLayoutId id="2147489678" r:id="rId10"/>
  </p:sldLayoutIdLst>
  <p:timing>
    <p:tnLst>
      <p:par>
        <p:cTn id="1" dur="indefinite" restart="never" nodeType="tmRoot"/>
      </p:par>
    </p:tnLst>
  </p:timing>
  <p:txStyles>
    <p:titleStyle>
      <a:lvl1pPr algn="l" rtl="0" eaLnBrk="0" fontAlgn="base" hangingPunct="0">
        <a:lnSpc>
          <a:spcPct val="90000"/>
        </a:lnSpc>
        <a:spcBef>
          <a:spcPct val="0"/>
        </a:spcBef>
        <a:spcAft>
          <a:spcPct val="0"/>
        </a:spcAft>
        <a:defRPr sz="4400" kern="1200">
          <a:solidFill>
            <a:schemeClr val="tx1"/>
          </a:solidFill>
          <a:latin typeface="+mj-lt"/>
          <a:ea typeface="+mj-ea"/>
          <a:cs typeface="+mj-cs"/>
        </a:defRPr>
      </a:lvl1pPr>
      <a:lvl2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2pPr>
      <a:lvl3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3pPr>
      <a:lvl4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4pPr>
      <a:lvl5pPr algn="l" rtl="0" eaLnBrk="0" fontAlgn="base" hangingPunct="0">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eaLnBrk="0" fontAlgn="base" hangingPunct="0">
        <a:lnSpc>
          <a:spcPct val="90000"/>
        </a:lnSpc>
        <a:spcBef>
          <a:spcPts val="1000"/>
        </a:spcBef>
        <a:spcAft>
          <a:spcPct val="0"/>
        </a:spcAft>
        <a:buFont typeface="Arial" charset="0"/>
        <a:buChar char="•"/>
        <a:defRPr sz="2800" kern="1200">
          <a:solidFill>
            <a:schemeClr val="tx1"/>
          </a:solidFill>
          <a:latin typeface="+mn-lt"/>
          <a:ea typeface="+mn-ea"/>
          <a:cs typeface="+mn-cs"/>
        </a:defRPr>
      </a:lvl1pPr>
      <a:lvl2pPr marL="685800" indent="-228600" algn="l" rtl="0" eaLnBrk="0" fontAlgn="base" hangingPunct="0">
        <a:lnSpc>
          <a:spcPct val="90000"/>
        </a:lnSpc>
        <a:spcBef>
          <a:spcPts val="500"/>
        </a:spcBef>
        <a:spcAft>
          <a:spcPct val="0"/>
        </a:spcAft>
        <a:buFont typeface="Arial" charset="0"/>
        <a:buChar char="•"/>
        <a:defRPr sz="2400" kern="1200">
          <a:solidFill>
            <a:schemeClr val="tx1"/>
          </a:solidFill>
          <a:latin typeface="+mn-lt"/>
          <a:ea typeface="+mn-ea"/>
          <a:cs typeface="+mn-cs"/>
        </a:defRPr>
      </a:lvl2pPr>
      <a:lvl3pPr marL="1143000" indent="-228600" algn="l" rtl="0" eaLnBrk="0" fontAlgn="base" hangingPunct="0">
        <a:lnSpc>
          <a:spcPct val="90000"/>
        </a:lnSpc>
        <a:spcBef>
          <a:spcPts val="500"/>
        </a:spcBef>
        <a:spcAft>
          <a:spcPct val="0"/>
        </a:spcAft>
        <a:buFont typeface="Arial" charset="0"/>
        <a:buChar char="•"/>
        <a:defRPr sz="2000" kern="1200">
          <a:solidFill>
            <a:schemeClr val="tx1"/>
          </a:solidFill>
          <a:latin typeface="+mn-lt"/>
          <a:ea typeface="+mn-ea"/>
          <a:cs typeface="+mn-cs"/>
        </a:defRPr>
      </a:lvl3pPr>
      <a:lvl4pPr marL="16002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4pPr>
      <a:lvl5pPr marL="2057400" indent="-228600" algn="l" rtl="0" eaLnBrk="0" fontAlgn="base" hangingPunct="0">
        <a:lnSpc>
          <a:spcPct val="90000"/>
        </a:lnSpc>
        <a:spcBef>
          <a:spcPts val="500"/>
        </a:spcBef>
        <a:spcAft>
          <a:spcPct val="0"/>
        </a:spcAft>
        <a:buFont typeface="Arial"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0">
          <a:blip r:embed="rId14"/>
          <a:srcRect/>
          <a:stretch>
            <a:fillRect/>
          </a:stretch>
        </a:blipFill>
        <a:effectLst/>
      </p:bgPr>
    </p:bg>
    <p:spTree>
      <p:nvGrpSpPr>
        <p:cNvPr id="1" name=""/>
        <p:cNvGrpSpPr/>
        <p:nvPr/>
      </p:nvGrpSpPr>
      <p:grpSpPr>
        <a:xfrm>
          <a:off x="0" y="0"/>
          <a:ext cx="0" cy="0"/>
          <a:chOff x="0" y="0"/>
          <a:chExt cx="0" cy="0"/>
        </a:xfrm>
      </p:grpSpPr>
      <p:sp>
        <p:nvSpPr>
          <p:cNvPr id="2050" name="Symbol zastępczy tytułu 1"/>
          <p:cNvSpPr>
            <a:spLocks noGrp="1"/>
          </p:cNvSpPr>
          <p:nvPr>
            <p:ph type="title"/>
          </p:nvPr>
        </p:nvSpPr>
        <p:spPr bwMode="auto">
          <a:xfrm>
            <a:off x="457200" y="431800"/>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pl-PL" altLang="pl-PL" smtClean="0"/>
              <a:t>Kliknij, aby edytować styl</a:t>
            </a:r>
          </a:p>
        </p:txBody>
      </p:sp>
      <p:sp>
        <p:nvSpPr>
          <p:cNvPr id="2051" name="Symbol zastępczy tekstu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l-PL" altLang="pl-PL" smtClean="0"/>
              <a:t>Kliknij, aby edytować style wzorca tekstu</a:t>
            </a:r>
          </a:p>
          <a:p>
            <a:pPr lvl="1"/>
            <a:r>
              <a:rPr lang="pl-PL" altLang="pl-PL" smtClean="0"/>
              <a:t>Drugi poziom</a:t>
            </a:r>
          </a:p>
          <a:p>
            <a:pPr lvl="2"/>
            <a:r>
              <a:rPr lang="pl-PL" altLang="pl-PL" smtClean="0"/>
              <a:t>Trzeci poziom</a:t>
            </a:r>
          </a:p>
          <a:p>
            <a:pPr lvl="3"/>
            <a:r>
              <a:rPr lang="pl-PL" altLang="pl-PL" smtClean="0"/>
              <a:t>Czwarty poziom</a:t>
            </a:r>
          </a:p>
          <a:p>
            <a:pPr lvl="4"/>
            <a:r>
              <a:rPr lang="pl-PL" altLang="pl-PL" smtClean="0"/>
              <a:t>Piąty poziom</a:t>
            </a:r>
          </a:p>
        </p:txBody>
      </p:sp>
      <p:sp>
        <p:nvSpPr>
          <p:cNvPr id="4" name="Symbol zastępczy daty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eaLnBrk="1" fontAlgn="auto" hangingPunct="1">
              <a:spcBef>
                <a:spcPts val="0"/>
              </a:spcBef>
              <a:spcAft>
                <a:spcPts val="0"/>
              </a:spcAft>
              <a:defRPr sz="1200">
                <a:solidFill>
                  <a:srgbClr val="58595B">
                    <a:tint val="75000"/>
                  </a:srgbClr>
                </a:solidFill>
                <a:latin typeface="+mn-lt"/>
              </a:defRPr>
            </a:lvl1pPr>
          </a:lstStyle>
          <a:p>
            <a:pPr>
              <a:defRPr/>
            </a:pPr>
            <a:endParaRPr lang="pl-PL"/>
          </a:p>
        </p:txBody>
      </p:sp>
      <p:sp>
        <p:nvSpPr>
          <p:cNvPr id="5" name="Symbol zastępczy stopki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eaLnBrk="1" fontAlgn="auto" hangingPunct="1">
              <a:spcBef>
                <a:spcPts val="0"/>
              </a:spcBef>
              <a:spcAft>
                <a:spcPts val="0"/>
              </a:spcAft>
              <a:defRPr sz="1200">
                <a:solidFill>
                  <a:srgbClr val="58595B">
                    <a:tint val="75000"/>
                  </a:srgbClr>
                </a:solidFill>
                <a:latin typeface="+mn-lt"/>
              </a:defRPr>
            </a:lvl1pPr>
          </a:lstStyle>
          <a:p>
            <a:pPr>
              <a:defRPr/>
            </a:pPr>
            <a:endParaRPr lang="pl-PL"/>
          </a:p>
        </p:txBody>
      </p:sp>
    </p:spTree>
  </p:cSld>
  <p:clrMap bg1="lt1" tx1="dk1" bg2="lt2" tx2="dk2" accent1="accent1" accent2="accent2" accent3="accent3" accent4="accent4" accent5="accent5" accent6="accent6" hlink="hlink" folHlink="folHlink"/>
  <p:sldLayoutIdLst>
    <p:sldLayoutId id="2147489676" r:id="rId1"/>
    <p:sldLayoutId id="2147489679" r:id="rId2"/>
    <p:sldLayoutId id="2147489680" r:id="rId3"/>
    <p:sldLayoutId id="2147489681" r:id="rId4"/>
    <p:sldLayoutId id="2147489682" r:id="rId5"/>
    <p:sldLayoutId id="2147489683" r:id="rId6"/>
    <p:sldLayoutId id="2147489684" r:id="rId7"/>
    <p:sldLayoutId id="2147489685" r:id="rId8"/>
    <p:sldLayoutId id="2147489686" r:id="rId9"/>
    <p:sldLayoutId id="2147489687" r:id="rId10"/>
    <p:sldLayoutId id="2147489677" r:id="rId11"/>
    <p:sldLayoutId id="2147489688" r:id="rId12"/>
  </p:sldLayoutIdLst>
  <p:timing>
    <p:tnLst>
      <p:par>
        <p:cTn id="1" dur="indefinite" restart="never" nodeType="tmRoot"/>
      </p:par>
    </p:tnLst>
  </p:timing>
  <p:hf hdr="0" ftr="0" dt="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Neo Sans Pro"/>
        </a:defRPr>
      </a:lvl2pPr>
      <a:lvl3pPr algn="ctr" rtl="0" eaLnBrk="0" fontAlgn="base" hangingPunct="0">
        <a:spcBef>
          <a:spcPct val="0"/>
        </a:spcBef>
        <a:spcAft>
          <a:spcPct val="0"/>
        </a:spcAft>
        <a:defRPr sz="4400">
          <a:solidFill>
            <a:schemeClr val="tx1"/>
          </a:solidFill>
          <a:latin typeface="Neo Sans Pro"/>
        </a:defRPr>
      </a:lvl3pPr>
      <a:lvl4pPr algn="ctr" rtl="0" eaLnBrk="0" fontAlgn="base" hangingPunct="0">
        <a:spcBef>
          <a:spcPct val="0"/>
        </a:spcBef>
        <a:spcAft>
          <a:spcPct val="0"/>
        </a:spcAft>
        <a:defRPr sz="4400">
          <a:solidFill>
            <a:schemeClr val="tx1"/>
          </a:solidFill>
          <a:latin typeface="Neo Sans Pro"/>
        </a:defRPr>
      </a:lvl4pPr>
      <a:lvl5pPr algn="ctr" rtl="0" eaLnBrk="0" fontAlgn="base" hangingPunct="0">
        <a:spcBef>
          <a:spcPct val="0"/>
        </a:spcBef>
        <a:spcAft>
          <a:spcPct val="0"/>
        </a:spcAft>
        <a:defRPr sz="4400">
          <a:solidFill>
            <a:schemeClr val="tx1"/>
          </a:solidFill>
          <a:latin typeface="Neo Sans Pro"/>
        </a:defRPr>
      </a:lvl5pPr>
      <a:lvl6pPr marL="457200" algn="ctr" rtl="0" eaLnBrk="1" fontAlgn="base" hangingPunct="1">
        <a:spcBef>
          <a:spcPct val="0"/>
        </a:spcBef>
        <a:spcAft>
          <a:spcPct val="0"/>
        </a:spcAft>
        <a:defRPr sz="4400">
          <a:solidFill>
            <a:schemeClr val="tx1"/>
          </a:solidFill>
          <a:latin typeface="Neo Sans Pro"/>
        </a:defRPr>
      </a:lvl6pPr>
      <a:lvl7pPr marL="914400" algn="ctr" rtl="0" eaLnBrk="1" fontAlgn="base" hangingPunct="1">
        <a:spcBef>
          <a:spcPct val="0"/>
        </a:spcBef>
        <a:spcAft>
          <a:spcPct val="0"/>
        </a:spcAft>
        <a:defRPr sz="4400">
          <a:solidFill>
            <a:schemeClr val="tx1"/>
          </a:solidFill>
          <a:latin typeface="Neo Sans Pro"/>
        </a:defRPr>
      </a:lvl7pPr>
      <a:lvl8pPr marL="1371600" algn="ctr" rtl="0" eaLnBrk="1" fontAlgn="base" hangingPunct="1">
        <a:spcBef>
          <a:spcPct val="0"/>
        </a:spcBef>
        <a:spcAft>
          <a:spcPct val="0"/>
        </a:spcAft>
        <a:defRPr sz="4400">
          <a:solidFill>
            <a:schemeClr val="tx1"/>
          </a:solidFill>
          <a:latin typeface="Neo Sans Pro"/>
        </a:defRPr>
      </a:lvl8pPr>
      <a:lvl9pPr marL="1828800" algn="ctr" rtl="0" eaLnBrk="1" fontAlgn="base" hangingPunct="1">
        <a:spcBef>
          <a:spcPct val="0"/>
        </a:spcBef>
        <a:spcAft>
          <a:spcPct val="0"/>
        </a:spcAft>
        <a:defRPr sz="4400">
          <a:solidFill>
            <a:schemeClr val="tx1"/>
          </a:solidFill>
          <a:latin typeface="Neo Sans Pro"/>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pl-P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6.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hyperlink" Target="mailto:cie-grazyna.kawecka@poczta.kbw.gov.pl"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hyperlink" Target="http://ciechanow.kbw.gov.pl/" TargetMode="Externa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jpeg"/><Relationship Id="rId1" Type="http://schemas.openxmlformats.org/officeDocument/2006/relationships/slideLayout" Target="../slideLayouts/slideLayout6.xml"/></Relationships>
</file>

<file path=ppt/slides/_rels/slide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10.jpeg"/><Relationship Id="rId1" Type="http://schemas.openxmlformats.org/officeDocument/2006/relationships/slideLayout" Target="../slideLayouts/slideLayout6.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6.xml"/></Relationships>
</file>

<file path=ppt/slides/_rels/slide1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jpeg"/><Relationship Id="rId1" Type="http://schemas.openxmlformats.org/officeDocument/2006/relationships/slideLayout" Target="../slideLayouts/slideLayout6.xml"/><Relationship Id="rId4" Type="http://schemas.openxmlformats.org/officeDocument/2006/relationships/image" Target="../media/image19.jpeg"/></Relationships>
</file>

<file path=ppt/slides/_rels/slide19.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6.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6.xml"/></Relationships>
</file>

<file path=ppt/slides/_rels/slide29.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6.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33.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6.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6.xml"/></Relationships>
</file>

<file path=ppt/slides/_rels/slide35.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6.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png"/><Relationship Id="rId1" Type="http://schemas.openxmlformats.org/officeDocument/2006/relationships/slideLayout" Target="../slideLayouts/slideLayout2.xml"/><Relationship Id="rId6" Type="http://schemas.openxmlformats.org/officeDocument/2006/relationships/image" Target="../media/image40.emf"/><Relationship Id="rId5" Type="http://schemas.openxmlformats.org/officeDocument/2006/relationships/image" Target="../media/image39.emf"/><Relationship Id="rId4" Type="http://schemas.openxmlformats.org/officeDocument/2006/relationships/image" Target="../media/image38.emf"/></Relationships>
</file>

<file path=ppt/slides/_rels/slide78.xml.rels><?xml version="1.0" encoding="UTF-8" standalone="yes"?>
<Relationships xmlns="http://schemas.openxmlformats.org/package/2006/relationships"><Relationship Id="rId3" Type="http://schemas.openxmlformats.org/officeDocument/2006/relationships/image" Target="../media/image41.emf"/><Relationship Id="rId2" Type="http://schemas.openxmlformats.org/officeDocument/2006/relationships/image" Target="../media/image34.png"/><Relationship Id="rId1" Type="http://schemas.openxmlformats.org/officeDocument/2006/relationships/slideLayout" Target="../slideLayouts/slideLayout2.xml"/><Relationship Id="rId5" Type="http://schemas.openxmlformats.org/officeDocument/2006/relationships/image" Target="../media/image43.emf"/><Relationship Id="rId4" Type="http://schemas.openxmlformats.org/officeDocument/2006/relationships/image" Target="../media/image42.emf"/></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3" Type="http://schemas.openxmlformats.org/officeDocument/2006/relationships/image" Target="../media/image45.emf"/><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6.xml.rels><?xml version="1.0" encoding="UTF-8" standalone="yes"?>
<Relationships xmlns="http://schemas.openxmlformats.org/package/2006/relationships"><Relationship Id="rId3" Type="http://schemas.openxmlformats.org/officeDocument/2006/relationships/image" Target="../media/image46.emf"/><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3" Type="http://schemas.openxmlformats.org/officeDocument/2006/relationships/image" Target="../media/image48.emf"/><Relationship Id="rId2" Type="http://schemas.openxmlformats.org/officeDocument/2006/relationships/image" Target="../media/image47.png"/><Relationship Id="rId1" Type="http://schemas.openxmlformats.org/officeDocument/2006/relationships/slideLayout" Target="../slideLayouts/slideLayout2.xml"/><Relationship Id="rId4" Type="http://schemas.openxmlformats.org/officeDocument/2006/relationships/image" Target="../media/image49.emf"/></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2" Type="http://schemas.openxmlformats.org/officeDocument/2006/relationships/image" Target="../media/image50.jpeg"/><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1.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5.png"/><Relationship Id="rId5" Type="http://schemas.openxmlformats.org/officeDocument/2006/relationships/image" Target="../media/image54.png"/><Relationship Id="rId4" Type="http://schemas.openxmlformats.org/officeDocument/2006/relationships/image" Target="../media/image53.png"/></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3" Type="http://schemas.openxmlformats.org/officeDocument/2006/relationships/image" Target="../media/image57.png"/><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3" Type="http://schemas.openxmlformats.org/officeDocument/2006/relationships/image" Target="../media/image59.png"/><Relationship Id="rId2" Type="http://schemas.openxmlformats.org/officeDocument/2006/relationships/image" Target="../media/image58.png"/><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3" Type="http://schemas.openxmlformats.org/officeDocument/2006/relationships/image" Target="../media/image61.png"/><Relationship Id="rId2" Type="http://schemas.openxmlformats.org/officeDocument/2006/relationships/image" Target="../media/image60.png"/><Relationship Id="rId1" Type="http://schemas.openxmlformats.org/officeDocument/2006/relationships/slideLayout" Target="../slideLayouts/slideLayout2.xml"/><Relationship Id="rId5" Type="http://schemas.openxmlformats.org/officeDocument/2006/relationships/image" Target="../media/image63.png"/><Relationship Id="rId4" Type="http://schemas.openxmlformats.org/officeDocument/2006/relationships/image" Target="../media/image62.png"/></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2" Type="http://schemas.openxmlformats.org/officeDocument/2006/relationships/image" Target="../media/image64.jpeg"/><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1.xml"/><Relationship Id="rId5" Type="http://schemas.openxmlformats.org/officeDocument/2006/relationships/image" Target="../media/image66.png"/><Relationship Id="rId4" Type="http://schemas.openxmlformats.org/officeDocument/2006/relationships/image" Target="../media/image65.png"/></Relationships>
</file>

<file path=ppt/slides/_rels/slide116.xml.rels><?xml version="1.0" encoding="UTF-8" standalone="yes"?>
<Relationships xmlns="http://schemas.openxmlformats.org/package/2006/relationships"><Relationship Id="rId3" Type="http://schemas.openxmlformats.org/officeDocument/2006/relationships/image" Target="../media/image68.jpeg"/><Relationship Id="rId2" Type="http://schemas.openxmlformats.org/officeDocument/2006/relationships/image" Target="../media/image67.jpeg"/><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3" Type="http://schemas.openxmlformats.org/officeDocument/2006/relationships/image" Target="../media/image70.jpeg"/><Relationship Id="rId2" Type="http://schemas.openxmlformats.org/officeDocument/2006/relationships/image" Target="../media/image69.jpeg"/><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2" Type="http://schemas.openxmlformats.org/officeDocument/2006/relationships/image" Target="../media/image71.png"/><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solidFill>
          <a:schemeClr val="bg1"/>
        </a:solidFill>
        <a:effectLst/>
      </p:bgPr>
    </p:bg>
    <p:spTree>
      <p:nvGrpSpPr>
        <p:cNvPr id="1" name=""/>
        <p:cNvGrpSpPr/>
        <p:nvPr/>
      </p:nvGrpSpPr>
      <p:grpSpPr>
        <a:xfrm>
          <a:off x="0" y="0"/>
          <a:ext cx="0" cy="0"/>
          <a:chOff x="0" y="0"/>
          <a:chExt cx="0" cy="0"/>
        </a:xfrm>
      </p:grpSpPr>
      <p:pic>
        <p:nvPicPr>
          <p:cNvPr id="16386" name="Obraz 8" descr="Logo - 3109 - 1 strona.jpg"/>
          <p:cNvPicPr>
            <a:picLocks noChangeAspect="1"/>
          </p:cNvPicPr>
          <p:nvPr/>
        </p:nvPicPr>
        <p:blipFill>
          <a:blip r:embed="rId3"/>
          <a:srcRect/>
          <a:stretch>
            <a:fillRect/>
          </a:stretch>
        </p:blipFill>
        <p:spPr bwMode="auto">
          <a:xfrm>
            <a:off x="0" y="0"/>
            <a:ext cx="9144000" cy="1595438"/>
          </a:xfrm>
          <a:prstGeom prst="rect">
            <a:avLst/>
          </a:prstGeom>
          <a:noFill/>
          <a:ln w="9525">
            <a:noFill/>
            <a:miter lim="800000"/>
            <a:headEnd/>
            <a:tailEnd/>
          </a:ln>
        </p:spPr>
      </p:pic>
      <p:sp>
        <p:nvSpPr>
          <p:cNvPr id="16387" name="AutoShape 5" descr="Znalezione obrazy dla zapytania god&amp;lstrok;o polski"/>
          <p:cNvSpPr>
            <a:spLocks noChangeAspect="1" noChangeArrowheads="1"/>
          </p:cNvSpPr>
          <p:nvPr/>
        </p:nvSpPr>
        <p:spPr bwMode="auto">
          <a:xfrm>
            <a:off x="155575" y="-433388"/>
            <a:ext cx="771525" cy="914401"/>
          </a:xfrm>
          <a:prstGeom prst="rect">
            <a:avLst/>
          </a:prstGeom>
          <a:noFill/>
          <a:ln w="9525">
            <a:noFill/>
            <a:miter lim="800000"/>
            <a:headEnd/>
            <a:tailEnd/>
          </a:ln>
        </p:spPr>
        <p:txBody>
          <a:bodyPr/>
          <a:lstStyle/>
          <a:p>
            <a:pPr eaLnBrk="1" hangingPunct="1"/>
            <a:endParaRPr lang="pl-PL" altLang="pl-PL">
              <a:solidFill>
                <a:srgbClr val="000000"/>
              </a:solidFill>
            </a:endParaRPr>
          </a:p>
        </p:txBody>
      </p:sp>
      <p:sp>
        <p:nvSpPr>
          <p:cNvPr id="11" name="pole tekstowe 10"/>
          <p:cNvSpPr txBox="1"/>
          <p:nvPr/>
        </p:nvSpPr>
        <p:spPr>
          <a:xfrm>
            <a:off x="439216" y="1844824"/>
            <a:ext cx="6941096" cy="1485022"/>
          </a:xfrm>
          <a:prstGeom prst="rect">
            <a:avLst/>
          </a:prstGeom>
          <a:noFill/>
          <a:effectLst>
            <a:outerShdw blurRad="50800" dist="38100" algn="l" rotWithShape="0">
              <a:prstClr val="black">
                <a:alpha val="40000"/>
              </a:prstClr>
            </a:outerShdw>
            <a:softEdge rad="127000"/>
          </a:effectLst>
          <a:scene3d>
            <a:camera prst="orthographicFront"/>
            <a:lightRig rig="threePt" dir="t"/>
          </a:scene3d>
          <a:sp3d>
            <a:bevelT w="0" h="50800" prst="coolSlant"/>
            <a:bevelB prst="relaxedInset"/>
          </a:sp3d>
        </p:spPr>
        <p:txBody>
          <a:bodyPr>
            <a:spAutoFit/>
            <a:sp3d>
              <a:bevelT w="88900" h="19050"/>
            </a:sp3d>
          </a:bodyPr>
          <a:lstStyle/>
          <a:p>
            <a:pPr eaLnBrk="1" fontAlgn="auto" hangingPunct="1">
              <a:spcBef>
                <a:spcPts val="0"/>
              </a:spcBef>
              <a:spcAft>
                <a:spcPts val="0"/>
              </a:spcAft>
              <a:tabLst>
                <a:tab pos="171450" algn="l"/>
                <a:tab pos="266700" algn="l"/>
              </a:tabLst>
              <a:defRPr/>
            </a:pPr>
            <a:r>
              <a:rPr lang="pl-PL" sz="4000" b="1" dirty="0">
                <a:solidFill>
                  <a:srgbClr val="9D032A"/>
                </a:solidFill>
                <a:latin typeface="Arial" panose="020B0604020202020204" pitchFamily="34" charset="0"/>
                <a:cs typeface="Arial" panose="020B0604020202020204" pitchFamily="34" charset="0"/>
              </a:rPr>
              <a:t>WYBORY SAMORZĄDOWE 21 października 2018 r.</a:t>
            </a:r>
          </a:p>
          <a:p>
            <a:pPr eaLnBrk="1" fontAlgn="auto" hangingPunct="1">
              <a:spcBef>
                <a:spcPts val="0"/>
              </a:spcBef>
              <a:spcAft>
                <a:spcPts val="0"/>
              </a:spcAft>
              <a:defRPr/>
            </a:pPr>
            <a:endParaRPr lang="pl-PL" sz="1050" b="1" dirty="0">
              <a:solidFill>
                <a:srgbClr val="9D032A"/>
              </a:solidFill>
              <a:latin typeface="Arial" panose="020B0604020202020204" pitchFamily="34" charset="0"/>
              <a:cs typeface="Arial" panose="020B0604020202020204" pitchFamily="34" charset="0"/>
            </a:endParaRPr>
          </a:p>
        </p:txBody>
      </p:sp>
      <p:pic>
        <p:nvPicPr>
          <p:cNvPr id="16389" name="Obraz 6"/>
          <p:cNvPicPr>
            <a:picLocks noChangeAspect="1"/>
          </p:cNvPicPr>
          <p:nvPr/>
        </p:nvPicPr>
        <p:blipFill>
          <a:blip r:embed="rId4"/>
          <a:srcRect/>
          <a:stretch>
            <a:fillRect/>
          </a:stretch>
        </p:blipFill>
        <p:spPr bwMode="auto">
          <a:xfrm>
            <a:off x="7885113" y="6313488"/>
            <a:ext cx="1185862" cy="500062"/>
          </a:xfrm>
          <a:prstGeom prst="rect">
            <a:avLst/>
          </a:prstGeom>
          <a:noFill/>
          <a:ln w="9525">
            <a:noFill/>
            <a:miter lim="800000"/>
            <a:headEnd/>
            <a:tailEnd/>
          </a:ln>
        </p:spPr>
      </p:pic>
      <p:sp>
        <p:nvSpPr>
          <p:cNvPr id="16390" name="Prostokąt 2"/>
          <p:cNvSpPr>
            <a:spLocks noChangeArrowheads="1"/>
          </p:cNvSpPr>
          <p:nvPr/>
        </p:nvSpPr>
        <p:spPr bwMode="auto">
          <a:xfrm>
            <a:off x="392113" y="6083300"/>
            <a:ext cx="2595562" cy="615950"/>
          </a:xfrm>
          <a:prstGeom prst="rect">
            <a:avLst/>
          </a:prstGeom>
          <a:noFill/>
          <a:ln w="9525">
            <a:noFill/>
            <a:miter lim="800000"/>
            <a:headEnd/>
            <a:tailEnd/>
          </a:ln>
        </p:spPr>
        <p:txBody>
          <a:bodyPr>
            <a:spAutoFit/>
          </a:bodyPr>
          <a:lstStyle/>
          <a:p>
            <a:pPr eaLnBrk="1" hangingPunct="1"/>
            <a:r>
              <a:rPr lang="pl-PL" altLang="pl-PL" sz="1400">
                <a:solidFill>
                  <a:srgbClr val="9D032A"/>
                </a:solidFill>
                <a:cs typeface="Arial" charset="0"/>
              </a:rPr>
              <a:t>Opracowanie: </a:t>
            </a:r>
          </a:p>
          <a:p>
            <a:pPr eaLnBrk="1" hangingPunct="1"/>
            <a:endParaRPr lang="pl-PL" altLang="pl-PL" sz="500">
              <a:solidFill>
                <a:srgbClr val="9D032A"/>
              </a:solidFill>
              <a:cs typeface="Arial" charset="0"/>
            </a:endParaRPr>
          </a:p>
          <a:p>
            <a:pPr eaLnBrk="1" hangingPunct="1"/>
            <a:r>
              <a:rPr lang="pl-PL" altLang="pl-PL" sz="1400">
                <a:solidFill>
                  <a:srgbClr val="9D032A"/>
                </a:solidFill>
                <a:cs typeface="Arial" charset="0"/>
              </a:rPr>
              <a:t>© Krajowe Biuro Wyborcze </a:t>
            </a:r>
          </a:p>
        </p:txBody>
      </p:sp>
      <p:sp>
        <p:nvSpPr>
          <p:cNvPr id="16391" name="pole tekstowe 3"/>
          <p:cNvSpPr txBox="1">
            <a:spLocks noChangeArrowheads="1"/>
          </p:cNvSpPr>
          <p:nvPr/>
        </p:nvSpPr>
        <p:spPr bwMode="auto">
          <a:xfrm>
            <a:off x="392113" y="3832225"/>
            <a:ext cx="8208962" cy="2247900"/>
          </a:xfrm>
          <a:prstGeom prst="rect">
            <a:avLst/>
          </a:prstGeom>
          <a:noFill/>
          <a:ln w="9525">
            <a:noFill/>
            <a:miter lim="800000"/>
            <a:headEnd/>
            <a:tailEnd/>
          </a:ln>
        </p:spPr>
        <p:txBody>
          <a:bodyPr>
            <a:spAutoFit/>
          </a:bodyPr>
          <a:lstStyle/>
          <a:p>
            <a:pPr eaLnBrk="1" hangingPunct="1"/>
            <a:r>
              <a:rPr lang="pl-PL" altLang="pl-PL" sz="2800" b="1" dirty="0">
                <a:solidFill>
                  <a:srgbClr val="000000"/>
                </a:solidFill>
                <a:latin typeface="Arial Black" pitchFamily="34" charset="0"/>
                <a:cs typeface="Arial" charset="0"/>
              </a:rPr>
              <a:t>Szkolenie członków obwodowych komisji wyborczych ds. ustalenia wyników głosowania.</a:t>
            </a:r>
          </a:p>
          <a:p>
            <a:pPr eaLnBrk="1" hangingPunct="1"/>
            <a:endParaRPr lang="pl-PL" altLang="pl-PL" sz="2800" b="1" dirty="0">
              <a:solidFill>
                <a:srgbClr val="000000"/>
              </a:solidFill>
              <a:latin typeface="Arial Black" pitchFamily="34" charset="0"/>
              <a:cs typeface="Arial" charset="0"/>
            </a:endParaRPr>
          </a:p>
          <a:p>
            <a:pPr eaLnBrk="1" hangingPunct="1"/>
            <a:r>
              <a:rPr lang="pl-PL" altLang="pl-PL" sz="2000" b="1" dirty="0" smtClean="0">
                <a:solidFill>
                  <a:srgbClr val="9D032A"/>
                </a:solidFill>
                <a:latin typeface="Arial Black" pitchFamily="34" charset="0"/>
                <a:cs typeface="Arial" charset="0"/>
              </a:rPr>
              <a:t>8 października </a:t>
            </a:r>
            <a:r>
              <a:rPr lang="pl-PL" altLang="pl-PL" sz="2000" b="1" dirty="0">
                <a:solidFill>
                  <a:srgbClr val="9D032A"/>
                </a:solidFill>
                <a:latin typeface="Arial Black" pitchFamily="34" charset="0"/>
                <a:cs typeface="Arial" charset="0"/>
              </a:rPr>
              <a:t>2018 r</a:t>
            </a:r>
            <a:r>
              <a:rPr lang="pl-PL" altLang="pl-PL" sz="2800" b="1" dirty="0">
                <a:solidFill>
                  <a:srgbClr val="9D032A"/>
                </a:solidFill>
                <a:latin typeface="Arial Black" pitchFamily="34" charset="0"/>
                <a:cs typeface="Arial" charset="0"/>
              </a:rPr>
              <a:t>.</a:t>
            </a:r>
          </a:p>
        </p:txBody>
      </p:sp>
      <p:cxnSp>
        <p:nvCxnSpPr>
          <p:cNvPr id="6" name="Łącznik prostoliniowy 5"/>
          <p:cNvCxnSpPr/>
          <p:nvPr/>
        </p:nvCxnSpPr>
        <p:spPr>
          <a:xfrm>
            <a:off x="395288" y="3644900"/>
            <a:ext cx="8424862" cy="0"/>
          </a:xfrm>
          <a:prstGeom prst="line">
            <a:avLst/>
          </a:prstGeom>
          <a:ln w="28575">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Prostokąt 1"/>
          <p:cNvSpPr>
            <a:spLocks noChangeArrowheads="1"/>
          </p:cNvSpPr>
          <p:nvPr/>
        </p:nvSpPr>
        <p:spPr bwMode="auto">
          <a:xfrm>
            <a:off x="2700338" y="476250"/>
            <a:ext cx="3365500" cy="431800"/>
          </a:xfrm>
          <a:prstGeom prst="rect">
            <a:avLst/>
          </a:prstGeom>
          <a:noFill/>
          <a:ln w="9525">
            <a:noFill/>
            <a:miter lim="800000"/>
            <a:headEnd/>
            <a:tailEnd/>
          </a:ln>
        </p:spPr>
        <p:txBody>
          <a:bodyPr wrap="none">
            <a:spAutoFit/>
          </a:bodyPr>
          <a:lstStyle/>
          <a:p>
            <a:r>
              <a:rPr lang="pl-PL" altLang="pl-PL" sz="2200" b="1">
                <a:solidFill>
                  <a:srgbClr val="C00000"/>
                </a:solidFill>
              </a:rPr>
              <a:t>PROGRAM SZKOLENIA</a:t>
            </a:r>
          </a:p>
        </p:txBody>
      </p:sp>
      <p:sp>
        <p:nvSpPr>
          <p:cNvPr id="3" name="Prostokąt 2"/>
          <p:cNvSpPr/>
          <p:nvPr/>
        </p:nvSpPr>
        <p:spPr>
          <a:xfrm>
            <a:off x="61913" y="1268413"/>
            <a:ext cx="8642350" cy="4801314"/>
          </a:xfrm>
          <a:prstGeom prst="rect">
            <a:avLst/>
          </a:prstGeom>
        </p:spPr>
        <p:txBody>
          <a:bodyPr>
            <a:spAutoFit/>
          </a:bodyPr>
          <a:lstStyle/>
          <a:p>
            <a:pPr marL="285750" indent="-285750">
              <a:buFont typeface="Wingdings" panose="05000000000000000000" pitchFamily="2" charset="2"/>
              <a:buChar char="Ø"/>
              <a:defRPr/>
            </a:pPr>
            <a:r>
              <a:rPr lang="pl-PL" dirty="0">
                <a:latin typeface="Arial" panose="020B0604020202020204" pitchFamily="34" charset="0"/>
              </a:rPr>
              <a:t>Obowiązki członków komisji</a:t>
            </a:r>
          </a:p>
          <a:p>
            <a:pPr marL="285750" indent="-285750">
              <a:buFont typeface="Wingdings" panose="05000000000000000000" pitchFamily="2" charset="2"/>
              <a:buChar char="Ø"/>
              <a:defRPr/>
            </a:pPr>
            <a:r>
              <a:rPr lang="pl-PL" dirty="0">
                <a:latin typeface="Arial" panose="020B0604020202020204" pitchFamily="34" charset="0"/>
              </a:rPr>
              <a:t>Uprawnienia mężów zaufania i obserwatorów międzynarodowych</a:t>
            </a:r>
          </a:p>
          <a:p>
            <a:pPr marL="285750" indent="-285750">
              <a:buFont typeface="Wingdings" panose="05000000000000000000" pitchFamily="2" charset="2"/>
              <a:buChar char="Ø"/>
              <a:defRPr/>
            </a:pPr>
            <a:r>
              <a:rPr lang="pl-PL" dirty="0">
                <a:latin typeface="Arial" panose="020B0604020202020204" pitchFamily="34" charset="0"/>
              </a:rPr>
              <a:t>Prawa dziennikarzy</a:t>
            </a:r>
          </a:p>
          <a:p>
            <a:pPr marL="285750" indent="-285750">
              <a:buFont typeface="Wingdings" panose="05000000000000000000" pitchFamily="2" charset="2"/>
              <a:buChar char="Ø"/>
              <a:defRPr/>
            </a:pPr>
            <a:r>
              <a:rPr lang="pl-PL" dirty="0">
                <a:latin typeface="Arial" panose="020B0604020202020204" pitchFamily="34" charset="0"/>
              </a:rPr>
              <a:t>Zadania komisji przed dniem wyborów</a:t>
            </a:r>
          </a:p>
          <a:p>
            <a:pPr marL="285750" indent="-285750">
              <a:buFont typeface="Wingdings" panose="05000000000000000000" pitchFamily="2" charset="2"/>
              <a:buChar char="Ø"/>
              <a:defRPr/>
            </a:pPr>
            <a:r>
              <a:rPr lang="pl-PL" dirty="0">
                <a:latin typeface="Arial" panose="020B0604020202020204" pitchFamily="34" charset="0"/>
              </a:rPr>
              <a:t>Sporządzenie protokołu przekazania</a:t>
            </a:r>
          </a:p>
          <a:p>
            <a:pPr marL="285750" indent="-285750">
              <a:buFont typeface="Wingdings" panose="05000000000000000000" pitchFamily="2" charset="2"/>
              <a:buChar char="Ø"/>
              <a:defRPr/>
            </a:pPr>
            <a:r>
              <a:rPr lang="pl-PL" dirty="0">
                <a:latin typeface="Arial" panose="020B0604020202020204" pitchFamily="34" charset="0"/>
              </a:rPr>
              <a:t> Ustalenie wyników głosowania</a:t>
            </a:r>
          </a:p>
          <a:p>
            <a:pPr marL="285750" indent="-285750">
              <a:buFont typeface="Wingdings" panose="05000000000000000000" pitchFamily="2" charset="2"/>
              <a:buChar char="Ø"/>
              <a:defRPr/>
            </a:pPr>
            <a:r>
              <a:rPr lang="pl-PL" dirty="0">
                <a:latin typeface="Arial" panose="020B0604020202020204" pitchFamily="34" charset="0"/>
              </a:rPr>
              <a:t> Szczegółowe omówienie sporządzenia protokołów głosowania w obwodzie na przykładach:</a:t>
            </a:r>
            <a:br>
              <a:rPr lang="pl-PL" dirty="0">
                <a:latin typeface="Arial" panose="020B0604020202020204" pitchFamily="34" charset="0"/>
              </a:rPr>
            </a:br>
            <a:r>
              <a:rPr lang="pl-PL" dirty="0">
                <a:latin typeface="Arial" panose="020B0604020202020204" pitchFamily="34" charset="0"/>
              </a:rPr>
              <a:t> Ustalenie wyników głosowania w wyborach</a:t>
            </a:r>
          </a:p>
          <a:p>
            <a:pPr>
              <a:defRPr/>
            </a:pPr>
            <a:r>
              <a:rPr lang="pl-PL" dirty="0">
                <a:latin typeface="Arial" panose="020B0604020202020204" pitchFamily="34" charset="0"/>
              </a:rPr>
              <a:t>         * do rady gminy niebędącej miastem na prawach </a:t>
            </a:r>
            <a:r>
              <a:rPr lang="pl-PL" dirty="0" smtClean="0">
                <a:latin typeface="Arial" panose="020B0604020202020204" pitchFamily="34" charset="0"/>
              </a:rPr>
              <a:t>powiatu</a:t>
            </a:r>
            <a:endParaRPr lang="pl-PL" dirty="0">
              <a:latin typeface="Arial" panose="020B0604020202020204" pitchFamily="34" charset="0"/>
            </a:endParaRPr>
          </a:p>
          <a:p>
            <a:pPr>
              <a:defRPr/>
            </a:pPr>
            <a:r>
              <a:rPr lang="pl-PL" dirty="0">
                <a:latin typeface="Arial" panose="020B0604020202020204" pitchFamily="34" charset="0"/>
              </a:rPr>
              <a:t>         * do rady powiatu, </a:t>
            </a:r>
          </a:p>
          <a:p>
            <a:pPr>
              <a:defRPr/>
            </a:pPr>
            <a:r>
              <a:rPr lang="pl-PL" dirty="0">
                <a:latin typeface="Arial" panose="020B0604020202020204" pitchFamily="34" charset="0"/>
              </a:rPr>
              <a:t>         * do sejmiku województwa</a:t>
            </a:r>
          </a:p>
          <a:p>
            <a:pPr>
              <a:defRPr/>
            </a:pPr>
            <a:r>
              <a:rPr lang="pl-PL" dirty="0">
                <a:latin typeface="Arial" panose="020B0604020202020204" pitchFamily="34" charset="0"/>
              </a:rPr>
              <a:t>         * wójta/burmistrza/prezydenta miasta</a:t>
            </a:r>
          </a:p>
          <a:p>
            <a:pPr marL="285750" indent="-285750">
              <a:buFont typeface="Wingdings" panose="05000000000000000000" pitchFamily="2" charset="2"/>
              <a:buChar char="Ø"/>
              <a:defRPr/>
            </a:pPr>
            <a:r>
              <a:rPr lang="pl-PL" dirty="0">
                <a:latin typeface="Arial" panose="020B0604020202020204" pitchFamily="34" charset="0"/>
              </a:rPr>
              <a:t> Uwagi do protokołów głosowania</a:t>
            </a:r>
          </a:p>
          <a:p>
            <a:pPr marL="285750" indent="-285750">
              <a:buFont typeface="Wingdings" panose="05000000000000000000" pitchFamily="2" charset="2"/>
              <a:buChar char="Ø"/>
              <a:defRPr/>
            </a:pPr>
            <a:r>
              <a:rPr lang="pl-PL" dirty="0">
                <a:latin typeface="Arial" panose="020B0604020202020204" pitchFamily="34" charset="0"/>
              </a:rPr>
              <a:t> Przekazywanie protokołów głosowania TKW</a:t>
            </a:r>
          </a:p>
          <a:p>
            <a:pPr marL="285750" indent="-285750">
              <a:buFont typeface="Wingdings" panose="05000000000000000000" pitchFamily="2" charset="2"/>
              <a:buChar char="Ø"/>
              <a:defRPr/>
            </a:pPr>
            <a:r>
              <a:rPr lang="pl-PL" dirty="0">
                <a:latin typeface="Arial" panose="020B0604020202020204" pitchFamily="34" charset="0"/>
              </a:rPr>
              <a:t> Przekazanie materiałów z wyborów urzędnikowi wyborczemu.</a:t>
            </a:r>
          </a:p>
          <a:p>
            <a:pPr marL="285750" indent="-285750">
              <a:buFont typeface="Wingdings" panose="05000000000000000000" pitchFamily="2" charset="2"/>
              <a:buChar char="Ø"/>
              <a:defRPr/>
            </a:pPr>
            <a:r>
              <a:rPr lang="pl-PL" dirty="0">
                <a:latin typeface="Arial" panose="020B0604020202020204" pitchFamily="34" charset="0"/>
              </a:rPr>
              <a:t> Ponowne głosowanie w wyborach wójta.</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ext Box 4"/>
          <p:cNvSpPr txBox="1">
            <a:spLocks noChangeArrowheads="1"/>
          </p:cNvSpPr>
          <p:nvPr/>
        </p:nvSpPr>
        <p:spPr bwMode="auto">
          <a:xfrm>
            <a:off x="-36513" y="0"/>
            <a:ext cx="9144001" cy="6463308"/>
          </a:xfrm>
          <a:prstGeom prst="rect">
            <a:avLst/>
          </a:prstGeom>
          <a:noFill/>
          <a:ln w="9525">
            <a:noFill/>
            <a:miter lim="800000"/>
            <a:headEnd/>
            <a:tailEnd/>
          </a:ln>
        </p:spPr>
        <p:txBody>
          <a:bodyPr>
            <a:spAutoFit/>
          </a:bodyPr>
          <a:lstStyle/>
          <a:p>
            <a:pPr algn="ctr"/>
            <a:endParaRPr lang="pl-PL" altLang="pl-PL" sz="2000" b="1" dirty="0">
              <a:latin typeface="Times New Roman" pitchFamily="18" charset="0"/>
            </a:endParaRPr>
          </a:p>
          <a:p>
            <a:pPr algn="ctr"/>
            <a:r>
              <a:rPr lang="pl-PL" altLang="pl-PL" sz="2800" b="1" dirty="0" smtClean="0">
                <a:latin typeface="Times New Roman" pitchFamily="18" charset="0"/>
              </a:rPr>
              <a:t>Krajowe Biuro Wyborcze</a:t>
            </a:r>
          </a:p>
          <a:p>
            <a:pPr algn="ctr"/>
            <a:r>
              <a:rPr lang="pl-PL" altLang="pl-PL" sz="2800" b="1" dirty="0" smtClean="0">
                <a:latin typeface="Times New Roman" pitchFamily="18" charset="0"/>
              </a:rPr>
              <a:t>Delegatura w Ciechanowie</a:t>
            </a:r>
          </a:p>
          <a:p>
            <a:pPr algn="ctr"/>
            <a:endParaRPr lang="pl-PL" altLang="pl-PL" sz="1200" b="1" dirty="0" smtClean="0">
              <a:latin typeface="Times New Roman" pitchFamily="18" charset="0"/>
            </a:endParaRPr>
          </a:p>
          <a:p>
            <a:pPr algn="ctr"/>
            <a:r>
              <a:rPr lang="pl-PL" altLang="pl-PL" sz="2200" dirty="0" smtClean="0">
                <a:latin typeface="Times New Roman" pitchFamily="18" charset="0"/>
              </a:rPr>
              <a:t>ul. 17 Stycznia 7, </a:t>
            </a:r>
          </a:p>
          <a:p>
            <a:pPr algn="ctr"/>
            <a:r>
              <a:rPr lang="pl-PL" altLang="pl-PL" sz="2200" dirty="0" smtClean="0">
                <a:latin typeface="Times New Roman" pitchFamily="18" charset="0"/>
              </a:rPr>
              <a:t>06-400 Ciechanów, </a:t>
            </a:r>
          </a:p>
          <a:p>
            <a:pPr algn="ctr"/>
            <a:r>
              <a:rPr lang="pl-PL" altLang="pl-PL" sz="2200" dirty="0" smtClean="0">
                <a:latin typeface="Times New Roman" pitchFamily="18" charset="0"/>
              </a:rPr>
              <a:t>III piętro, pok. 301</a:t>
            </a:r>
          </a:p>
          <a:p>
            <a:pPr algn="ctr"/>
            <a:endParaRPr lang="pl-PL" altLang="pl-PL" sz="2200" dirty="0" smtClean="0">
              <a:latin typeface="Times New Roman" pitchFamily="18" charset="0"/>
            </a:endParaRPr>
          </a:p>
          <a:p>
            <a:pPr algn="ctr"/>
            <a:r>
              <a:rPr lang="pl-PL" altLang="pl-PL" sz="2200" dirty="0" smtClean="0">
                <a:latin typeface="Times New Roman" pitchFamily="18" charset="0"/>
              </a:rPr>
              <a:t> tel. 23  672 37 58     </a:t>
            </a:r>
          </a:p>
          <a:p>
            <a:pPr algn="ctr"/>
            <a:r>
              <a:rPr lang="pl-PL" altLang="pl-PL" sz="2200" dirty="0" smtClean="0">
                <a:latin typeface="Times New Roman" pitchFamily="18" charset="0"/>
              </a:rPr>
              <a:t>tel./ </a:t>
            </a:r>
            <a:r>
              <a:rPr lang="pl-PL" altLang="pl-PL" sz="2200" dirty="0" err="1" smtClean="0">
                <a:latin typeface="Times New Roman" pitchFamily="18" charset="0"/>
              </a:rPr>
              <a:t>fax</a:t>
            </a:r>
            <a:r>
              <a:rPr lang="pl-PL" altLang="pl-PL" sz="2200" dirty="0" smtClean="0">
                <a:latin typeface="Times New Roman" pitchFamily="18" charset="0"/>
              </a:rPr>
              <a:t>:    23   672 43 85</a:t>
            </a:r>
            <a:br>
              <a:rPr lang="pl-PL" altLang="pl-PL" sz="2200" dirty="0" smtClean="0">
                <a:latin typeface="Times New Roman" pitchFamily="18" charset="0"/>
              </a:rPr>
            </a:br>
            <a:r>
              <a:rPr lang="pl-PL" altLang="pl-PL" sz="2200" dirty="0" smtClean="0">
                <a:latin typeface="Times New Roman" pitchFamily="18" charset="0"/>
              </a:rPr>
              <a:t>e-mail: </a:t>
            </a:r>
            <a:r>
              <a:rPr lang="pl-PL" altLang="pl-PL" sz="2200" dirty="0" smtClean="0">
                <a:latin typeface="Times New Roman" pitchFamily="18" charset="0"/>
                <a:hlinkClick r:id="rId3"/>
              </a:rPr>
              <a:t> </a:t>
            </a:r>
            <a:r>
              <a:rPr lang="pl-PL" altLang="pl-PL" sz="2200" dirty="0" err="1" smtClean="0">
                <a:latin typeface="Times New Roman" pitchFamily="18" charset="0"/>
                <a:hlinkClick r:id="rId3"/>
              </a:rPr>
              <a:t>cie-grazyna.kawecka@kbw.gov.pl</a:t>
            </a:r>
            <a:r>
              <a:rPr lang="pl-PL" altLang="pl-PL" sz="2200" dirty="0" smtClean="0">
                <a:latin typeface="Times New Roman" pitchFamily="18" charset="0"/>
                <a:hlinkClick r:id="rId3"/>
              </a:rPr>
              <a:t> </a:t>
            </a:r>
            <a:r>
              <a:rPr lang="pl-PL" altLang="pl-PL" sz="2200" dirty="0" smtClean="0">
                <a:latin typeface="Times New Roman" pitchFamily="18" charset="0"/>
              </a:rPr>
              <a:t> </a:t>
            </a:r>
          </a:p>
          <a:p>
            <a:pPr algn="ctr"/>
            <a:endParaRPr lang="pl-PL" altLang="pl-PL" sz="2200" dirty="0" smtClean="0">
              <a:latin typeface="Times New Roman" pitchFamily="18" charset="0"/>
            </a:endParaRPr>
          </a:p>
          <a:p>
            <a:r>
              <a:rPr lang="pl-PL" altLang="pl-PL" sz="2200" dirty="0" smtClean="0">
                <a:latin typeface="Times New Roman" pitchFamily="18" charset="0"/>
              </a:rPr>
              <a:t>              Komisarz Wyborczy w Ciechanowie I – </a:t>
            </a:r>
            <a:r>
              <a:rPr lang="pl-PL" altLang="pl-PL" sz="2200" b="1" dirty="0" smtClean="0">
                <a:latin typeface="Times New Roman" pitchFamily="18" charset="0"/>
              </a:rPr>
              <a:t>Mariusz KRÓLIKOWSKI</a:t>
            </a:r>
          </a:p>
          <a:p>
            <a:r>
              <a:rPr lang="pl-PL" altLang="pl-PL" sz="2200" dirty="0" smtClean="0">
                <a:latin typeface="Times New Roman" pitchFamily="18" charset="0"/>
              </a:rPr>
              <a:t>              Komisarz Wyborczy w Ciechanowie II – </a:t>
            </a:r>
            <a:r>
              <a:rPr lang="pl-PL" altLang="pl-PL" sz="2200" b="1" dirty="0" smtClean="0">
                <a:latin typeface="Times New Roman" pitchFamily="18" charset="0"/>
              </a:rPr>
              <a:t>Paweł FABISIAK</a:t>
            </a:r>
          </a:p>
          <a:p>
            <a:r>
              <a:rPr lang="pl-PL" altLang="pl-PL" sz="2200" dirty="0" smtClean="0">
                <a:latin typeface="Times New Roman" pitchFamily="18" charset="0"/>
              </a:rPr>
              <a:t>              </a:t>
            </a:r>
            <a:endParaRPr lang="pl-PL" altLang="pl-PL" sz="2200" b="1" dirty="0" smtClean="0">
              <a:latin typeface="Times New Roman" pitchFamily="18" charset="0"/>
            </a:endParaRPr>
          </a:p>
          <a:p>
            <a:r>
              <a:rPr lang="pl-PL" altLang="pl-PL" sz="2200" dirty="0" smtClean="0">
                <a:latin typeface="Times New Roman" pitchFamily="18" charset="0"/>
              </a:rPr>
              <a:t>              Dyrektor Delegatury KBW – </a:t>
            </a:r>
            <a:r>
              <a:rPr lang="pl-PL" altLang="pl-PL" sz="2200" b="1" dirty="0" smtClean="0">
                <a:latin typeface="Times New Roman" pitchFamily="18" charset="0"/>
              </a:rPr>
              <a:t>Grażyna </a:t>
            </a:r>
            <a:r>
              <a:rPr lang="pl-PL" altLang="pl-PL" sz="2200" b="1" dirty="0" smtClean="0">
                <a:latin typeface="Times New Roman" pitchFamily="18" charset="0"/>
              </a:rPr>
              <a:t>KAWECKA</a:t>
            </a:r>
            <a:endParaRPr lang="pl-PL" altLang="pl-PL" sz="2200" dirty="0" smtClean="0">
              <a:latin typeface="Times New Roman" pitchFamily="18" charset="0"/>
            </a:endParaRPr>
          </a:p>
          <a:p>
            <a:r>
              <a:rPr lang="pl-PL" altLang="pl-PL" sz="2200" dirty="0" smtClean="0">
                <a:latin typeface="Times New Roman" pitchFamily="18" charset="0"/>
              </a:rPr>
              <a:t>  </a:t>
            </a:r>
            <a:endParaRPr lang="pl-PL" altLang="pl-PL" sz="2200" b="1" dirty="0" smtClean="0">
              <a:latin typeface="Times New Roman" pitchFamily="18" charset="0"/>
            </a:endParaRPr>
          </a:p>
          <a:p>
            <a:r>
              <a:rPr lang="pl-PL" altLang="pl-PL" sz="2200" b="1" dirty="0" smtClean="0">
                <a:latin typeface="Times New Roman" pitchFamily="18" charset="0"/>
              </a:rPr>
              <a:t>              </a:t>
            </a:r>
            <a:r>
              <a:rPr lang="pl-PL" altLang="pl-PL" sz="2200" b="1" dirty="0" smtClean="0">
                <a:latin typeface="Times New Roman" pitchFamily="18" charset="0"/>
              </a:rPr>
              <a:t>Strona </a:t>
            </a:r>
            <a:r>
              <a:rPr lang="pl-PL" altLang="pl-PL" sz="2200" b="1" dirty="0" smtClean="0">
                <a:latin typeface="Times New Roman" pitchFamily="18" charset="0"/>
              </a:rPr>
              <a:t>internetowa: </a:t>
            </a:r>
            <a:r>
              <a:rPr lang="pl-PL" altLang="pl-PL" sz="2200" b="1" dirty="0" smtClean="0">
                <a:latin typeface="Times New Roman" pitchFamily="18" charset="0"/>
                <a:hlinkClick r:id="rId4"/>
              </a:rPr>
              <a:t>http://ciechanow.kbw.gov.pl</a:t>
            </a:r>
            <a:r>
              <a:rPr lang="pl-PL" altLang="pl-PL" sz="2200" b="1" dirty="0" smtClean="0">
                <a:latin typeface="Times New Roman" pitchFamily="18" charset="0"/>
              </a:rPr>
              <a:t> </a:t>
            </a:r>
            <a:endParaRPr lang="pl-PL" altLang="pl-PL" sz="2200" dirty="0" smtClean="0">
              <a:latin typeface="Times New Roman" pitchFamily="18" charset="0"/>
            </a:endParaRPr>
          </a:p>
          <a:p>
            <a:endParaRPr lang="pl-PL" altLang="pl-PL" dirty="0">
              <a:latin typeface="Times New Roman" pitchFamily="18" charset="0"/>
            </a:endParaRPr>
          </a:p>
        </p:txBody>
      </p:sp>
      <p:sp>
        <p:nvSpPr>
          <p:cNvPr id="19459" name="pole tekstowe 3"/>
          <p:cNvSpPr txBox="1">
            <a:spLocks noChangeArrowheads="1"/>
          </p:cNvSpPr>
          <p:nvPr/>
        </p:nvSpPr>
        <p:spPr bwMode="auto">
          <a:xfrm>
            <a:off x="6011863" y="2205038"/>
            <a:ext cx="184731" cy="369332"/>
          </a:xfrm>
          <a:prstGeom prst="rect">
            <a:avLst/>
          </a:prstGeom>
          <a:noFill/>
          <a:ln w="9525">
            <a:noFill/>
            <a:miter lim="800000"/>
            <a:headEnd/>
            <a:tailEnd/>
          </a:ln>
        </p:spPr>
        <p:txBody>
          <a:bodyPr wrap="none">
            <a:spAutoFit/>
          </a:bodyPr>
          <a:lstStyle/>
          <a:p>
            <a:endParaRPr lang="pl-PL" altLang="pl-PL" dirty="0"/>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Prostokąt 1"/>
          <p:cNvSpPr>
            <a:spLocks noChangeArrowheads="1"/>
          </p:cNvSpPr>
          <p:nvPr/>
        </p:nvSpPr>
        <p:spPr bwMode="auto">
          <a:xfrm>
            <a:off x="827088" y="652463"/>
            <a:ext cx="6219825" cy="400050"/>
          </a:xfrm>
          <a:prstGeom prst="rect">
            <a:avLst/>
          </a:prstGeom>
          <a:noFill/>
          <a:ln w="9525">
            <a:noFill/>
            <a:miter lim="800000"/>
            <a:headEnd/>
            <a:tailEnd/>
          </a:ln>
        </p:spPr>
        <p:txBody>
          <a:bodyPr wrap="none">
            <a:spAutoFit/>
          </a:bodyPr>
          <a:lstStyle/>
          <a:p>
            <a:r>
              <a:rPr lang="pl-PL" altLang="pl-PL" sz="2000">
                <a:solidFill>
                  <a:srgbClr val="9D032A"/>
                </a:solidFill>
                <a:latin typeface="Arial Black" pitchFamily="34" charset="0"/>
                <a:cs typeface="Arial" charset="0"/>
              </a:rPr>
              <a:t>PRAWA I OBOWIĄZKI CZŁONKÓW KOMISJI</a:t>
            </a:r>
          </a:p>
        </p:txBody>
      </p:sp>
      <p:pic>
        <p:nvPicPr>
          <p:cNvPr id="21507" name="Picture 2" descr="http://sp1.wroclaw.pl/old/sukcesy/gg.gif"/>
          <p:cNvPicPr>
            <a:picLocks noChangeAspect="1" noChangeArrowheads="1"/>
          </p:cNvPicPr>
          <p:nvPr/>
        </p:nvPicPr>
        <p:blipFill>
          <a:blip r:embed="rId2"/>
          <a:srcRect/>
          <a:stretch>
            <a:fillRect/>
          </a:stretch>
        </p:blipFill>
        <p:spPr bwMode="auto">
          <a:xfrm>
            <a:off x="93663" y="1125538"/>
            <a:ext cx="2144712" cy="2001837"/>
          </a:xfrm>
          <a:prstGeom prst="rect">
            <a:avLst/>
          </a:prstGeom>
          <a:noFill/>
          <a:ln w="9525">
            <a:noFill/>
            <a:miter lim="800000"/>
            <a:headEnd/>
            <a:tailEnd/>
          </a:ln>
        </p:spPr>
      </p:pic>
      <p:sp>
        <p:nvSpPr>
          <p:cNvPr id="21508" name="pole tekstowe 3"/>
          <p:cNvSpPr txBox="1">
            <a:spLocks noChangeArrowheads="1"/>
          </p:cNvSpPr>
          <p:nvPr/>
        </p:nvSpPr>
        <p:spPr bwMode="auto">
          <a:xfrm>
            <a:off x="2376488" y="1268413"/>
            <a:ext cx="6732587" cy="1892790"/>
          </a:xfrm>
          <a:prstGeom prst="rect">
            <a:avLst/>
          </a:prstGeom>
          <a:noFill/>
          <a:ln w="9525">
            <a:noFill/>
            <a:miter lim="800000"/>
            <a:headEnd/>
            <a:tailEnd/>
          </a:ln>
        </p:spPr>
        <p:txBody>
          <a:bodyPr lIns="91403" tIns="45702" rIns="91403" bIns="45702">
            <a:spAutoFit/>
          </a:bodyPr>
          <a:lstStyle/>
          <a:p>
            <a:r>
              <a:rPr lang="pl-PL" altLang="pl-PL" b="1" dirty="0">
                <a:latin typeface="Arial" pitchFamily="34" charset="0"/>
                <a:cs typeface="Arial" pitchFamily="34" charset="0"/>
              </a:rPr>
              <a:t>Członkowie Obwodowych Komisji Wyborczych ds. przeprowadzenia ustalenia wyników głosowania w obwodzie </a:t>
            </a:r>
            <a:r>
              <a:rPr lang="pl-PL" altLang="pl-PL" b="1" u="sng" dirty="0">
                <a:solidFill>
                  <a:srgbClr val="9D032A"/>
                </a:solidFill>
                <a:latin typeface="Arial" pitchFamily="34" charset="0"/>
                <a:cs typeface="Arial" pitchFamily="34" charset="0"/>
              </a:rPr>
              <a:t>zobowiązani są </a:t>
            </a:r>
            <a:r>
              <a:rPr lang="pl-PL" altLang="pl-PL" dirty="0">
                <a:latin typeface="Arial" pitchFamily="34" charset="0"/>
                <a:cs typeface="Arial" pitchFamily="34" charset="0"/>
              </a:rPr>
              <a:t>do zapoznania się z całością wytycznych - </a:t>
            </a:r>
            <a:r>
              <a:rPr lang="pl-PL" altLang="pl-PL" sz="1500" i="1" dirty="0">
                <a:latin typeface="Arial" pitchFamily="34" charset="0"/>
                <a:cs typeface="Arial" pitchFamily="34" charset="0"/>
              </a:rPr>
              <a:t>uchwała PKW z dnia 17 września 2018 r. w sprawie wytycznych dotyczących zadań i trybu przygotowania oraz przeprowadzenia głosowania w wyborach organów jednostek samorządu terytorialnego zarządzonym na dzień  21 października 2018 r</a:t>
            </a:r>
            <a:r>
              <a:rPr lang="pl-PL" altLang="pl-PL" sz="1500" dirty="0">
                <a:latin typeface="Arial" pitchFamily="34" charset="0"/>
                <a:cs typeface="Arial" pitchFamily="34" charset="0"/>
              </a:rPr>
              <a:t>.</a:t>
            </a:r>
            <a:endParaRPr lang="pl-PL" altLang="pl-PL" sz="1500" b="1" u="sng" dirty="0">
              <a:solidFill>
                <a:srgbClr val="9D032A"/>
              </a:solidFill>
              <a:latin typeface="Arial" pitchFamily="34" charset="0"/>
              <a:cs typeface="Arial" pitchFamily="34" charset="0"/>
            </a:endParaRPr>
          </a:p>
        </p:txBody>
      </p:sp>
      <p:pic>
        <p:nvPicPr>
          <p:cNvPr id="21509" name="Picture 6" descr="http://3.bp.blogspot.com/_dAF9To2jxaE/TEpSG0any0I/AAAAAAAAAqQ/RhtjrOAU-ic/s1600/computador.jpg"/>
          <p:cNvPicPr>
            <a:picLocks noChangeAspect="1" noChangeArrowheads="1"/>
          </p:cNvPicPr>
          <p:nvPr/>
        </p:nvPicPr>
        <p:blipFill>
          <a:blip r:embed="rId3"/>
          <a:srcRect/>
          <a:stretch>
            <a:fillRect/>
          </a:stretch>
        </p:blipFill>
        <p:spPr bwMode="auto">
          <a:xfrm>
            <a:off x="395288" y="4608513"/>
            <a:ext cx="1758950" cy="2060575"/>
          </a:xfrm>
          <a:prstGeom prst="rect">
            <a:avLst/>
          </a:prstGeom>
          <a:noFill/>
          <a:ln w="9525">
            <a:noFill/>
            <a:miter lim="800000"/>
            <a:headEnd/>
            <a:tailEnd/>
          </a:ln>
        </p:spPr>
      </p:pic>
      <p:sp>
        <p:nvSpPr>
          <p:cNvPr id="21510" name="Symbol zastępczy zawartości 10"/>
          <p:cNvSpPr>
            <a:spLocks noGrp="1"/>
          </p:cNvSpPr>
          <p:nvPr>
            <p:ph sz="quarter" idx="4294967295"/>
          </p:nvPr>
        </p:nvSpPr>
        <p:spPr>
          <a:xfrm>
            <a:off x="2339975" y="4770438"/>
            <a:ext cx="6211888" cy="1754187"/>
          </a:xfrm>
        </p:spPr>
        <p:txBody>
          <a:bodyPr lIns="91403" tIns="45702" rIns="91403" bIns="45702">
            <a:spAutoFit/>
          </a:bodyPr>
          <a:lstStyle/>
          <a:p>
            <a:pPr indent="0">
              <a:buFont typeface="Arial" charset="0"/>
              <a:buNone/>
            </a:pPr>
            <a:r>
              <a:rPr lang="pl-PL" altLang="pl-PL" sz="2000" b="1" smtClean="0"/>
              <a:t>Obsługę i techniczno-materialne warunki pracy OKW,</a:t>
            </a:r>
            <a:br>
              <a:rPr lang="pl-PL" altLang="pl-PL" sz="2000" b="1" smtClean="0"/>
            </a:br>
            <a:r>
              <a:rPr lang="pl-PL" altLang="pl-PL" sz="2000" b="1" smtClean="0"/>
              <a:t>w tym możliwość wykorzystania techniki elektronicznej </a:t>
            </a:r>
            <a:r>
              <a:rPr lang="pl-PL" altLang="pl-PL" sz="2000" smtClean="0"/>
              <a:t>oraz</a:t>
            </a:r>
            <a:r>
              <a:rPr lang="pl-PL" altLang="pl-PL" sz="2000" b="1" smtClean="0"/>
              <a:t> wykonanie zadań związanych </a:t>
            </a:r>
            <a:br>
              <a:rPr lang="pl-PL" altLang="pl-PL" sz="2000" b="1" smtClean="0"/>
            </a:br>
            <a:r>
              <a:rPr lang="pl-PL" altLang="pl-PL" sz="2000" b="1" smtClean="0"/>
              <a:t>z organizacją i przeprowadzeniem wyborów </a:t>
            </a:r>
            <a:r>
              <a:rPr lang="pl-PL" altLang="pl-PL" sz="2000" smtClean="0"/>
              <a:t>na obszarze gminy </a:t>
            </a:r>
            <a:r>
              <a:rPr lang="pl-PL" altLang="pl-PL" sz="2000" b="1" smtClean="0"/>
              <a:t>zapewnia  wójt (burmistrz, prezydent miasta) </a:t>
            </a:r>
            <a:r>
              <a:rPr lang="pl-PL" altLang="pl-PL" sz="1200" smtClean="0"/>
              <a:t>(art. 156 § 1 Kodeksu wyborczego).</a:t>
            </a:r>
            <a:r>
              <a:rPr lang="pl-PL" altLang="pl-PL" sz="1200" b="1" smtClean="0"/>
              <a:t>  </a:t>
            </a:r>
          </a:p>
        </p:txBody>
      </p:sp>
      <p:sp>
        <p:nvSpPr>
          <p:cNvPr id="21511" name="Rectangle 1"/>
          <p:cNvSpPr>
            <a:spLocks noChangeArrowheads="1"/>
          </p:cNvSpPr>
          <p:nvPr/>
        </p:nvSpPr>
        <p:spPr bwMode="auto">
          <a:xfrm>
            <a:off x="179388" y="3328988"/>
            <a:ext cx="8785225" cy="1323975"/>
          </a:xfrm>
          <a:prstGeom prst="rect">
            <a:avLst/>
          </a:prstGeom>
          <a:noFill/>
          <a:ln w="38100">
            <a:solidFill>
              <a:srgbClr val="90181B"/>
            </a:solidFill>
            <a:miter lim="800000"/>
            <a:headEnd/>
            <a:tailEnd/>
          </a:ln>
        </p:spPr>
        <p:txBody>
          <a:bodyPr anchor="ctr">
            <a:spAutoFit/>
          </a:bodyPr>
          <a:lstStyle/>
          <a:p>
            <a:pPr algn="just"/>
            <a:r>
              <a:rPr lang="pl-PL" altLang="pl-PL" sz="2000">
                <a:cs typeface="Times New Roman" pitchFamily="18" charset="0"/>
              </a:rPr>
              <a:t>Zgodnie z art. 161 § 1 Kodeksu wyborczego wytyczne Państwowej Komisji Wyborczej są wiążące dla komisji niższego stopnia. </a:t>
            </a:r>
            <a:r>
              <a:rPr lang="pl-PL" altLang="pl-PL" sz="2000" b="1">
                <a:cs typeface="Times New Roman" pitchFamily="18" charset="0"/>
              </a:rPr>
              <a:t>Dlatego też członkowie komisji zobowiązani są zapoznać się z całością wytycznych i bezwzględnie je stosować</a:t>
            </a:r>
            <a:r>
              <a:rPr lang="pl-PL" altLang="pl-PL" sz="2000">
                <a:cs typeface="Times New Roman" pitchFamily="18" charset="0"/>
              </a:rPr>
              <a:t>.</a:t>
            </a:r>
            <a:endParaRPr lang="pl-PL" altLang="pl-PL" sz="2000"/>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txBox="1">
            <a:spLocks/>
          </p:cNvSpPr>
          <p:nvPr/>
        </p:nvSpPr>
        <p:spPr>
          <a:xfrm>
            <a:off x="179388" y="549275"/>
            <a:ext cx="8229600" cy="633413"/>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pl-PL" sz="2000" b="1" dirty="0" smtClean="0">
                <a:solidFill>
                  <a:srgbClr val="9D032A"/>
                </a:solidFill>
                <a:latin typeface="Arial Black" panose="020B0A04020102020204" pitchFamily="34" charset="0"/>
                <a:cs typeface="Arial" panose="020B0604020202020204" pitchFamily="34" charset="0"/>
              </a:rPr>
              <a:t>NALEŻNOŚCI PIENIĘŻNE</a:t>
            </a:r>
            <a:endParaRPr lang="pl-PL" sz="2000" dirty="0">
              <a:latin typeface="Arial Black" panose="020B0A04020102020204" pitchFamily="34" charset="0"/>
            </a:endParaRPr>
          </a:p>
        </p:txBody>
      </p:sp>
      <p:sp>
        <p:nvSpPr>
          <p:cNvPr id="3" name="Prostokąt zaokrąglony 2"/>
          <p:cNvSpPr/>
          <p:nvPr/>
        </p:nvSpPr>
        <p:spPr>
          <a:xfrm>
            <a:off x="111125" y="1412875"/>
            <a:ext cx="8891588" cy="1731963"/>
          </a:xfrm>
          <a:prstGeom prst="roundRect">
            <a:avLst/>
          </a:prstGeom>
          <a:solidFill>
            <a:schemeClr val="bg1">
              <a:lumMod val="95000"/>
            </a:schemeClr>
          </a:solidFill>
          <a:ln w="38100">
            <a:solidFill>
              <a:srgbClr val="90181B"/>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pl-PL" altLang="pl-PL" b="1" dirty="0">
                <a:solidFill>
                  <a:schemeClr val="tx1"/>
                </a:solidFill>
                <a:latin typeface="Arial" pitchFamily="34" charset="0"/>
                <a:cs typeface="Arial" pitchFamily="34" charset="0"/>
              </a:rPr>
              <a:t>UCHWAŁA PAŃSTWOWEJ KOMISJI WYBORCZEJ</a:t>
            </a:r>
            <a:r>
              <a:rPr lang="pl-PL" altLang="pl-PL" dirty="0">
                <a:solidFill>
                  <a:schemeClr val="tx1"/>
                </a:solidFill>
                <a:latin typeface="Arial" pitchFamily="34" charset="0"/>
                <a:cs typeface="Arial" pitchFamily="34" charset="0"/>
              </a:rPr>
              <a:t> </a:t>
            </a:r>
            <a:br>
              <a:rPr lang="pl-PL" altLang="pl-PL" dirty="0">
                <a:solidFill>
                  <a:schemeClr val="tx1"/>
                </a:solidFill>
                <a:latin typeface="Arial" pitchFamily="34" charset="0"/>
                <a:cs typeface="Arial" pitchFamily="34" charset="0"/>
              </a:rPr>
            </a:br>
            <a:r>
              <a:rPr lang="pl-PL" altLang="pl-PL" dirty="0">
                <a:solidFill>
                  <a:schemeClr val="tx1"/>
                </a:solidFill>
                <a:latin typeface="Arial" pitchFamily="34" charset="0"/>
                <a:cs typeface="Arial" pitchFamily="34" charset="0"/>
              </a:rPr>
              <a:t>z dnia 23 sierpnia 2018 r. </a:t>
            </a:r>
            <a:br>
              <a:rPr lang="pl-PL" altLang="pl-PL" dirty="0">
                <a:solidFill>
                  <a:schemeClr val="tx1"/>
                </a:solidFill>
                <a:latin typeface="Arial" pitchFamily="34" charset="0"/>
                <a:cs typeface="Arial" pitchFamily="34" charset="0"/>
              </a:rPr>
            </a:br>
            <a:r>
              <a:rPr lang="pl-PL" altLang="pl-PL" b="1" dirty="0">
                <a:solidFill>
                  <a:schemeClr val="tx1"/>
                </a:solidFill>
                <a:latin typeface="Arial" pitchFamily="34" charset="0"/>
                <a:cs typeface="Arial" pitchFamily="34" charset="0"/>
              </a:rPr>
              <a:t>w sprawie </a:t>
            </a:r>
            <a:r>
              <a:rPr lang="pl-PL" b="1" dirty="0">
                <a:solidFill>
                  <a:schemeClr val="tx1"/>
                </a:solidFill>
                <a:latin typeface="Arial" pitchFamily="34" charset="0"/>
                <a:cs typeface="Arial" pitchFamily="34" charset="0"/>
              </a:rPr>
              <a:t>w sprawie należności pieniężnych przysługujących członkom komisji wyborczych w wyborach do organów jednostek samorządu terytorialnego</a:t>
            </a:r>
            <a:endParaRPr lang="pl-PL" altLang="pl-PL" b="1" dirty="0">
              <a:solidFill>
                <a:schemeClr val="tx1"/>
              </a:solidFill>
              <a:latin typeface="Arial" pitchFamily="34" charset="0"/>
              <a:cs typeface="Arial" pitchFamily="34" charset="0"/>
            </a:endParaRPr>
          </a:p>
        </p:txBody>
      </p:sp>
      <p:sp>
        <p:nvSpPr>
          <p:cNvPr id="22532" name="Prostokąt 3"/>
          <p:cNvSpPr>
            <a:spLocks noChangeArrowheads="1"/>
          </p:cNvSpPr>
          <p:nvPr/>
        </p:nvSpPr>
        <p:spPr bwMode="auto">
          <a:xfrm>
            <a:off x="561975" y="3213100"/>
            <a:ext cx="7745413" cy="677108"/>
          </a:xfrm>
          <a:prstGeom prst="rect">
            <a:avLst/>
          </a:prstGeom>
          <a:noFill/>
          <a:ln w="9525">
            <a:noFill/>
            <a:miter lim="800000"/>
            <a:headEnd/>
            <a:tailEnd/>
          </a:ln>
        </p:spPr>
        <p:txBody>
          <a:bodyPr>
            <a:spAutoFit/>
          </a:bodyPr>
          <a:lstStyle/>
          <a:p>
            <a:pPr algn="ctr"/>
            <a:r>
              <a:rPr lang="pl-PL" altLang="pl-PL" b="1" dirty="0">
                <a:latin typeface="Arial" pitchFamily="34" charset="0"/>
                <a:cs typeface="Arial" pitchFamily="34" charset="0"/>
              </a:rPr>
              <a:t>Członkom OKW </a:t>
            </a:r>
            <a:r>
              <a:rPr lang="pl-PL" altLang="pl-PL" b="1" u="sng" dirty="0">
                <a:solidFill>
                  <a:srgbClr val="9D032A"/>
                </a:solidFill>
                <a:latin typeface="Arial" pitchFamily="34" charset="0"/>
                <a:cs typeface="Arial" pitchFamily="34" charset="0"/>
              </a:rPr>
              <a:t>za czas związany z wykonywaniem zadań członka komisji </a:t>
            </a:r>
            <a:r>
              <a:rPr lang="pl-PL" altLang="pl-PL" b="1" dirty="0">
                <a:latin typeface="Arial" pitchFamily="34" charset="0"/>
                <a:cs typeface="Arial" pitchFamily="34" charset="0"/>
              </a:rPr>
              <a:t>przysługuje zryczałtowana dieta w wysokości</a:t>
            </a:r>
            <a:r>
              <a:rPr lang="pl-PL" altLang="pl-PL" sz="2000" b="1" dirty="0">
                <a:latin typeface="Franklin Gothic Book" pitchFamily="34" charset="0"/>
              </a:rPr>
              <a:t>:</a:t>
            </a:r>
          </a:p>
        </p:txBody>
      </p:sp>
      <p:sp>
        <p:nvSpPr>
          <p:cNvPr id="22533" name="Prostokąt 4"/>
          <p:cNvSpPr>
            <a:spLocks noChangeArrowheads="1"/>
          </p:cNvSpPr>
          <p:nvPr/>
        </p:nvSpPr>
        <p:spPr bwMode="auto">
          <a:xfrm>
            <a:off x="107950" y="4005263"/>
            <a:ext cx="8856663" cy="861774"/>
          </a:xfrm>
          <a:prstGeom prst="rect">
            <a:avLst/>
          </a:prstGeom>
          <a:noFill/>
          <a:ln w="9525">
            <a:noFill/>
            <a:miter lim="800000"/>
            <a:headEnd/>
            <a:tailEnd/>
          </a:ln>
        </p:spPr>
        <p:txBody>
          <a:bodyPr>
            <a:spAutoFit/>
          </a:bodyPr>
          <a:lstStyle/>
          <a:p>
            <a:r>
              <a:rPr lang="pl-PL" altLang="pl-PL" sz="1600" b="1" dirty="0">
                <a:solidFill>
                  <a:srgbClr val="000000"/>
                </a:solidFill>
                <a:latin typeface="Arial" pitchFamily="34" charset="0"/>
                <a:cs typeface="Arial" pitchFamily="34" charset="0"/>
              </a:rPr>
              <a:t>1) dla przewodniczących obwodowych komisji wyborczych - </a:t>
            </a:r>
            <a:r>
              <a:rPr lang="pl-PL" altLang="pl-PL" sz="1600" b="1" dirty="0">
                <a:solidFill>
                  <a:srgbClr val="9D032A"/>
                </a:solidFill>
                <a:latin typeface="Arial" pitchFamily="34" charset="0"/>
                <a:cs typeface="Arial" pitchFamily="34" charset="0"/>
              </a:rPr>
              <a:t>380 zł</a:t>
            </a:r>
            <a:r>
              <a:rPr lang="pl-PL" altLang="pl-PL" sz="1600" b="1" dirty="0">
                <a:solidFill>
                  <a:srgbClr val="000000"/>
                </a:solidFill>
                <a:latin typeface="Arial" pitchFamily="34" charset="0"/>
                <a:cs typeface="Arial" pitchFamily="34" charset="0"/>
              </a:rPr>
              <a:t>; </a:t>
            </a:r>
          </a:p>
          <a:p>
            <a:r>
              <a:rPr lang="pl-PL" altLang="pl-PL" sz="1600" b="1" dirty="0">
                <a:solidFill>
                  <a:srgbClr val="000000"/>
                </a:solidFill>
                <a:latin typeface="Arial" pitchFamily="34" charset="0"/>
                <a:cs typeface="Arial" pitchFamily="34" charset="0"/>
              </a:rPr>
              <a:t>2) dla zastępców przewodniczących obwodowych komisji wyborczych – </a:t>
            </a:r>
            <a:r>
              <a:rPr lang="pl-PL" altLang="pl-PL" sz="1600" b="1" dirty="0">
                <a:solidFill>
                  <a:srgbClr val="9D032A"/>
                </a:solidFill>
                <a:latin typeface="Arial" pitchFamily="34" charset="0"/>
                <a:cs typeface="Arial" pitchFamily="34" charset="0"/>
              </a:rPr>
              <a:t>330 zł</a:t>
            </a:r>
            <a:r>
              <a:rPr lang="pl-PL" altLang="pl-PL" sz="1600" b="1" dirty="0">
                <a:latin typeface="Arial" pitchFamily="34" charset="0"/>
                <a:cs typeface="Arial" pitchFamily="34" charset="0"/>
              </a:rPr>
              <a:t>; </a:t>
            </a:r>
          </a:p>
          <a:p>
            <a:r>
              <a:rPr lang="pl-PL" altLang="pl-PL" sz="1600" b="1" dirty="0">
                <a:solidFill>
                  <a:srgbClr val="000000"/>
                </a:solidFill>
                <a:latin typeface="Arial" pitchFamily="34" charset="0"/>
                <a:cs typeface="Arial" pitchFamily="34" charset="0"/>
              </a:rPr>
              <a:t>3) dla członków obwodowych komisji wyborczych – </a:t>
            </a:r>
            <a:r>
              <a:rPr lang="pl-PL" altLang="pl-PL" sz="1600" b="1" dirty="0">
                <a:solidFill>
                  <a:srgbClr val="9D032A"/>
                </a:solidFill>
                <a:latin typeface="Arial" pitchFamily="34" charset="0"/>
                <a:cs typeface="Arial" pitchFamily="34" charset="0"/>
              </a:rPr>
              <a:t>300 zł</a:t>
            </a:r>
            <a:r>
              <a:rPr lang="pl-PL" altLang="pl-PL" sz="1600" b="1" dirty="0">
                <a:solidFill>
                  <a:srgbClr val="000000"/>
                </a:solidFill>
                <a:latin typeface="Arial" pitchFamily="34" charset="0"/>
                <a:cs typeface="Arial" pitchFamily="34" charset="0"/>
              </a:rPr>
              <a:t>; </a:t>
            </a:r>
            <a:endParaRPr lang="pl-PL" altLang="pl-PL" sz="1600" b="1" dirty="0">
              <a:latin typeface="Arial" pitchFamily="34" charset="0"/>
              <a:cs typeface="Arial" pitchFamily="34" charset="0"/>
            </a:endParaRPr>
          </a:p>
        </p:txBody>
      </p:sp>
      <p:pic>
        <p:nvPicPr>
          <p:cNvPr id="22534" name="Obraz 5"/>
          <p:cNvPicPr>
            <a:picLocks noChangeAspect="1"/>
          </p:cNvPicPr>
          <p:nvPr/>
        </p:nvPicPr>
        <p:blipFill>
          <a:blip r:embed="rId2"/>
          <a:srcRect/>
          <a:stretch>
            <a:fillRect/>
          </a:stretch>
        </p:blipFill>
        <p:spPr bwMode="auto">
          <a:xfrm>
            <a:off x="6227763" y="4868863"/>
            <a:ext cx="1800225" cy="1663700"/>
          </a:xfrm>
          <a:prstGeom prst="rect">
            <a:avLst/>
          </a:prstGeom>
          <a:noFill/>
          <a:ln w="9525">
            <a:noFill/>
            <a:miter lim="800000"/>
            <a:headEnd/>
            <a:tailEnd/>
          </a:ln>
        </p:spPr>
      </p:pic>
      <p:sp>
        <p:nvSpPr>
          <p:cNvPr id="22535" name="Prostokąt 6"/>
          <p:cNvSpPr>
            <a:spLocks noChangeArrowheads="1"/>
          </p:cNvSpPr>
          <p:nvPr/>
        </p:nvSpPr>
        <p:spPr bwMode="auto">
          <a:xfrm>
            <a:off x="323850" y="5445125"/>
            <a:ext cx="5543550" cy="1010630"/>
          </a:xfrm>
          <a:prstGeom prst="rect">
            <a:avLst/>
          </a:prstGeom>
          <a:solidFill>
            <a:srgbClr val="FFCCCC"/>
          </a:solidFill>
          <a:ln w="38100">
            <a:solidFill>
              <a:srgbClr val="FF0000"/>
            </a:solidFill>
            <a:miter lim="800000"/>
            <a:headEnd/>
            <a:tailEnd/>
          </a:ln>
        </p:spPr>
        <p:txBody>
          <a:bodyPr lIns="86457" tIns="43228" rIns="86457" bIns="43228">
            <a:spAutoFit/>
          </a:bodyPr>
          <a:lstStyle/>
          <a:p>
            <a:r>
              <a:rPr lang="pl-PL" altLang="pl-PL" sz="2000" b="1" dirty="0">
                <a:latin typeface="Arial" pitchFamily="34" charset="0"/>
                <a:cs typeface="Arial" pitchFamily="34" charset="0"/>
              </a:rPr>
              <a:t>W wyborach WBP -  w głosowanie ponownym, dieta przysługuje w połowie wysokości</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ytuł 1"/>
          <p:cNvSpPr txBox="1">
            <a:spLocks/>
          </p:cNvSpPr>
          <p:nvPr/>
        </p:nvSpPr>
        <p:spPr>
          <a:xfrm>
            <a:off x="179388" y="549275"/>
            <a:ext cx="8229600" cy="633413"/>
          </a:xfrm>
          <a:prstGeom prst="rect">
            <a:avLst/>
          </a:prstGeom>
        </p:spPr>
        <p:txBody>
          <a:bodyPr>
            <a:normAutofit fontScale="97500"/>
          </a:bodyPr>
          <a:lstStyle>
            <a:lvl1pPr algn="ctr" defTabSz="914400" rtl="0" eaLnBrk="1" latinLnBrk="0" hangingPunct="1">
              <a:spcBef>
                <a:spcPct val="0"/>
              </a:spcBef>
              <a:buNone/>
              <a:defRPr sz="4400" kern="1200">
                <a:solidFill>
                  <a:schemeClr val="tx1"/>
                </a:solidFill>
                <a:latin typeface="+mj-lt"/>
                <a:ea typeface="+mj-ea"/>
                <a:cs typeface="+mj-cs"/>
              </a:defRPr>
            </a:lvl1pPr>
          </a:lstStyle>
          <a:p>
            <a:pPr>
              <a:defRPr/>
            </a:pPr>
            <a:r>
              <a:rPr lang="pl-PL" sz="2000" b="1" dirty="0" smtClean="0">
                <a:solidFill>
                  <a:srgbClr val="9D032A"/>
                </a:solidFill>
                <a:latin typeface="Arial Black" panose="020B0A04020102020204" pitchFamily="34" charset="0"/>
                <a:cs typeface="Arial" panose="020B0604020202020204" pitchFamily="34" charset="0"/>
              </a:rPr>
              <a:t>NALEŻNOŚCI PIENIĘŻNE</a:t>
            </a:r>
            <a:endParaRPr lang="pl-PL" sz="2000" dirty="0">
              <a:latin typeface="Arial Black" panose="020B0A04020102020204" pitchFamily="34" charset="0"/>
            </a:endParaRPr>
          </a:p>
        </p:txBody>
      </p:sp>
      <p:sp>
        <p:nvSpPr>
          <p:cNvPr id="9" name="Prostokąt 8"/>
          <p:cNvSpPr/>
          <p:nvPr/>
        </p:nvSpPr>
        <p:spPr>
          <a:xfrm>
            <a:off x="323850" y="1292225"/>
            <a:ext cx="8208963" cy="4094163"/>
          </a:xfrm>
          <a:prstGeom prst="rect">
            <a:avLst/>
          </a:prstGeom>
        </p:spPr>
        <p:txBody>
          <a:bodyPr>
            <a:spAutoFit/>
          </a:bodyPr>
          <a:lstStyle/>
          <a:p>
            <a:pPr>
              <a:defRPr/>
            </a:pPr>
            <a:r>
              <a:rPr lang="pl-PL" sz="2000" b="1" dirty="0">
                <a:solidFill>
                  <a:srgbClr val="000000"/>
                </a:solidFill>
                <a:latin typeface="Arial Black" panose="020B0A04020102020204" pitchFamily="34" charset="0"/>
              </a:rPr>
              <a:t>UWAGA: </a:t>
            </a:r>
          </a:p>
          <a:p>
            <a:pPr>
              <a:defRPr/>
            </a:pPr>
            <a:endParaRPr lang="pl-PL" sz="2000" b="1" dirty="0">
              <a:solidFill>
                <a:srgbClr val="000000"/>
              </a:solidFill>
              <a:latin typeface="Arial" panose="020B0604020202020204" pitchFamily="34" charset="0"/>
            </a:endParaRPr>
          </a:p>
          <a:p>
            <a:pPr marL="285750" indent="-285750" algn="just">
              <a:buFont typeface="Wingdings" panose="05000000000000000000" pitchFamily="2" charset="2"/>
              <a:buChar char="§"/>
              <a:defRPr/>
            </a:pPr>
            <a:r>
              <a:rPr lang="pl-PL" sz="2000" b="1" dirty="0">
                <a:solidFill>
                  <a:srgbClr val="000000"/>
                </a:solidFill>
                <a:latin typeface="Arial" panose="020B0604020202020204" pitchFamily="34" charset="0"/>
              </a:rPr>
              <a:t>zryczałtowana dieta </a:t>
            </a:r>
            <a:r>
              <a:rPr lang="pl-PL" sz="2000" b="1" dirty="0">
                <a:solidFill>
                  <a:srgbClr val="000000"/>
                </a:solidFill>
                <a:latin typeface="Arial Black" panose="020B0A04020102020204" pitchFamily="34" charset="0"/>
              </a:rPr>
              <a:t>nie przysługuje</a:t>
            </a:r>
            <a:r>
              <a:rPr lang="pl-PL" sz="2000" b="1" dirty="0">
                <a:solidFill>
                  <a:srgbClr val="000000"/>
                </a:solidFill>
                <a:latin typeface="Arial" panose="020B0604020202020204" pitchFamily="34" charset="0"/>
              </a:rPr>
              <a:t>, jeżeli członek obwodowej komisji wyborczej nie uczestniczył w czynnościach związanych z przeprowadzeniem głosowania lub ustaleniem wyników głosowania.</a:t>
            </a:r>
          </a:p>
          <a:p>
            <a:pPr marL="285750" indent="-285750" algn="just">
              <a:buFont typeface="Wingdings" panose="05000000000000000000" pitchFamily="2" charset="2"/>
              <a:buChar char="§"/>
              <a:defRPr/>
            </a:pPr>
            <a:endParaRPr lang="pl-PL" sz="2000" b="1" dirty="0">
              <a:solidFill>
                <a:srgbClr val="000000"/>
              </a:solidFill>
              <a:latin typeface="Arial" panose="020B0604020202020204" pitchFamily="34" charset="0"/>
            </a:endParaRPr>
          </a:p>
          <a:p>
            <a:pPr marL="285750" indent="-285750" algn="just">
              <a:buFont typeface="Wingdings" panose="05000000000000000000" pitchFamily="2" charset="2"/>
              <a:buChar char="§"/>
              <a:defRPr/>
            </a:pPr>
            <a:r>
              <a:rPr lang="pl-PL" sz="2000" b="1" dirty="0">
                <a:solidFill>
                  <a:srgbClr val="000000"/>
                </a:solidFill>
                <a:latin typeface="Arial" panose="020B0604020202020204" pitchFamily="34" charset="0"/>
              </a:rPr>
              <a:t>dojazd członka obwodowej komisji wyborczej  na posiedzenie, szkolenie </a:t>
            </a:r>
            <a:r>
              <a:rPr lang="pl-PL" sz="2000" b="1" i="1" dirty="0">
                <a:solidFill>
                  <a:srgbClr val="000000"/>
                </a:solidFill>
                <a:latin typeface="Arial" panose="020B0604020202020204" pitchFamily="34" charset="0"/>
              </a:rPr>
              <a:t>(o ile szkolenie przeprowadzane jest w tej samej gminie, w której siedzibę ma komisja)</a:t>
            </a:r>
            <a:r>
              <a:rPr lang="pl-PL" sz="2000" b="1" dirty="0">
                <a:solidFill>
                  <a:srgbClr val="000000"/>
                </a:solidFill>
                <a:latin typeface="Arial" panose="020B0604020202020204" pitchFamily="34" charset="0"/>
              </a:rPr>
              <a:t>, </a:t>
            </a:r>
            <a:r>
              <a:rPr lang="pl-PL" sz="2000" b="1" dirty="0">
                <a:solidFill>
                  <a:srgbClr val="000000"/>
                </a:solidFill>
                <a:latin typeface="Arial Black" panose="020B0A04020102020204" pitchFamily="34" charset="0"/>
              </a:rPr>
              <a:t>traktowane jest jako dojazd do miejsca pracy i w związku z tym członkowi komisji nie przysługuje zwrot kosztów dojazdu do siedziby komisji czy miejsca szkolenia.</a:t>
            </a:r>
            <a:endParaRPr lang="pl-PL" b="1" dirty="0">
              <a:solidFill>
                <a:srgbClr val="000000"/>
              </a:solidFill>
              <a:latin typeface="Arial Black" panose="020B0A04020102020204" pitchFamily="34" charset="0"/>
            </a:endParaRPr>
          </a:p>
        </p:txBody>
      </p:sp>
      <p:pic>
        <p:nvPicPr>
          <p:cNvPr id="23556" name="Obraz 4" descr="File:Star N52 (rysunek).jpg - Wikimedia Commons"/>
          <p:cNvPicPr>
            <a:picLocks noChangeAspect="1"/>
          </p:cNvPicPr>
          <p:nvPr/>
        </p:nvPicPr>
        <p:blipFill>
          <a:blip r:embed="rId2"/>
          <a:srcRect/>
          <a:stretch>
            <a:fillRect/>
          </a:stretch>
        </p:blipFill>
        <p:spPr bwMode="auto">
          <a:xfrm>
            <a:off x="3132138" y="5445125"/>
            <a:ext cx="2736850" cy="13684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Prostokąt 1"/>
          <p:cNvSpPr>
            <a:spLocks noChangeArrowheads="1"/>
          </p:cNvSpPr>
          <p:nvPr/>
        </p:nvSpPr>
        <p:spPr bwMode="auto">
          <a:xfrm>
            <a:off x="1684338" y="652463"/>
            <a:ext cx="3608387"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CZŁONKOWIE KOMISJI </a:t>
            </a:r>
          </a:p>
        </p:txBody>
      </p:sp>
      <p:sp>
        <p:nvSpPr>
          <p:cNvPr id="3" name="Symbol zastępczy zawartości 2"/>
          <p:cNvSpPr txBox="1">
            <a:spLocks/>
          </p:cNvSpPr>
          <p:nvPr/>
        </p:nvSpPr>
        <p:spPr>
          <a:xfrm>
            <a:off x="107950" y="4143379"/>
            <a:ext cx="8785225" cy="4325933"/>
          </a:xfrm>
          <a:prstGeom prst="rect">
            <a:avLst/>
          </a:prstGeom>
          <a:noFill/>
        </p:spPr>
        <p:txBody>
          <a:bodyPr/>
          <a:lstStyle/>
          <a:p>
            <a:pPr algn="just" eaLnBrk="1" fontAlgn="auto" hangingPunct="1">
              <a:spcBef>
                <a:spcPct val="20000"/>
              </a:spcBef>
              <a:spcAft>
                <a:spcPts val="0"/>
              </a:spcAft>
              <a:buFont typeface="Wingdings" pitchFamily="2" charset="2"/>
              <a:buChar char="Ø"/>
              <a:defRPr/>
            </a:pPr>
            <a:r>
              <a:rPr lang="pl-PL" dirty="0">
                <a:latin typeface="Arial" pitchFamily="34" charset="0"/>
                <a:cs typeface="Arial" pitchFamily="34" charset="0"/>
              </a:rPr>
              <a:t>Podczas ustalania wyników głosowania przewodniczący komisji odpowiada za utrzymanie porządku i spokoju oraz przestrzeganie właściwego toku czynności.  </a:t>
            </a:r>
          </a:p>
          <a:p>
            <a:pPr algn="just" eaLnBrk="1" fontAlgn="auto" hangingPunct="1">
              <a:spcBef>
                <a:spcPct val="20000"/>
              </a:spcBef>
              <a:spcAft>
                <a:spcPts val="0"/>
              </a:spcAft>
              <a:buFont typeface="Wingdings" pitchFamily="2" charset="2"/>
              <a:buChar char="Ø"/>
              <a:defRPr/>
            </a:pPr>
            <a:r>
              <a:rPr lang="pl-PL" dirty="0">
                <a:solidFill>
                  <a:srgbClr val="90181B"/>
                </a:solidFill>
                <a:latin typeface="Arial" pitchFamily="34" charset="0"/>
                <a:cs typeface="Arial" pitchFamily="34" charset="0"/>
              </a:rPr>
              <a:t> Przewodniczący komisji </a:t>
            </a:r>
            <a:r>
              <a:rPr lang="pl-PL" b="1" dirty="0">
                <a:solidFill>
                  <a:srgbClr val="90181B"/>
                </a:solidFill>
                <a:latin typeface="Arial" pitchFamily="34" charset="0"/>
                <a:cs typeface="Arial" pitchFamily="34" charset="0"/>
              </a:rPr>
              <a:t>odpowiada za utrzymanie porządku i spokoju, czuwa nad przestrzeganiem tajności głosowania, </a:t>
            </a:r>
          </a:p>
          <a:p>
            <a:pPr algn="just">
              <a:spcBef>
                <a:spcPct val="20000"/>
              </a:spcBef>
              <a:buFont typeface="Wingdings" pitchFamily="2" charset="2"/>
              <a:buChar char="Ø"/>
              <a:defRPr/>
            </a:pPr>
            <a:r>
              <a:rPr lang="pl-PL" b="1" dirty="0">
                <a:solidFill>
                  <a:srgbClr val="90181B"/>
                </a:solidFill>
                <a:latin typeface="Arial" pitchFamily="34" charset="0"/>
                <a:cs typeface="Arial" pitchFamily="34" charset="0"/>
              </a:rPr>
              <a:t> Przewodniczący komisji m</a:t>
            </a:r>
            <a:r>
              <a:rPr lang="pl-PL" dirty="0">
                <a:latin typeface="Arial" pitchFamily="34" charset="0"/>
                <a:cs typeface="Arial" pitchFamily="34" charset="0"/>
              </a:rPr>
              <a:t>a prawo żądać opuszczenia     lokalu przez osoby </a:t>
            </a:r>
            <a:r>
              <a:rPr lang="pl-PL" b="1" dirty="0">
                <a:solidFill>
                  <a:srgbClr val="90181B"/>
                </a:solidFill>
                <a:latin typeface="Arial" pitchFamily="34" charset="0"/>
                <a:cs typeface="Arial" pitchFamily="34" charset="0"/>
              </a:rPr>
              <a:t>naruszające</a:t>
            </a:r>
            <a:r>
              <a:rPr lang="pl-PL" dirty="0">
                <a:latin typeface="Arial" pitchFamily="34" charset="0"/>
                <a:cs typeface="Arial" pitchFamily="34" charset="0"/>
              </a:rPr>
              <a:t> porządek i </a:t>
            </a:r>
            <a:r>
              <a:rPr lang="pl-PL" b="1" dirty="0">
                <a:solidFill>
                  <a:srgbClr val="90181B"/>
                </a:solidFill>
                <a:latin typeface="Arial" pitchFamily="34" charset="0"/>
                <a:cs typeface="Arial" pitchFamily="34" charset="0"/>
              </a:rPr>
              <a:t>zakłócające</a:t>
            </a:r>
            <a:r>
              <a:rPr lang="pl-PL" dirty="0">
                <a:latin typeface="Arial" pitchFamily="34" charset="0"/>
                <a:cs typeface="Arial" pitchFamily="34" charset="0"/>
              </a:rPr>
              <a:t> spokój. W razie potrzeby może zwrócić się do Policji o pomoc (art. 49 § 3 Kodeksu wyborczego). </a:t>
            </a:r>
            <a:endParaRPr lang="pl-PL" dirty="0">
              <a:solidFill>
                <a:schemeClr val="tx1">
                  <a:tint val="75000"/>
                </a:schemeClr>
              </a:solidFill>
              <a:latin typeface="Arial" pitchFamily="34" charset="0"/>
              <a:cs typeface="Arial" pitchFamily="34" charset="0"/>
            </a:endParaRPr>
          </a:p>
        </p:txBody>
      </p:sp>
      <p:grpSp>
        <p:nvGrpSpPr>
          <p:cNvPr id="24580" name="Grupa 1"/>
          <p:cNvGrpSpPr>
            <a:grpSpLocks/>
          </p:cNvGrpSpPr>
          <p:nvPr/>
        </p:nvGrpSpPr>
        <p:grpSpPr bwMode="auto">
          <a:xfrm>
            <a:off x="6659563" y="2565400"/>
            <a:ext cx="2125662" cy="1358900"/>
            <a:chOff x="6882606" y="1789069"/>
            <a:chExt cx="2125631" cy="1358900"/>
          </a:xfrm>
        </p:grpSpPr>
        <p:pic>
          <p:nvPicPr>
            <p:cNvPr id="24583" name="Obraz 3" descr="identyfikator.jpg"/>
            <p:cNvPicPr>
              <a:picLocks noChangeAspect="1"/>
            </p:cNvPicPr>
            <p:nvPr/>
          </p:nvPicPr>
          <p:blipFill>
            <a:blip r:embed="rId2"/>
            <a:srcRect t="18961"/>
            <a:stretch>
              <a:fillRect/>
            </a:stretch>
          </p:blipFill>
          <p:spPr bwMode="auto">
            <a:xfrm rot="-970816">
              <a:off x="6882606" y="1789069"/>
              <a:ext cx="2000250" cy="1358900"/>
            </a:xfrm>
            <a:prstGeom prst="rect">
              <a:avLst/>
            </a:prstGeom>
            <a:noFill/>
            <a:ln w="9525">
              <a:noFill/>
              <a:miter lim="800000"/>
              <a:headEnd/>
              <a:tailEnd/>
            </a:ln>
          </p:spPr>
        </p:pic>
        <p:sp>
          <p:nvSpPr>
            <p:cNvPr id="24584" name="pole tekstowe 4"/>
            <p:cNvSpPr txBox="1">
              <a:spLocks noChangeArrowheads="1"/>
            </p:cNvSpPr>
            <p:nvPr/>
          </p:nvSpPr>
          <p:spPr bwMode="auto">
            <a:xfrm>
              <a:off x="7109587" y="2253412"/>
              <a:ext cx="1898650" cy="430213"/>
            </a:xfrm>
            <a:prstGeom prst="rect">
              <a:avLst/>
            </a:prstGeom>
            <a:noFill/>
            <a:ln w="9525">
              <a:noFill/>
              <a:miter lim="800000"/>
              <a:headEnd/>
              <a:tailEnd/>
            </a:ln>
          </p:spPr>
          <p:txBody>
            <a:bodyPr>
              <a:spAutoFit/>
            </a:bodyPr>
            <a:lstStyle/>
            <a:p>
              <a:r>
                <a:rPr lang="pl-PL" altLang="pl-PL" sz="1100" b="1">
                  <a:latin typeface="Franklin Gothic Book" pitchFamily="34" charset="0"/>
                </a:rPr>
                <a:t>Ewa Kowalska</a:t>
              </a:r>
            </a:p>
            <a:p>
              <a:r>
                <a:rPr lang="pl-PL" altLang="pl-PL" sz="1100" b="1">
                  <a:latin typeface="Franklin Gothic Book" pitchFamily="34" charset="0"/>
                </a:rPr>
                <a:t>Przewodnicząca Komisji</a:t>
              </a:r>
            </a:p>
          </p:txBody>
        </p:sp>
      </p:grpSp>
      <p:pic>
        <p:nvPicPr>
          <p:cNvPr id="24581" name="Obraz 5" descr="para.png"/>
          <p:cNvPicPr>
            <a:picLocks noChangeAspect="1"/>
          </p:cNvPicPr>
          <p:nvPr/>
        </p:nvPicPr>
        <p:blipFill>
          <a:blip r:embed="rId3"/>
          <a:srcRect/>
          <a:stretch>
            <a:fillRect/>
          </a:stretch>
        </p:blipFill>
        <p:spPr bwMode="auto">
          <a:xfrm>
            <a:off x="6108700" y="1249363"/>
            <a:ext cx="1727200" cy="1249362"/>
          </a:xfrm>
          <a:prstGeom prst="rect">
            <a:avLst/>
          </a:prstGeom>
          <a:noFill/>
          <a:ln w="9525">
            <a:noFill/>
            <a:miter lim="800000"/>
            <a:headEnd/>
            <a:tailEnd/>
          </a:ln>
        </p:spPr>
      </p:pic>
      <p:sp>
        <p:nvSpPr>
          <p:cNvPr id="24582" name="Prostokąt 3"/>
          <p:cNvSpPr>
            <a:spLocks noChangeArrowheads="1"/>
          </p:cNvSpPr>
          <p:nvPr/>
        </p:nvSpPr>
        <p:spPr bwMode="auto">
          <a:xfrm>
            <a:off x="214282" y="1928802"/>
            <a:ext cx="5688012" cy="2086725"/>
          </a:xfrm>
          <a:prstGeom prst="rect">
            <a:avLst/>
          </a:prstGeom>
          <a:noFill/>
          <a:ln w="9525">
            <a:noFill/>
            <a:miter lim="800000"/>
            <a:headEnd/>
            <a:tailEnd/>
          </a:ln>
        </p:spPr>
        <p:txBody>
          <a:bodyPr>
            <a:spAutoFit/>
          </a:bodyPr>
          <a:lstStyle/>
          <a:p>
            <a:pPr algn="just" eaLnBrk="1" hangingPunct="1">
              <a:spcBef>
                <a:spcPct val="20000"/>
              </a:spcBef>
              <a:buFont typeface="Wingdings" pitchFamily="2" charset="2"/>
              <a:buChar char="Ø"/>
            </a:pPr>
            <a:r>
              <a:rPr lang="pl-PL" altLang="pl-PL" dirty="0">
                <a:latin typeface="Arial" pitchFamily="34" charset="0"/>
                <a:cs typeface="Arial" pitchFamily="34" charset="0"/>
              </a:rPr>
              <a:t>W dniu wyborów członkowie komisji są obowiązani nosić w widoczny sposób identyfikatory z imieniem i nazwiskiem oraz funkcją pełnioną w komisji. </a:t>
            </a:r>
          </a:p>
          <a:p>
            <a:pPr algn="just" eaLnBrk="1" hangingPunct="1">
              <a:spcBef>
                <a:spcPct val="20000"/>
              </a:spcBef>
              <a:buFont typeface="Wingdings" pitchFamily="2" charset="2"/>
              <a:buChar char="Ø"/>
            </a:pPr>
            <a:r>
              <a:rPr lang="pl-PL" altLang="pl-PL" dirty="0">
                <a:latin typeface="Arial" pitchFamily="34" charset="0"/>
                <a:cs typeface="Arial" pitchFamily="34" charset="0"/>
              </a:rPr>
              <a:t>Przewodniczący komisji kieruje jej pracami, zwołuje jej posiedzenia i przewodniczy im. W razie nieobecności przewodniczącego jego obowiązki pełni zastępca przewodniczącego komisji.</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Obraz 6" descr="identyfikator.jpg"/>
          <p:cNvPicPr>
            <a:picLocks noChangeAspect="1"/>
          </p:cNvPicPr>
          <p:nvPr/>
        </p:nvPicPr>
        <p:blipFill>
          <a:blip r:embed="rId2"/>
          <a:srcRect/>
          <a:stretch>
            <a:fillRect/>
          </a:stretch>
        </p:blipFill>
        <p:spPr bwMode="auto">
          <a:xfrm rot="-1298994">
            <a:off x="4041775" y="5157788"/>
            <a:ext cx="2100263" cy="1427162"/>
          </a:xfrm>
          <a:prstGeom prst="rect">
            <a:avLst/>
          </a:prstGeom>
          <a:noFill/>
          <a:ln w="9525">
            <a:noFill/>
            <a:miter lim="800000"/>
            <a:headEnd/>
            <a:tailEnd/>
          </a:ln>
        </p:spPr>
      </p:pic>
      <p:sp>
        <p:nvSpPr>
          <p:cNvPr id="25603" name="pole tekstowe 2"/>
          <p:cNvSpPr txBox="1">
            <a:spLocks noChangeArrowheads="1"/>
          </p:cNvSpPr>
          <p:nvPr/>
        </p:nvSpPr>
        <p:spPr bwMode="auto">
          <a:xfrm>
            <a:off x="2484438" y="508000"/>
            <a:ext cx="4535487"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a:t>
            </a:r>
          </a:p>
        </p:txBody>
      </p:sp>
      <p:sp>
        <p:nvSpPr>
          <p:cNvPr id="4" name="Prostokąt 3"/>
          <p:cNvSpPr/>
          <p:nvPr/>
        </p:nvSpPr>
        <p:spPr>
          <a:xfrm>
            <a:off x="6350" y="1116013"/>
            <a:ext cx="8804275" cy="4192587"/>
          </a:xfrm>
          <a:prstGeom prst="rect">
            <a:avLst/>
          </a:prstGeom>
        </p:spPr>
        <p:txBody>
          <a:bodyPr>
            <a:spAutoFit/>
          </a:bodyPr>
          <a:lstStyle/>
          <a:p>
            <a:pPr marL="285750" indent="-285750">
              <a:buFont typeface="Wingdings" panose="05000000000000000000" pitchFamily="2" charset="2"/>
              <a:buChar char="Ø"/>
              <a:defRPr/>
            </a:pPr>
            <a:r>
              <a:rPr lang="pl-PL" b="1" dirty="0">
                <a:latin typeface="Arial" panose="020B0604020202020204" pitchFamily="34" charset="0"/>
                <a:cs typeface="Arial" panose="020B0604020202020204" pitchFamily="34" charset="0"/>
              </a:rPr>
              <a:t>1 komitet wyborczy  = 1 mąż zaufania (wyłącznie osoba pełnoletnia);</a:t>
            </a:r>
          </a:p>
          <a:p>
            <a:pPr>
              <a:defRPr/>
            </a:pPr>
            <a:endParaRPr lang="pl-PL" b="1" dirty="0">
              <a:latin typeface="Arial" panose="020B0604020202020204" pitchFamily="34" charset="0"/>
              <a:cs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cs typeface="Arial" panose="020B0604020202020204" pitchFamily="34" charset="0"/>
              </a:rPr>
              <a:t>jest on wyznaczony przez pełnomocnika wyborczego komitetu wyborczego, który zarejestrował listę kandydatów w danym okręgu lub zarejestrował kandydata na wójta w danej gminie. Mężowie zaufania danego komitetu mogą zmieniać się w ciągu pracy komisji;</a:t>
            </a:r>
          </a:p>
          <a:p>
            <a:pPr>
              <a:defRPr/>
            </a:pPr>
            <a:endParaRPr lang="pl-PL" b="1" dirty="0">
              <a:latin typeface="Arial" panose="020B0604020202020204" pitchFamily="34" charset="0"/>
              <a:cs typeface="Arial" panose="020B0604020202020204" pitchFamily="34" charset="0"/>
            </a:endParaRPr>
          </a:p>
          <a:p>
            <a:pPr marL="285750" indent="-285750">
              <a:lnSpc>
                <a:spcPct val="90000"/>
              </a:lnSpc>
              <a:spcBef>
                <a:spcPct val="20000"/>
              </a:spcBef>
              <a:buFont typeface="Wingdings" panose="05000000000000000000" pitchFamily="2" charset="2"/>
              <a:buChar char="Ø"/>
              <a:defRPr/>
            </a:pPr>
            <a:r>
              <a:rPr lang="pl-PL" b="1" dirty="0">
                <a:latin typeface="Arial" panose="020B0604020202020204" pitchFamily="34" charset="0"/>
                <a:cs typeface="Arial" panose="020B0604020202020204" pitchFamily="34" charset="0"/>
              </a:rPr>
              <a:t>legitymuje się zaświadczeniem (wg wzoru ustalonego przez PKW uchwałą z  dnia 30 lipca 2018 r.) lub jego kopią – podpisaną przez właściwy organ podmiotu uprawnionego lub upoważnioną przez ten organ osobę + okazanie komisji kserokopii upoważnienia. </a:t>
            </a:r>
            <a:br>
              <a:rPr lang="pl-PL" b="1" dirty="0">
                <a:latin typeface="Arial" panose="020B0604020202020204" pitchFamily="34" charset="0"/>
                <a:cs typeface="Arial" panose="020B0604020202020204" pitchFamily="34" charset="0"/>
              </a:rPr>
            </a:br>
            <a:r>
              <a:rPr lang="pl-PL" b="1" dirty="0">
                <a:latin typeface="Arial" panose="020B0604020202020204" pitchFamily="34" charset="0"/>
                <a:cs typeface="Arial" panose="020B0604020202020204" pitchFamily="34" charset="0"/>
              </a:rPr>
              <a:t>Komisja sprawdza zaświadczenie oraz tożsamość tej osoby;</a:t>
            </a:r>
          </a:p>
          <a:p>
            <a:pPr>
              <a:lnSpc>
                <a:spcPct val="90000"/>
              </a:lnSpc>
              <a:spcBef>
                <a:spcPct val="20000"/>
              </a:spcBef>
              <a:defRPr/>
            </a:pPr>
            <a:endParaRPr lang="pl-PL" b="1" dirty="0">
              <a:latin typeface="Arial" panose="020B0604020202020204" pitchFamily="34" charset="0"/>
              <a:cs typeface="Arial" panose="020B0604020202020204" pitchFamily="34" charset="0"/>
            </a:endParaRPr>
          </a:p>
          <a:p>
            <a:pPr marL="285750" indent="-285750">
              <a:lnSpc>
                <a:spcPct val="90000"/>
              </a:lnSpc>
              <a:spcBef>
                <a:spcPct val="20000"/>
              </a:spcBef>
              <a:buFont typeface="Wingdings" panose="05000000000000000000" pitchFamily="2" charset="2"/>
              <a:buChar char="Ø"/>
              <a:defRPr/>
            </a:pPr>
            <a:r>
              <a:rPr lang="pl-PL" b="1" dirty="0">
                <a:latin typeface="Arial" panose="020B0604020202020204" pitchFamily="34" charset="0"/>
                <a:cs typeface="Arial" panose="020B0604020202020204" pitchFamily="34" charset="0"/>
              </a:rPr>
              <a:t>powinien posiadać identyfikator. Identyfikatory nie mogą zawierać elementów kampanii wyborczej.  </a:t>
            </a:r>
            <a:endParaRPr lang="pl-PL" dirty="0">
              <a:latin typeface="Franklin Gothic Book" panose="020B0503020102020204" pitchFamily="34" charset="0"/>
              <a:cs typeface="Arial" panose="020B0604020202020204" pitchFamily="34" charset="0"/>
            </a:endParaRPr>
          </a:p>
        </p:txBody>
      </p:sp>
      <p:sp>
        <p:nvSpPr>
          <p:cNvPr id="25605" name="pole tekstowe 5"/>
          <p:cNvSpPr txBox="1">
            <a:spLocks noChangeArrowheads="1"/>
          </p:cNvSpPr>
          <p:nvPr/>
        </p:nvSpPr>
        <p:spPr bwMode="auto">
          <a:xfrm rot="-266618">
            <a:off x="4083050" y="5583238"/>
            <a:ext cx="2016125" cy="749300"/>
          </a:xfrm>
          <a:prstGeom prst="rect">
            <a:avLst/>
          </a:prstGeom>
          <a:noFill/>
          <a:ln w="9525">
            <a:noFill/>
            <a:miter lim="800000"/>
            <a:headEnd/>
            <a:tailEnd/>
          </a:ln>
        </p:spPr>
        <p:txBody>
          <a:bodyPr>
            <a:spAutoFit/>
          </a:bodyPr>
          <a:lstStyle/>
          <a:p>
            <a:pPr algn="ctr">
              <a:spcBef>
                <a:spcPts val="400"/>
              </a:spcBef>
              <a:spcAft>
                <a:spcPts val="400"/>
              </a:spcAft>
            </a:pPr>
            <a:r>
              <a:rPr lang="pl-PL" altLang="pl-PL" sz="1200" i="1">
                <a:cs typeface="Arial" charset="0"/>
              </a:rPr>
              <a:t>JAN KOWALSKI</a:t>
            </a:r>
            <a:br>
              <a:rPr lang="pl-PL" altLang="pl-PL" sz="1200" i="1">
                <a:cs typeface="Arial" charset="0"/>
              </a:rPr>
            </a:br>
            <a:r>
              <a:rPr lang="pl-PL" altLang="pl-PL" sz="1200" b="1" i="1">
                <a:cs typeface="Arial" charset="0"/>
              </a:rPr>
              <a:t>MĄŻ  ZAUFANIA</a:t>
            </a:r>
            <a:endParaRPr lang="pl-PL" altLang="pl-PL" sz="700" i="1">
              <a:cs typeface="Arial" charset="0"/>
            </a:endParaRPr>
          </a:p>
          <a:p>
            <a:pPr algn="ctr">
              <a:spcBef>
                <a:spcPts val="400"/>
              </a:spcBef>
              <a:spcAft>
                <a:spcPts val="400"/>
              </a:spcAft>
            </a:pPr>
            <a:r>
              <a:rPr lang="pl-PL" altLang="pl-PL" sz="1200" i="1">
                <a:cs typeface="Arial" charset="0"/>
              </a:rPr>
              <a:t>Komitet Wyborczy  XYZ</a:t>
            </a:r>
          </a:p>
        </p:txBody>
      </p:sp>
      <p:sp>
        <p:nvSpPr>
          <p:cNvPr id="8" name="Znak zakazu 7"/>
          <p:cNvSpPr/>
          <p:nvPr/>
        </p:nvSpPr>
        <p:spPr>
          <a:xfrm>
            <a:off x="2151933" y="5517232"/>
            <a:ext cx="1080120" cy="1094430"/>
          </a:xfrm>
          <a:prstGeom prst="noSmoking">
            <a:avLst>
              <a:gd name="adj" fmla="val 4308"/>
            </a:avLst>
          </a:prstGeom>
          <a:solidFill>
            <a:srgbClr val="FF0000"/>
          </a:solidFill>
          <a:ln w="25400" cmpd="sng">
            <a:solidFill>
              <a:srgbClr val="502604">
                <a:alpha val="70000"/>
              </a:srgbClr>
            </a:solidFill>
          </a:ln>
          <a:effectLst>
            <a:outerShdw blurRad="596900" dist="88900" sx="106000" sy="106000" algn="ctr" rotWithShape="0">
              <a:schemeClr val="bg2">
                <a:lumMod val="25000"/>
                <a:alpha val="50000"/>
              </a:schemeClr>
            </a:outerShdw>
          </a:effectLst>
          <a:scene3d>
            <a:camera prst="orthographicFront"/>
            <a:lightRig rig="threePt" dir="t"/>
          </a:scene3d>
          <a:sp3d extrusionH="76200" contourW="12700" prstMaterial="flat">
            <a:bevelT w="342900" prst="coolSlant"/>
            <a:extrusionClr>
              <a:schemeClr val="accent6">
                <a:lumMod val="75000"/>
              </a:schemeClr>
            </a:extrusionClr>
            <a:contourClr>
              <a:schemeClr val="accent6">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tx1"/>
              </a:solidFill>
              <a:latin typeface="Arial" panose="020B0604020202020204" pitchFamily="34" charset="0"/>
              <a:cs typeface="Arial" panose="020B0604020202020204" pitchFamily="34" charset="0"/>
            </a:endParaRPr>
          </a:p>
        </p:txBody>
      </p:sp>
      <p:sp>
        <p:nvSpPr>
          <p:cNvPr id="25609" name="pole tekstowe 8"/>
          <p:cNvSpPr txBox="1">
            <a:spLocks noChangeArrowheads="1"/>
          </p:cNvSpPr>
          <p:nvPr/>
        </p:nvSpPr>
        <p:spPr bwMode="auto">
          <a:xfrm>
            <a:off x="2152650" y="5805488"/>
            <a:ext cx="1079500" cy="523875"/>
          </a:xfrm>
          <a:prstGeom prst="rect">
            <a:avLst/>
          </a:prstGeom>
          <a:noFill/>
          <a:ln w="9525">
            <a:noFill/>
            <a:miter lim="800000"/>
            <a:headEnd/>
            <a:tailEnd/>
          </a:ln>
        </p:spPr>
        <p:txBody>
          <a:bodyPr>
            <a:spAutoFit/>
          </a:bodyPr>
          <a:lstStyle/>
          <a:p>
            <a:pPr algn="ctr"/>
            <a:r>
              <a:rPr lang="pl-PL" altLang="pl-PL" sz="1400" i="1">
                <a:cs typeface="Arial" charset="0"/>
              </a:rPr>
              <a:t>Elementy</a:t>
            </a:r>
          </a:p>
          <a:p>
            <a:pPr algn="ctr"/>
            <a:r>
              <a:rPr lang="pl-PL" altLang="pl-PL" sz="1400" i="1">
                <a:cs typeface="Arial" charset="0"/>
              </a:rPr>
              <a:t>agitacyjne</a:t>
            </a:r>
          </a:p>
        </p:txBody>
      </p:sp>
      <p:pic>
        <p:nvPicPr>
          <p:cNvPr id="25610" name="Picture 4" descr="MC900431615[1]"/>
          <p:cNvPicPr>
            <a:picLocks noChangeAspect="1" noChangeArrowheads="1"/>
          </p:cNvPicPr>
          <p:nvPr/>
        </p:nvPicPr>
        <p:blipFill>
          <a:blip r:embed="rId3"/>
          <a:srcRect/>
          <a:stretch>
            <a:fillRect/>
          </a:stretch>
        </p:blipFill>
        <p:spPr bwMode="auto">
          <a:xfrm>
            <a:off x="6613525" y="5013325"/>
            <a:ext cx="1671638" cy="14970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ole tekstowe 3"/>
          <p:cNvSpPr txBox="1"/>
          <p:nvPr/>
        </p:nvSpPr>
        <p:spPr>
          <a:xfrm>
            <a:off x="5795963" y="1973263"/>
            <a:ext cx="3094037" cy="3740150"/>
          </a:xfrm>
          <a:prstGeom prst="rect">
            <a:avLst/>
          </a:prstGeom>
          <a:solidFill>
            <a:srgbClr val="9D032A"/>
          </a:solidFill>
          <a:ln w="28575">
            <a:solidFill>
              <a:schemeClr val="bg1">
                <a:lumMod val="75000"/>
              </a:schemeClr>
            </a:solidFill>
          </a:ln>
        </p:spPr>
        <p:txBody>
          <a:bodyPr>
            <a:spAutoFit/>
          </a:bodyPr>
          <a:lstStyle/>
          <a:p>
            <a:pPr algn="ctr">
              <a:defRPr/>
            </a:pPr>
            <a:r>
              <a:rPr lang="pl-PL" b="1" dirty="0">
                <a:solidFill>
                  <a:schemeClr val="bg1"/>
                </a:solidFill>
                <a:latin typeface="+mj-lt"/>
              </a:rPr>
              <a:t>Zaświadczenie powinno zostać sporządzone według wzoru ustalonego przez Państwową Komisję Wyborczą uchwałą z dnia 30 lipca 2018 r. w sprawie  </a:t>
            </a:r>
          </a:p>
          <a:p>
            <a:pPr algn="ctr">
              <a:defRPr/>
            </a:pPr>
            <a:r>
              <a:rPr lang="pl-PL" b="1" dirty="0">
                <a:solidFill>
                  <a:schemeClr val="bg1"/>
                </a:solidFill>
                <a:latin typeface="+mj-lt"/>
              </a:rPr>
              <a:t>wzoru zaświadczenia dla męża zaufania (M.P. poz. 822). Zaświadczenia mogą różnić się między sobą wyglądem i układem graficznym, ale ich treść musi odpowiadać wzorowi ustalonemu przez Państwową Komisję </a:t>
            </a:r>
            <a:r>
              <a:rPr lang="pl-PL" sz="2100" b="1" dirty="0">
                <a:solidFill>
                  <a:schemeClr val="bg1"/>
                </a:solidFill>
                <a:latin typeface="+mj-lt"/>
              </a:rPr>
              <a:t>Wyborczą</a:t>
            </a:r>
          </a:p>
        </p:txBody>
      </p:sp>
      <p:pic>
        <p:nvPicPr>
          <p:cNvPr id="26627" name="Obraz 2"/>
          <p:cNvPicPr>
            <a:picLocks noChangeAspect="1"/>
          </p:cNvPicPr>
          <p:nvPr/>
        </p:nvPicPr>
        <p:blipFill>
          <a:blip r:embed="rId2"/>
          <a:srcRect/>
          <a:stretch>
            <a:fillRect/>
          </a:stretch>
        </p:blipFill>
        <p:spPr bwMode="auto">
          <a:xfrm>
            <a:off x="323850" y="1123950"/>
            <a:ext cx="5256213" cy="5487988"/>
          </a:xfrm>
          <a:prstGeom prst="rect">
            <a:avLst/>
          </a:prstGeom>
          <a:noFill/>
          <a:ln w="9525">
            <a:noFill/>
            <a:miter lim="800000"/>
            <a:headEnd/>
            <a:tailEnd/>
          </a:ln>
        </p:spPr>
      </p:pic>
      <p:sp>
        <p:nvSpPr>
          <p:cNvPr id="5" name="Elipsa 4"/>
          <p:cNvSpPr/>
          <p:nvPr/>
        </p:nvSpPr>
        <p:spPr>
          <a:xfrm>
            <a:off x="3419475" y="5157788"/>
            <a:ext cx="1874838" cy="574675"/>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l-P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pl-PL"/>
          </a:p>
        </p:txBody>
      </p:sp>
      <p:sp>
        <p:nvSpPr>
          <p:cNvPr id="26629" name="Prostokąt 5"/>
          <p:cNvSpPr>
            <a:spLocks noChangeArrowheads="1"/>
          </p:cNvSpPr>
          <p:nvPr/>
        </p:nvSpPr>
        <p:spPr bwMode="auto">
          <a:xfrm>
            <a:off x="950913" y="523875"/>
            <a:ext cx="6121400" cy="400050"/>
          </a:xfrm>
          <a:prstGeom prst="rect">
            <a:avLst/>
          </a:prstGeom>
          <a:noFill/>
          <a:ln w="9525">
            <a:noFill/>
            <a:miter lim="800000"/>
            <a:headEnd/>
            <a:tailEnd/>
          </a:ln>
        </p:spPr>
        <p:txBody>
          <a:bodyPr>
            <a:spAutoFit/>
          </a:bodyPr>
          <a:lstStyle/>
          <a:p>
            <a:r>
              <a:rPr lang="pl-PL" altLang="pl-PL" sz="2000" b="1">
                <a:solidFill>
                  <a:srgbClr val="9D032A"/>
                </a:solidFill>
                <a:cs typeface="Arial" charset="0"/>
              </a:rPr>
              <a:t>WZÓR ZAŚWIADCZENIA DLA MĘŻA ZAUFANIA</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pole tekstowe 1"/>
          <p:cNvSpPr txBox="1">
            <a:spLocks noChangeArrowheads="1"/>
          </p:cNvSpPr>
          <p:nvPr/>
        </p:nvSpPr>
        <p:spPr bwMode="auto">
          <a:xfrm>
            <a:off x="2484438" y="508000"/>
            <a:ext cx="4535487"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a:t>
            </a:r>
          </a:p>
        </p:txBody>
      </p:sp>
      <p:pic>
        <p:nvPicPr>
          <p:cNvPr id="27651" name="Picture 4" descr="MC900431615[1]"/>
          <p:cNvPicPr>
            <a:picLocks noChangeAspect="1" noChangeArrowheads="1"/>
          </p:cNvPicPr>
          <p:nvPr/>
        </p:nvPicPr>
        <p:blipFill>
          <a:blip r:embed="rId2"/>
          <a:srcRect/>
          <a:stretch>
            <a:fillRect/>
          </a:stretch>
        </p:blipFill>
        <p:spPr bwMode="auto">
          <a:xfrm>
            <a:off x="323850" y="1268413"/>
            <a:ext cx="1671638" cy="1495425"/>
          </a:xfrm>
          <a:prstGeom prst="rect">
            <a:avLst/>
          </a:prstGeom>
          <a:noFill/>
          <a:ln w="9525">
            <a:noFill/>
            <a:miter lim="800000"/>
            <a:headEnd/>
            <a:tailEnd/>
          </a:ln>
        </p:spPr>
      </p:pic>
      <p:sp>
        <p:nvSpPr>
          <p:cNvPr id="4" name="Znak zakazu 3"/>
          <p:cNvSpPr/>
          <p:nvPr/>
        </p:nvSpPr>
        <p:spPr>
          <a:xfrm>
            <a:off x="539552" y="1340768"/>
            <a:ext cx="1152128" cy="1224136"/>
          </a:xfrm>
          <a:prstGeom prst="noSmoking">
            <a:avLst>
              <a:gd name="adj" fmla="val 4308"/>
            </a:avLst>
          </a:prstGeom>
          <a:solidFill>
            <a:srgbClr val="FF0000"/>
          </a:solidFill>
          <a:ln w="25400" cmpd="sng">
            <a:solidFill>
              <a:srgbClr val="502604">
                <a:alpha val="70000"/>
              </a:srgbClr>
            </a:solidFill>
          </a:ln>
          <a:effectLst>
            <a:outerShdw blurRad="596900" dist="88900" sx="106000" sy="106000" algn="ctr" rotWithShape="0">
              <a:schemeClr val="bg2">
                <a:lumMod val="25000"/>
                <a:alpha val="50000"/>
              </a:schemeClr>
            </a:outerShdw>
          </a:effectLst>
          <a:scene3d>
            <a:camera prst="orthographicFront"/>
            <a:lightRig rig="threePt" dir="t"/>
          </a:scene3d>
          <a:sp3d extrusionH="76200" contourW="12700" prstMaterial="flat">
            <a:bevelT w="342900" prst="coolSlant"/>
            <a:extrusionClr>
              <a:schemeClr val="accent6">
                <a:lumMod val="75000"/>
              </a:schemeClr>
            </a:extrusionClr>
            <a:contourClr>
              <a:schemeClr val="accent6">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tx1"/>
              </a:solidFill>
              <a:latin typeface="Arial" panose="020B0604020202020204" pitchFamily="34" charset="0"/>
              <a:cs typeface="Arial" panose="020B0604020202020204" pitchFamily="34" charset="0"/>
            </a:endParaRPr>
          </a:p>
        </p:txBody>
      </p:sp>
      <p:sp>
        <p:nvSpPr>
          <p:cNvPr id="20487" name="Rectangle 1"/>
          <p:cNvSpPr>
            <a:spLocks noChangeArrowheads="1"/>
          </p:cNvSpPr>
          <p:nvPr/>
        </p:nvSpPr>
        <p:spPr bwMode="auto">
          <a:xfrm>
            <a:off x="2339975" y="981075"/>
            <a:ext cx="5040313" cy="2430463"/>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nchor="ct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defRPr/>
            </a:pPr>
            <a:r>
              <a:rPr lang="pl-PL" altLang="pl-PL" sz="2000" dirty="0" smtClean="0">
                <a:cs typeface="Arial" pitchFamily="34" charset="0"/>
              </a:rPr>
              <a:t>Mężem zaufania nie może być:</a:t>
            </a:r>
          </a:p>
          <a:p>
            <a:pPr algn="just">
              <a:defRPr/>
            </a:pPr>
            <a:endParaRPr lang="pl-PL" altLang="pl-PL" sz="1050" dirty="0" smtClean="0">
              <a:cs typeface="Arial" pitchFamily="34" charset="0"/>
            </a:endParaRPr>
          </a:p>
          <a:p>
            <a:pPr algn="just">
              <a:buFontTx/>
              <a:buChar char="•"/>
              <a:defRPr/>
            </a:pPr>
            <a:r>
              <a:rPr lang="pl-PL" altLang="pl-PL" sz="2000" dirty="0" smtClean="0">
                <a:cs typeface="Arial" pitchFamily="34" charset="0"/>
              </a:rPr>
              <a:t>kandydat w wyborach;</a:t>
            </a:r>
          </a:p>
          <a:p>
            <a:pPr algn="just">
              <a:buFontTx/>
              <a:buChar char="•"/>
              <a:defRPr/>
            </a:pPr>
            <a:r>
              <a:rPr lang="pl-PL" altLang="pl-PL" sz="2000" dirty="0" smtClean="0">
                <a:cs typeface="Arial" pitchFamily="34" charset="0"/>
              </a:rPr>
              <a:t>komisarz wyborczy;</a:t>
            </a:r>
          </a:p>
          <a:p>
            <a:pPr algn="just">
              <a:buFontTx/>
              <a:buChar char="•"/>
              <a:defRPr/>
            </a:pPr>
            <a:r>
              <a:rPr lang="pl-PL" altLang="pl-PL" sz="2000" dirty="0" smtClean="0">
                <a:cs typeface="Arial" pitchFamily="34" charset="0"/>
              </a:rPr>
              <a:t>pełnomocnik wyborczy;</a:t>
            </a:r>
          </a:p>
          <a:p>
            <a:pPr algn="just">
              <a:buFontTx/>
              <a:buChar char="•"/>
              <a:defRPr/>
            </a:pPr>
            <a:r>
              <a:rPr lang="pl-PL" altLang="pl-PL" sz="2000" dirty="0" smtClean="0">
                <a:cs typeface="Arial" pitchFamily="34" charset="0"/>
              </a:rPr>
              <a:t>pełnomocnik finansowy;</a:t>
            </a:r>
          </a:p>
          <a:p>
            <a:pPr algn="just">
              <a:buFontTx/>
              <a:buChar char="•"/>
              <a:defRPr/>
            </a:pPr>
            <a:r>
              <a:rPr lang="pl-PL" altLang="pl-PL" sz="2000" dirty="0" smtClean="0">
                <a:cs typeface="Arial" pitchFamily="34" charset="0"/>
              </a:rPr>
              <a:t>urzędnik wyborczy;</a:t>
            </a:r>
          </a:p>
          <a:p>
            <a:pPr algn="just">
              <a:buFontTx/>
              <a:buChar char="•"/>
              <a:defRPr/>
            </a:pPr>
            <a:r>
              <a:rPr lang="pl-PL" altLang="pl-PL" sz="2000" dirty="0" smtClean="0">
                <a:cs typeface="Arial" pitchFamily="34" charset="0"/>
              </a:rPr>
              <a:t>członek komisji wyborczej. </a:t>
            </a:r>
          </a:p>
        </p:txBody>
      </p:sp>
      <p:sp>
        <p:nvSpPr>
          <p:cNvPr id="27656" name="Rectangle 1"/>
          <p:cNvSpPr>
            <a:spLocks noChangeArrowheads="1"/>
          </p:cNvSpPr>
          <p:nvPr/>
        </p:nvSpPr>
        <p:spPr bwMode="auto">
          <a:xfrm>
            <a:off x="219075" y="3429000"/>
            <a:ext cx="8713788" cy="2032000"/>
          </a:xfrm>
          <a:prstGeom prst="rect">
            <a:avLst/>
          </a:prstGeom>
          <a:noFill/>
          <a:ln w="9525">
            <a:solidFill>
              <a:srgbClr val="90181B"/>
            </a:solidFill>
            <a:miter lim="800000"/>
            <a:headEnd/>
            <a:tailEnd/>
          </a:ln>
        </p:spPr>
        <p:txBody>
          <a:bodyPr anchor="ctr">
            <a:spAutoFit/>
          </a:bodyPr>
          <a:lstStyle/>
          <a:p>
            <a:r>
              <a:rPr lang="pl-PL" altLang="pl-PL" b="1" u="sng" dirty="0">
                <a:solidFill>
                  <a:srgbClr val="9D032A"/>
                </a:solidFill>
                <a:latin typeface="Arial" pitchFamily="34" charset="0"/>
                <a:ea typeface="Times New Roman" pitchFamily="18" charset="0"/>
                <a:cs typeface="Arial" pitchFamily="34" charset="0"/>
              </a:rPr>
              <a:t>Mężowie zaufania nie mogą </a:t>
            </a:r>
            <a:endParaRPr lang="pl-PL" altLang="pl-PL" dirty="0">
              <a:latin typeface="Arial" pitchFamily="34" charset="0"/>
              <a:ea typeface="Times New Roman" pitchFamily="18" charset="0"/>
              <a:cs typeface="Arial" pitchFamily="34" charset="0"/>
            </a:endParaRPr>
          </a:p>
          <a:p>
            <a:pPr>
              <a:buFont typeface="Calibri Light" pitchFamily="34" charset="0"/>
              <a:buAutoNum type="arabicParenR"/>
            </a:pPr>
            <a:r>
              <a:rPr lang="pl-PL" altLang="pl-PL" dirty="0">
                <a:latin typeface="Arial" pitchFamily="34" charset="0"/>
                <a:ea typeface="Times New Roman" pitchFamily="18" charset="0"/>
                <a:cs typeface="Arial" pitchFamily="34" charset="0"/>
              </a:rPr>
              <a:t>wykonywać żadnych czynności członka komisji; </a:t>
            </a:r>
          </a:p>
          <a:p>
            <a:pPr>
              <a:buFont typeface="Calibri Light" pitchFamily="34" charset="0"/>
              <a:buAutoNum type="arabicParenR"/>
            </a:pPr>
            <a:r>
              <a:rPr lang="pl-PL" altLang="pl-PL" dirty="0">
                <a:latin typeface="Arial" pitchFamily="34" charset="0"/>
                <a:ea typeface="Times New Roman" pitchFamily="18" charset="0"/>
                <a:cs typeface="Arial" pitchFamily="34" charset="0"/>
              </a:rPr>
              <a:t>pomagać wyborcom w głosowaniu ani udzielać im wyjaśnień; </a:t>
            </a:r>
          </a:p>
          <a:p>
            <a:pPr algn="just">
              <a:buFont typeface="Calibri Light" pitchFamily="34" charset="0"/>
              <a:buAutoNum type="arabicParenR"/>
            </a:pPr>
            <a:r>
              <a:rPr lang="pl-PL" altLang="pl-PL" dirty="0">
                <a:latin typeface="Arial" pitchFamily="34" charset="0"/>
                <a:ea typeface="Times New Roman" pitchFamily="18" charset="0"/>
                <a:cs typeface="Arial" pitchFamily="34" charset="0"/>
              </a:rPr>
              <a:t>liczyć, ani przeglądać kart do głosowania przed rozpoczęciem głosowania, </a:t>
            </a:r>
            <a:br>
              <a:rPr lang="pl-PL" altLang="pl-PL" dirty="0">
                <a:latin typeface="Arial" pitchFamily="34" charset="0"/>
                <a:ea typeface="Times New Roman" pitchFamily="18" charset="0"/>
                <a:cs typeface="Arial" pitchFamily="34" charset="0"/>
              </a:rPr>
            </a:br>
            <a:r>
              <a:rPr lang="pl-PL" altLang="pl-PL" dirty="0">
                <a:latin typeface="Arial" pitchFamily="34" charset="0"/>
                <a:ea typeface="Times New Roman" pitchFamily="18" charset="0"/>
                <a:cs typeface="Arial" pitchFamily="34" charset="0"/>
              </a:rPr>
              <a:t>w trakcie głosowania i po jego zakończeniu, tj. nie mogą mieć żadnego kontaktu fizycznego z kartami do głosowania – nie mogą dotykać kart – w żadnym momencie; </a:t>
            </a:r>
          </a:p>
        </p:txBody>
      </p:sp>
      <p:sp>
        <p:nvSpPr>
          <p:cNvPr id="8" name="Prostokąt 4"/>
          <p:cNvSpPr>
            <a:spLocks noChangeArrowheads="1"/>
          </p:cNvSpPr>
          <p:nvPr/>
        </p:nvSpPr>
        <p:spPr bwMode="auto">
          <a:xfrm>
            <a:off x="187325" y="5772150"/>
            <a:ext cx="7632700" cy="646331"/>
          </a:xfrm>
          <a:prstGeom prst="rect">
            <a:avLst/>
          </a:prstGeom>
          <a:solidFill>
            <a:srgbClr val="9D032A"/>
          </a:solidFill>
          <a:ln w="28575">
            <a:solidFill>
              <a:schemeClr val="bg1">
                <a:lumMod val="75000"/>
              </a:schemeClr>
            </a:solidFill>
            <a:miter lim="800000"/>
            <a:headEnd/>
            <a:tailEnd/>
          </a:ln>
        </p:spPr>
        <p:txBody>
          <a:bodyPr>
            <a:spAutoFit/>
          </a:bodyPr>
          <a:lstStyle/>
          <a:p>
            <a:pPr algn="just">
              <a:defRPr/>
            </a:pPr>
            <a:r>
              <a:rPr lang="pl-PL" b="1" dirty="0">
                <a:solidFill>
                  <a:schemeClr val="bg1"/>
                </a:solidFill>
                <a:latin typeface="Arial" pitchFamily="34" charset="0"/>
                <a:cs typeface="Arial" pitchFamily="34" charset="0"/>
              </a:rPr>
              <a:t>Wykonywanie uprawnień mężów zaufania nie może utrudniać pracy</a:t>
            </a:r>
          </a:p>
          <a:p>
            <a:pPr algn="just">
              <a:defRPr/>
            </a:pPr>
            <a:r>
              <a:rPr lang="pl-PL" b="1" dirty="0">
                <a:solidFill>
                  <a:schemeClr val="bg1"/>
                </a:solidFill>
                <a:latin typeface="Arial" pitchFamily="34" charset="0"/>
                <a:cs typeface="Arial" pitchFamily="34" charset="0"/>
              </a:rPr>
              <a:t> komisji, zakłócać powagi głosowania ani naruszać jego tajności.</a:t>
            </a: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pole tekstowe 1"/>
          <p:cNvSpPr txBox="1">
            <a:spLocks noChangeArrowheads="1"/>
          </p:cNvSpPr>
          <p:nvPr/>
        </p:nvSpPr>
        <p:spPr bwMode="auto">
          <a:xfrm>
            <a:off x="1042988" y="508000"/>
            <a:ext cx="6337300"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 - UPRAWNIENIA</a:t>
            </a:r>
          </a:p>
        </p:txBody>
      </p:sp>
      <p:sp>
        <p:nvSpPr>
          <p:cNvPr id="21507" name="Prostokąt 2"/>
          <p:cNvSpPr>
            <a:spLocks noChangeArrowheads="1"/>
          </p:cNvSpPr>
          <p:nvPr/>
        </p:nvSpPr>
        <p:spPr bwMode="auto">
          <a:xfrm>
            <a:off x="250825" y="1062038"/>
            <a:ext cx="8424863" cy="480060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defRPr/>
            </a:pPr>
            <a:r>
              <a:rPr lang="pl-PL" altLang="pl-PL" b="1" u="sng" dirty="0" smtClean="0">
                <a:solidFill>
                  <a:srgbClr val="9D032A"/>
                </a:solidFill>
                <a:cs typeface="Arial" pitchFamily="34" charset="0"/>
              </a:rPr>
              <a:t>Mężowie zaufania mają prawo w szczególności: </a:t>
            </a:r>
          </a:p>
          <a:p>
            <a:pPr>
              <a:defRPr/>
            </a:pPr>
            <a:endParaRPr lang="pl-PL" dirty="0" smtClean="0"/>
          </a:p>
          <a:p>
            <a:pPr marL="342900" indent="-342900">
              <a:buFont typeface="+mj-lt"/>
              <a:buAutoNum type="arabicParenR"/>
              <a:defRPr/>
            </a:pPr>
            <a:r>
              <a:rPr lang="pl-PL" dirty="0" smtClean="0"/>
              <a:t>być obecni podczas wszystkich czynności komisji wyborczej, do której zostali wyznaczeni; </a:t>
            </a:r>
          </a:p>
          <a:p>
            <a:pPr marL="342900" indent="-342900" algn="just">
              <a:buFont typeface="+mj-lt"/>
              <a:buAutoNum type="arabicParenR"/>
              <a:defRPr/>
            </a:pPr>
            <a:r>
              <a:rPr lang="pl-PL" dirty="0" smtClean="0"/>
              <a:t>być obecni w lokalu wyborczym w czasie przygotowania do głosowania, </a:t>
            </a:r>
            <a:br>
              <a:rPr lang="pl-PL" dirty="0" smtClean="0"/>
            </a:br>
            <a:r>
              <a:rPr lang="pl-PL" dirty="0" smtClean="0"/>
              <a:t>w trakcie głosowania i podczas ustalania wyników głosowania i sporządzania protokołu; </a:t>
            </a:r>
          </a:p>
          <a:p>
            <a:pPr marL="342900" indent="-342900">
              <a:buFont typeface="+mj-lt"/>
              <a:buAutoNum type="arabicParenR"/>
              <a:defRPr/>
            </a:pPr>
            <a:r>
              <a:rPr lang="pl-PL" dirty="0" smtClean="0"/>
              <a:t>obserwować liczenie głosów przez obwodową komisję wyborczą ds. ustalenia wyników głosowania w obwodzie i ustalanie przez nią wyników głosowania; </a:t>
            </a:r>
          </a:p>
          <a:p>
            <a:pPr marL="342900" indent="-342900">
              <a:buFont typeface="+mj-lt"/>
              <a:buAutoNum type="arabicParenR"/>
              <a:defRPr/>
            </a:pPr>
            <a:r>
              <a:rPr lang="pl-PL" dirty="0" smtClean="0"/>
              <a:t>zgłaszać przewodniczącym komisji na bieżąco uwagi i zastrzeżenia; </a:t>
            </a:r>
          </a:p>
          <a:p>
            <a:pPr marL="342900" indent="-342900">
              <a:buFont typeface="+mj-lt"/>
              <a:buAutoNum type="arabicParenR"/>
              <a:defRPr/>
            </a:pPr>
            <a:r>
              <a:rPr lang="pl-PL" dirty="0" smtClean="0"/>
              <a:t>wnosić uwagi do protokołu głosowania, z wymienieniem konkretnych zarzutów; </a:t>
            </a:r>
          </a:p>
          <a:p>
            <a:pPr marL="342900" indent="-342900">
              <a:buFont typeface="+mj-lt"/>
              <a:buAutoNum type="arabicParenR"/>
              <a:defRPr/>
            </a:pPr>
            <a:r>
              <a:rPr lang="pl-PL" dirty="0" smtClean="0"/>
              <a:t>być obecni przy przewożeniu i przekazywaniu protokołów do właściwej komisji wyborczej wyższego stopnia; </a:t>
            </a:r>
          </a:p>
          <a:p>
            <a:pPr marL="342900" indent="-342900">
              <a:buFont typeface="+mj-lt"/>
              <a:buAutoNum type="arabicParenR"/>
              <a:defRPr/>
            </a:pPr>
            <a:r>
              <a:rPr lang="pl-PL" dirty="0" smtClean="0"/>
              <a:t>być obecni przy sprawdzaniu prawidłowości ustalenia wyników głosowania; </a:t>
            </a:r>
          </a:p>
          <a:p>
            <a:pPr marL="342900" indent="-342900">
              <a:buFont typeface="+mj-lt"/>
              <a:buAutoNum type="arabicParenR"/>
              <a:defRPr/>
            </a:pPr>
            <a:r>
              <a:rPr lang="pl-PL" dirty="0" smtClean="0"/>
              <a:t>być obecni przy wprowadzaniu danych do sieci elektronicznego przesyłania danych. </a:t>
            </a:r>
          </a:p>
        </p:txBody>
      </p:sp>
      <p:sp>
        <p:nvSpPr>
          <p:cNvPr id="5" name="Prostokąt 4"/>
          <p:cNvSpPr>
            <a:spLocks noChangeArrowheads="1"/>
          </p:cNvSpPr>
          <p:nvPr/>
        </p:nvSpPr>
        <p:spPr bwMode="auto">
          <a:xfrm>
            <a:off x="179388" y="5876925"/>
            <a:ext cx="7561262" cy="923330"/>
          </a:xfrm>
          <a:prstGeom prst="rect">
            <a:avLst/>
          </a:prstGeom>
          <a:solidFill>
            <a:srgbClr val="9D032A"/>
          </a:solidFill>
          <a:ln w="28575">
            <a:solidFill>
              <a:schemeClr val="bg1">
                <a:lumMod val="75000"/>
              </a:schemeClr>
            </a:solidFill>
            <a:miter lim="800000"/>
            <a:headEnd/>
            <a:tailEnd/>
          </a:ln>
        </p:spPr>
        <p:txBody>
          <a:bodyPr>
            <a:spAutoFit/>
          </a:bodyPr>
          <a:lstStyle/>
          <a:p>
            <a:pPr algn="just">
              <a:defRPr/>
            </a:pPr>
            <a:r>
              <a:rPr lang="pl-PL" altLang="pl-PL" b="1" dirty="0">
                <a:solidFill>
                  <a:schemeClr val="bg1"/>
                </a:solidFill>
                <a:latin typeface="Arial" pitchFamily="34" charset="0"/>
                <a:ea typeface="SimSun" pitchFamily="2" charset="-122"/>
                <a:cs typeface="Arial" pitchFamily="34" charset="0"/>
              </a:rPr>
              <a:t>Niedopuszczalne jest utrudnianie przez członków komisji obwodowej obserwacji mężom zaufania wszystkich wykonywanych czynności. </a:t>
            </a:r>
            <a:endParaRPr lang="pl-PL" altLang="pl-PL" b="1" dirty="0">
              <a:solidFill>
                <a:schemeClr val="bg1"/>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pole tekstowe 1"/>
          <p:cNvSpPr txBox="1">
            <a:spLocks noChangeArrowheads="1"/>
          </p:cNvSpPr>
          <p:nvPr/>
        </p:nvSpPr>
        <p:spPr bwMode="auto">
          <a:xfrm>
            <a:off x="1187450" y="398463"/>
            <a:ext cx="6337300"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 - UPRAWNIENIA</a:t>
            </a:r>
          </a:p>
        </p:txBody>
      </p:sp>
      <p:sp>
        <p:nvSpPr>
          <p:cNvPr id="3" name="Prostokąt 2"/>
          <p:cNvSpPr/>
          <p:nvPr/>
        </p:nvSpPr>
        <p:spPr>
          <a:xfrm>
            <a:off x="250825" y="885825"/>
            <a:ext cx="8713788" cy="1477328"/>
          </a:xfrm>
          <a:prstGeom prst="rect">
            <a:avLst/>
          </a:prstGeom>
        </p:spPr>
        <p:txBody>
          <a:bodyPr>
            <a:spAutoFit/>
          </a:bodyPr>
          <a:lstStyle/>
          <a:p>
            <a:pPr>
              <a:defRPr/>
            </a:pPr>
            <a:r>
              <a:rPr lang="pl-PL" altLang="pl-PL" b="1" dirty="0">
                <a:latin typeface="Arial" pitchFamily="34" charset="0"/>
                <a:ea typeface="SimSun" pitchFamily="2" charset="-122"/>
                <a:cs typeface="Arial" pitchFamily="34" charset="0"/>
              </a:rPr>
              <a:t>W dniu głosowania – </a:t>
            </a:r>
          </a:p>
          <a:p>
            <a:pPr marL="285750" indent="-285750">
              <a:buFontTx/>
              <a:buChar char="-"/>
              <a:defRPr/>
            </a:pPr>
            <a:r>
              <a:rPr lang="pl-PL" altLang="pl-PL" b="1" dirty="0">
                <a:latin typeface="Arial" pitchFamily="34" charset="0"/>
                <a:ea typeface="SimSun" pitchFamily="2" charset="-122"/>
                <a:cs typeface="Arial" pitchFamily="34" charset="0"/>
              </a:rPr>
              <a:t>od momentu rozpoczęcia pracy przez komisję  - do czasu rozpoczęcia </a:t>
            </a:r>
            <a:br>
              <a:rPr lang="pl-PL" altLang="pl-PL" b="1" dirty="0">
                <a:latin typeface="Arial" pitchFamily="34" charset="0"/>
                <a:ea typeface="SimSun" pitchFamily="2" charset="-122"/>
                <a:cs typeface="Arial" pitchFamily="34" charset="0"/>
              </a:rPr>
            </a:br>
            <a:r>
              <a:rPr lang="pl-PL" altLang="pl-PL" b="1" dirty="0">
                <a:latin typeface="Arial" pitchFamily="34" charset="0"/>
                <a:ea typeface="SimSun" pitchFamily="2" charset="-122"/>
                <a:cs typeface="Arial" pitchFamily="34" charset="0"/>
              </a:rPr>
              <a:t>głosowania oraz </a:t>
            </a:r>
          </a:p>
          <a:p>
            <a:pPr marL="285750" indent="-285750">
              <a:buFontTx/>
              <a:buChar char="-"/>
              <a:defRPr/>
            </a:pPr>
            <a:r>
              <a:rPr lang="pl-PL" altLang="pl-PL" b="1" dirty="0">
                <a:latin typeface="Arial" pitchFamily="34" charset="0"/>
                <a:ea typeface="SimSun" pitchFamily="2" charset="-122"/>
                <a:cs typeface="Arial" pitchFamily="34" charset="0"/>
              </a:rPr>
              <a:t>w okresie od zamknięcia lokalu wyborczego do czasu podpisania </a:t>
            </a:r>
            <a:br>
              <a:rPr lang="pl-PL" altLang="pl-PL" b="1" dirty="0">
                <a:latin typeface="Arial" pitchFamily="34" charset="0"/>
                <a:ea typeface="SimSun" pitchFamily="2" charset="-122"/>
                <a:cs typeface="Arial" pitchFamily="34" charset="0"/>
              </a:rPr>
            </a:br>
            <a:r>
              <a:rPr lang="pl-PL" altLang="pl-PL" b="1" dirty="0">
                <a:latin typeface="Arial" pitchFamily="34" charset="0"/>
                <a:ea typeface="SimSun" pitchFamily="2" charset="-122"/>
                <a:cs typeface="Arial" pitchFamily="34" charset="0"/>
              </a:rPr>
              <a:t>protokołu głosowania, </a:t>
            </a:r>
            <a:endParaRPr lang="pl-PL" altLang="pl-PL" sz="1600" dirty="0">
              <a:latin typeface="Arial" pitchFamily="34" charset="0"/>
              <a:ea typeface="Times New Roman" pitchFamily="18" charset="0"/>
              <a:cs typeface="Arial" pitchFamily="34" charset="0"/>
            </a:endParaRPr>
          </a:p>
        </p:txBody>
      </p:sp>
      <p:sp>
        <p:nvSpPr>
          <p:cNvPr id="4" name="Prostokąt 4"/>
          <p:cNvSpPr>
            <a:spLocks noChangeArrowheads="1"/>
          </p:cNvSpPr>
          <p:nvPr/>
        </p:nvSpPr>
        <p:spPr bwMode="auto">
          <a:xfrm>
            <a:off x="250825" y="2605088"/>
            <a:ext cx="8823325" cy="892175"/>
          </a:xfrm>
          <a:prstGeom prst="rect">
            <a:avLst/>
          </a:prstGeom>
          <a:solidFill>
            <a:srgbClr val="9D032A"/>
          </a:solidFill>
          <a:ln w="28575">
            <a:solidFill>
              <a:schemeClr val="bg1">
                <a:lumMod val="75000"/>
              </a:schemeClr>
            </a:solidFill>
            <a:miter lim="800000"/>
            <a:headEnd/>
            <a:tailEnd/>
          </a:ln>
        </p:spPr>
        <p:txBody>
          <a:bodyPr>
            <a:spAutoFit/>
          </a:bodyPr>
          <a:lstStyle/>
          <a:p>
            <a:pPr algn="ctr">
              <a:defRPr/>
            </a:pPr>
            <a:r>
              <a:rPr lang="pl-PL" altLang="pl-PL" b="1" dirty="0">
                <a:solidFill>
                  <a:schemeClr val="bg1"/>
                </a:solidFill>
                <a:latin typeface="Arial" pitchFamily="34" charset="0"/>
                <a:ea typeface="SimSun" pitchFamily="2" charset="-122"/>
                <a:cs typeface="Arial" pitchFamily="34" charset="0"/>
              </a:rPr>
              <a:t>czynności komisji mogą być rejestrowane przez mężów zaufania </a:t>
            </a:r>
            <a:br>
              <a:rPr lang="pl-PL" altLang="pl-PL" b="1" dirty="0">
                <a:solidFill>
                  <a:schemeClr val="bg1"/>
                </a:solidFill>
                <a:latin typeface="Arial" pitchFamily="34" charset="0"/>
                <a:ea typeface="SimSun" pitchFamily="2" charset="-122"/>
                <a:cs typeface="Arial" pitchFamily="34" charset="0"/>
              </a:rPr>
            </a:br>
            <a:r>
              <a:rPr lang="pl-PL" altLang="pl-PL" b="1" dirty="0">
                <a:solidFill>
                  <a:schemeClr val="bg1"/>
                </a:solidFill>
                <a:latin typeface="Arial" pitchFamily="34" charset="0"/>
                <a:ea typeface="SimSun" pitchFamily="2" charset="-122"/>
                <a:cs typeface="Arial" pitchFamily="34" charset="0"/>
              </a:rPr>
              <a:t>z wykorzystaniem własnych urządzeń rejestrujących </a:t>
            </a:r>
            <a:r>
              <a:rPr lang="pl-PL" altLang="pl-PL" sz="1200" b="1" dirty="0">
                <a:solidFill>
                  <a:schemeClr val="bg1"/>
                </a:solidFill>
                <a:latin typeface="Arial" pitchFamily="34" charset="0"/>
                <a:ea typeface="SimSun" pitchFamily="2" charset="-122"/>
                <a:cs typeface="Arial" pitchFamily="34" charset="0"/>
              </a:rPr>
              <a:t>(art. 42 § 5 Kodeksu wyborczego</a:t>
            </a:r>
            <a:r>
              <a:rPr lang="pl-PL" altLang="pl-PL" sz="1600" b="1" dirty="0">
                <a:solidFill>
                  <a:schemeClr val="bg1"/>
                </a:solidFill>
                <a:latin typeface="Arial" pitchFamily="34" charset="0"/>
                <a:ea typeface="SimSun" pitchFamily="2" charset="-122"/>
                <a:cs typeface="Arial" pitchFamily="34" charset="0"/>
              </a:rPr>
              <a:t>).</a:t>
            </a:r>
          </a:p>
          <a:p>
            <a:pPr algn="ctr">
              <a:defRPr/>
            </a:pPr>
            <a:r>
              <a:rPr lang="pl-PL" altLang="pl-PL" sz="1600" b="1" dirty="0">
                <a:solidFill>
                  <a:schemeClr val="bg1"/>
                </a:solidFill>
                <a:latin typeface="Arial" pitchFamily="34" charset="0"/>
                <a:ea typeface="SimSun" pitchFamily="2" charset="-122"/>
                <a:cs typeface="Arial" pitchFamily="34" charset="0"/>
              </a:rPr>
              <a:t>(bez transmisji !!!)</a:t>
            </a:r>
          </a:p>
        </p:txBody>
      </p:sp>
      <p:pic>
        <p:nvPicPr>
          <p:cNvPr id="29701" name="Symbol zastępczy zawartości 3" descr="1195436790606908375johnny_automatic_man_with_a_camera.svg.med.png"/>
          <p:cNvPicPr>
            <a:picLocks noChangeAspect="1"/>
          </p:cNvPicPr>
          <p:nvPr/>
        </p:nvPicPr>
        <p:blipFill>
          <a:blip r:embed="rId2"/>
          <a:srcRect/>
          <a:stretch>
            <a:fillRect/>
          </a:stretch>
        </p:blipFill>
        <p:spPr bwMode="auto">
          <a:xfrm>
            <a:off x="34925" y="2916238"/>
            <a:ext cx="1057275" cy="1162050"/>
          </a:xfrm>
          <a:prstGeom prst="rect">
            <a:avLst/>
          </a:prstGeom>
          <a:noFill/>
          <a:ln w="9525">
            <a:noFill/>
            <a:miter lim="800000"/>
            <a:headEnd/>
            <a:tailEnd/>
          </a:ln>
        </p:spPr>
      </p:pic>
      <p:sp>
        <p:nvSpPr>
          <p:cNvPr id="29702" name="Prostokąt 1"/>
          <p:cNvSpPr>
            <a:spLocks noChangeArrowheads="1"/>
          </p:cNvSpPr>
          <p:nvPr/>
        </p:nvSpPr>
        <p:spPr bwMode="auto">
          <a:xfrm>
            <a:off x="395288" y="4076700"/>
            <a:ext cx="8131175" cy="2032000"/>
          </a:xfrm>
          <a:prstGeom prst="rect">
            <a:avLst/>
          </a:prstGeom>
          <a:noFill/>
          <a:ln w="28575">
            <a:solidFill>
              <a:srgbClr val="90181B"/>
            </a:solidFill>
            <a:miter lim="800000"/>
            <a:headEnd/>
            <a:tailEnd/>
          </a:ln>
        </p:spPr>
        <p:txBody>
          <a:bodyPr>
            <a:spAutoFit/>
          </a:bodyPr>
          <a:lstStyle/>
          <a:p>
            <a:pPr algn="just"/>
            <a:r>
              <a:rPr lang="pl-PL" altLang="pl-PL" b="1">
                <a:ea typeface="SimSun" pitchFamily="2" charset="-122"/>
                <a:cs typeface="Arial" charset="0"/>
              </a:rPr>
              <a:t>Materiały zawierające zarejestrowany przebieg czynności na wniosek męża zaufania, rejestrującego te czynności, mogą zostać zakwalifikowane jako dokumenty z wyborów. W przypadku, </a:t>
            </a:r>
            <a:r>
              <a:rPr lang="pl-PL" altLang="pl-PL" b="1">
                <a:solidFill>
                  <a:srgbClr val="9D032A"/>
                </a:solidFill>
                <a:ea typeface="SimSun" pitchFamily="2" charset="-122"/>
                <a:cs typeface="Arial" charset="0"/>
              </a:rPr>
              <a:t>gdy mąż zaufania złoży wniosek o dołączenie zarejestrowanego przez niego materiału jako dokument z wyborów</a:t>
            </a:r>
            <a:r>
              <a:rPr lang="pl-PL" altLang="pl-PL" b="1">
                <a:ea typeface="SimSun" pitchFamily="2" charset="-122"/>
                <a:cs typeface="Arial" charset="0"/>
              </a:rPr>
              <a:t>, komisja pakuje go, opieczętowuje oraz przekazuje z innymi dokumentami z wyborów komisji ds. ustalenia wyników głosowania w obwodzie, łącznie z protokołem przekazania, </a:t>
            </a: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pole tekstowe 1"/>
          <p:cNvSpPr txBox="1">
            <a:spLocks noChangeArrowheads="1"/>
          </p:cNvSpPr>
          <p:nvPr/>
        </p:nvSpPr>
        <p:spPr bwMode="auto">
          <a:xfrm>
            <a:off x="1042988" y="476250"/>
            <a:ext cx="6337300"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cs typeface="Arial" charset="0"/>
              </a:rPr>
              <a:t>MĘŻOWIE ZAUFANIA - UPRAWNIENIA</a:t>
            </a:r>
          </a:p>
        </p:txBody>
      </p:sp>
      <p:sp>
        <p:nvSpPr>
          <p:cNvPr id="6" name="Prostokąt 5"/>
          <p:cNvSpPr/>
          <p:nvPr/>
        </p:nvSpPr>
        <p:spPr>
          <a:xfrm>
            <a:off x="179388" y="3716338"/>
            <a:ext cx="8566150" cy="2247900"/>
          </a:xfrm>
          <a:prstGeom prst="rect">
            <a:avLst/>
          </a:prstGeom>
          <a:solidFill>
            <a:schemeClr val="bg1">
              <a:lumMod val="75000"/>
            </a:schemeClr>
          </a:solidFill>
          <a:ln w="28575">
            <a:solidFill>
              <a:srgbClr val="90181B"/>
            </a:solidFill>
          </a:ln>
        </p:spPr>
        <p:txBody>
          <a:bodyPr>
            <a:spAutoFit/>
          </a:bodyPr>
          <a:lstStyle/>
          <a:p>
            <a:pPr>
              <a:defRPr/>
            </a:pPr>
            <a:endParaRPr lang="pl-PL" sz="1100" dirty="0">
              <a:latin typeface="Arial" panose="020B0604020202020204" pitchFamily="34" charset="0"/>
            </a:endParaRPr>
          </a:p>
          <a:p>
            <a:pPr algn="just">
              <a:defRPr/>
            </a:pPr>
            <a:r>
              <a:rPr lang="pl-PL" b="1" dirty="0">
                <a:latin typeface="Arial" panose="020B0604020202020204" pitchFamily="34" charset="0"/>
              </a:rPr>
              <a:t>Przewodniczący komisji może wydawać polecenia o charakterze porządkowym</a:t>
            </a:r>
            <a:r>
              <a:rPr lang="pl-PL" dirty="0">
                <a:latin typeface="Arial" panose="020B0604020202020204" pitchFamily="34" charset="0"/>
              </a:rPr>
              <a:t>, w przypadku gdy działania mężów zaufania wykraczają poza ich uprawnienia, utrudniają pracę komisji, zakłócają powagę głosowania lub naruszają jego tajność. Fakt ten należy odnotować w punkcie XIII.6 protokołów przekazania. </a:t>
            </a:r>
          </a:p>
          <a:p>
            <a:pPr>
              <a:defRPr/>
            </a:pPr>
            <a:r>
              <a:rPr lang="pl-PL" b="1" dirty="0">
                <a:latin typeface="Arial" panose="020B0604020202020204" pitchFamily="34" charset="0"/>
              </a:rPr>
              <a:t>Kwestie organizacyjne związane z wykonywaniem funkcji męża zaufania należą do kompetencji przewodniczącego danej komisji, który winien ustalić je i przekazać przybyłym mężom zaufania. </a:t>
            </a:r>
            <a:endParaRPr lang="pl-PL" dirty="0">
              <a:latin typeface="Franklin Gothic Book" panose="020B0503020102020204" pitchFamily="34" charset="0"/>
              <a:cs typeface="Arial" panose="020B0604020202020204" pitchFamily="34" charset="0"/>
            </a:endParaRPr>
          </a:p>
        </p:txBody>
      </p:sp>
      <p:sp>
        <p:nvSpPr>
          <p:cNvPr id="8" name="Prostokąt 7"/>
          <p:cNvSpPr/>
          <p:nvPr/>
        </p:nvSpPr>
        <p:spPr>
          <a:xfrm>
            <a:off x="179388" y="1484313"/>
            <a:ext cx="8566150" cy="1873250"/>
          </a:xfrm>
          <a:prstGeom prst="rect">
            <a:avLst/>
          </a:prstGeom>
          <a:solidFill>
            <a:schemeClr val="bg1">
              <a:lumMod val="75000"/>
            </a:schemeClr>
          </a:solidFill>
          <a:ln w="28575">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just">
              <a:defRPr/>
            </a:pPr>
            <a:r>
              <a:rPr lang="pl-PL" altLang="pl-PL" b="1" dirty="0">
                <a:solidFill>
                  <a:schemeClr val="tx1"/>
                </a:solidFill>
                <a:latin typeface="Arial" pitchFamily="34" charset="0"/>
                <a:ea typeface="Times New Roman" pitchFamily="18" charset="0"/>
                <a:cs typeface="Arial" pitchFamily="34" charset="0"/>
              </a:rPr>
              <a:t>Natomiast obserwacja czynności wykonywanych przez komisję obwodową </a:t>
            </a:r>
            <a:r>
              <a:rPr lang="pl-PL" altLang="pl-PL" b="1" u="sng" dirty="0">
                <a:solidFill>
                  <a:srgbClr val="9D032A"/>
                </a:solidFill>
                <a:latin typeface="Arial" pitchFamily="34" charset="0"/>
                <a:ea typeface="Times New Roman" pitchFamily="18" charset="0"/>
                <a:cs typeface="Arial" pitchFamily="34" charset="0"/>
              </a:rPr>
              <a:t>w trakcie głosowania</a:t>
            </a:r>
            <a:r>
              <a:rPr lang="pl-PL" altLang="pl-PL" b="1" dirty="0">
                <a:solidFill>
                  <a:srgbClr val="9D032A"/>
                </a:solidFill>
                <a:latin typeface="Arial" pitchFamily="34" charset="0"/>
                <a:ea typeface="Times New Roman" pitchFamily="18" charset="0"/>
                <a:cs typeface="Arial" pitchFamily="34" charset="0"/>
              </a:rPr>
              <a:t>, </a:t>
            </a:r>
            <a:r>
              <a:rPr lang="pl-PL" altLang="pl-PL" b="1" dirty="0">
                <a:solidFill>
                  <a:schemeClr val="tx1"/>
                </a:solidFill>
                <a:latin typeface="Arial" pitchFamily="34" charset="0"/>
                <a:ea typeface="Times New Roman" pitchFamily="18" charset="0"/>
                <a:cs typeface="Arial" pitchFamily="34" charset="0"/>
              </a:rPr>
              <a:t>tj. w okresie od jego rozpoczęcia o godz. 7</a:t>
            </a:r>
            <a:r>
              <a:rPr lang="pl-PL" altLang="pl-PL" b="1" baseline="30000" dirty="0">
                <a:solidFill>
                  <a:schemeClr val="tx1"/>
                </a:solidFill>
                <a:latin typeface="Arial" pitchFamily="34" charset="0"/>
                <a:ea typeface="Times New Roman" pitchFamily="18" charset="0"/>
                <a:cs typeface="Arial" pitchFamily="34" charset="0"/>
              </a:rPr>
              <a:t>00 </a:t>
            </a:r>
            <a:r>
              <a:rPr lang="pl-PL" altLang="pl-PL" b="1" dirty="0">
                <a:solidFill>
                  <a:schemeClr val="tx1"/>
                </a:solidFill>
                <a:latin typeface="Arial" pitchFamily="34" charset="0"/>
                <a:ea typeface="Times New Roman" pitchFamily="18" charset="0"/>
                <a:cs typeface="Arial" pitchFamily="34" charset="0"/>
              </a:rPr>
              <a:t>do</a:t>
            </a:r>
            <a:r>
              <a:rPr lang="pl-PL" altLang="pl-PL" b="1" baseline="30000" dirty="0">
                <a:solidFill>
                  <a:schemeClr val="tx1"/>
                </a:solidFill>
                <a:latin typeface="Arial" pitchFamily="34" charset="0"/>
                <a:ea typeface="Times New Roman" pitchFamily="18" charset="0"/>
                <a:cs typeface="Arial" pitchFamily="34" charset="0"/>
              </a:rPr>
              <a:t> </a:t>
            </a:r>
            <a:r>
              <a:rPr lang="pl-PL" altLang="pl-PL" b="1" dirty="0">
                <a:solidFill>
                  <a:schemeClr val="tx1"/>
                </a:solidFill>
                <a:latin typeface="Arial" pitchFamily="34" charset="0"/>
                <a:ea typeface="Times New Roman" pitchFamily="18" charset="0"/>
                <a:cs typeface="Arial" pitchFamily="34" charset="0"/>
              </a:rPr>
              <a:t>czasu jego zakończenia do godz. 21</a:t>
            </a:r>
            <a:r>
              <a:rPr lang="pl-PL" altLang="pl-PL" b="1" baseline="30000" dirty="0">
                <a:solidFill>
                  <a:schemeClr val="tx1"/>
                </a:solidFill>
                <a:latin typeface="Arial" pitchFamily="34" charset="0"/>
                <a:ea typeface="Times New Roman" pitchFamily="18" charset="0"/>
                <a:cs typeface="Arial" pitchFamily="34" charset="0"/>
              </a:rPr>
              <a:t>00</a:t>
            </a:r>
            <a:r>
              <a:rPr lang="pl-PL" altLang="pl-PL" b="1" dirty="0">
                <a:solidFill>
                  <a:schemeClr val="tx1"/>
                </a:solidFill>
                <a:latin typeface="Arial" pitchFamily="34" charset="0"/>
                <a:ea typeface="Times New Roman" pitchFamily="18" charset="0"/>
                <a:cs typeface="Arial" pitchFamily="34" charset="0"/>
              </a:rPr>
              <a:t>, z zastrzeżeniem, że nie zostało ono przedłużone,</a:t>
            </a:r>
            <a:r>
              <a:rPr lang="pl-PL" altLang="pl-PL" b="1" dirty="0">
                <a:solidFill>
                  <a:schemeClr val="bg1"/>
                </a:solidFill>
                <a:latin typeface="Arial" pitchFamily="34" charset="0"/>
                <a:ea typeface="Times New Roman" pitchFamily="18" charset="0"/>
                <a:cs typeface="Arial" pitchFamily="34" charset="0"/>
              </a:rPr>
              <a:t> </a:t>
            </a:r>
            <a:r>
              <a:rPr lang="pl-PL" altLang="pl-PL" b="1" u="sng" dirty="0">
                <a:solidFill>
                  <a:srgbClr val="9D032A"/>
                </a:solidFill>
                <a:latin typeface="Arial" pitchFamily="34" charset="0"/>
                <a:ea typeface="Times New Roman" pitchFamily="18" charset="0"/>
                <a:cs typeface="Arial" pitchFamily="34" charset="0"/>
              </a:rPr>
              <a:t>nie uprawnia mężów zaufania do utrwalania pracy komisji  za pomocą żadnych urządzeń rejestrujących. </a:t>
            </a:r>
            <a:endParaRPr lang="pl-PL" altLang="pl-PL" u="sng" dirty="0">
              <a:solidFill>
                <a:srgbClr val="9D032A"/>
              </a:solidFill>
              <a:latin typeface="Arial" pitchFamily="34" charset="0"/>
              <a:cs typeface="Arial" pitchFamily="34" charset="0"/>
            </a:endParaRP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Prostokąt 1"/>
          <p:cNvSpPr>
            <a:spLocks noChangeArrowheads="1"/>
          </p:cNvSpPr>
          <p:nvPr/>
        </p:nvSpPr>
        <p:spPr bwMode="auto">
          <a:xfrm>
            <a:off x="1839913" y="620713"/>
            <a:ext cx="4387850"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OBSERWATORZY SPOŁECZNI </a:t>
            </a:r>
          </a:p>
        </p:txBody>
      </p:sp>
      <p:pic>
        <p:nvPicPr>
          <p:cNvPr id="31747" name="Picture 2" descr="http://uxbite.com/wp-content/uploads/2011/08/observing-eye-300x200.jpg"/>
          <p:cNvPicPr>
            <a:picLocks noChangeAspect="1" noChangeArrowheads="1"/>
          </p:cNvPicPr>
          <p:nvPr/>
        </p:nvPicPr>
        <p:blipFill>
          <a:blip r:embed="rId2"/>
          <a:srcRect/>
          <a:stretch>
            <a:fillRect/>
          </a:stretch>
        </p:blipFill>
        <p:spPr bwMode="auto">
          <a:xfrm>
            <a:off x="5580063" y="5516563"/>
            <a:ext cx="2078037" cy="1149350"/>
          </a:xfrm>
          <a:prstGeom prst="rect">
            <a:avLst/>
          </a:prstGeom>
          <a:noFill/>
          <a:ln w="9525">
            <a:noFill/>
            <a:miter lim="800000"/>
            <a:headEnd/>
            <a:tailEnd/>
          </a:ln>
        </p:spPr>
      </p:pic>
      <p:sp>
        <p:nvSpPr>
          <p:cNvPr id="31748" name="Prostokąt 4"/>
          <p:cNvSpPr>
            <a:spLocks noChangeArrowheads="1"/>
          </p:cNvSpPr>
          <p:nvPr/>
        </p:nvSpPr>
        <p:spPr bwMode="auto">
          <a:xfrm>
            <a:off x="468313" y="1700213"/>
            <a:ext cx="8064500" cy="38163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gn="just">
              <a:lnSpc>
                <a:spcPct val="100000"/>
              </a:lnSpc>
              <a:spcBef>
                <a:spcPct val="0"/>
              </a:spcBef>
              <a:buFontTx/>
              <a:buNone/>
              <a:defRPr/>
            </a:pPr>
            <a:r>
              <a:rPr lang="pl-PL" altLang="pl-PL" sz="2000" b="1" dirty="0" smtClean="0">
                <a:latin typeface="Arial" panose="020B0604020202020204" pitchFamily="34" charset="0"/>
              </a:rPr>
              <a:t>Prawo wyznaczenia po jednym obserwatorze społecznym do komisji wyborczych mają stowarzyszenia i fundacje, wpisane do Krajowego Rejestru Sądowego, które w swoim statucie mają zapisaną realizację celu:</a:t>
            </a:r>
          </a:p>
          <a:p>
            <a:pPr algn="just">
              <a:lnSpc>
                <a:spcPct val="100000"/>
              </a:lnSpc>
              <a:spcBef>
                <a:spcPct val="0"/>
              </a:spcBef>
              <a:buFontTx/>
              <a:buNone/>
              <a:defRPr/>
            </a:pPr>
            <a:endParaRPr lang="pl-PL" altLang="pl-PL" sz="2000" b="1" dirty="0" smtClean="0">
              <a:latin typeface="Arial" panose="020B0604020202020204" pitchFamily="34" charset="0"/>
            </a:endParaRPr>
          </a:p>
          <a:p>
            <a:pPr marL="342900" indent="-342900" algn="just">
              <a:lnSpc>
                <a:spcPct val="100000"/>
              </a:lnSpc>
              <a:spcBef>
                <a:spcPct val="0"/>
              </a:spcBef>
              <a:buFontTx/>
              <a:buChar char="-"/>
              <a:defRPr/>
            </a:pPr>
            <a:r>
              <a:rPr lang="pl-PL" altLang="pl-PL" sz="2000" b="1" dirty="0" smtClean="0">
                <a:latin typeface="Arial" panose="020B0604020202020204" pitchFamily="34" charset="0"/>
              </a:rPr>
              <a:t>troskę o demokrację lub prawa obywatelskie </a:t>
            </a:r>
          </a:p>
          <a:p>
            <a:pPr algn="just">
              <a:lnSpc>
                <a:spcPct val="100000"/>
              </a:lnSpc>
              <a:spcBef>
                <a:spcPct val="0"/>
              </a:spcBef>
              <a:buFont typeface="Arial" panose="020B0604020202020204" pitchFamily="34" charset="0"/>
              <a:buNone/>
              <a:defRPr/>
            </a:pPr>
            <a:r>
              <a:rPr lang="pl-PL" altLang="pl-PL" sz="2000" b="1" dirty="0" smtClean="0">
                <a:latin typeface="Arial" panose="020B0604020202020204" pitchFamily="34" charset="0"/>
              </a:rPr>
              <a:t>albo </a:t>
            </a:r>
          </a:p>
          <a:p>
            <a:pPr marL="342900" indent="-342900" algn="just">
              <a:lnSpc>
                <a:spcPct val="100000"/>
              </a:lnSpc>
              <a:spcBef>
                <a:spcPct val="0"/>
              </a:spcBef>
              <a:buFontTx/>
              <a:buChar char="-"/>
              <a:defRPr/>
            </a:pPr>
            <a:r>
              <a:rPr lang="pl-PL" altLang="pl-PL" sz="2000" b="1" dirty="0" smtClean="0">
                <a:latin typeface="Arial" panose="020B0604020202020204" pitchFamily="34" charset="0"/>
              </a:rPr>
              <a:t>rozwój społeczeństwa obywatelskiego. </a:t>
            </a:r>
          </a:p>
          <a:p>
            <a:pPr marL="342900" indent="-342900" algn="just">
              <a:lnSpc>
                <a:spcPct val="100000"/>
              </a:lnSpc>
              <a:spcBef>
                <a:spcPct val="0"/>
              </a:spcBef>
              <a:buFontTx/>
              <a:buChar char="-"/>
              <a:defRPr/>
            </a:pPr>
            <a:endParaRPr lang="pl-PL" altLang="pl-PL" sz="2000" b="1" dirty="0" smtClean="0">
              <a:latin typeface="Arial" panose="020B0604020202020204" pitchFamily="34" charset="0"/>
            </a:endParaRPr>
          </a:p>
          <a:p>
            <a:pPr algn="just">
              <a:lnSpc>
                <a:spcPct val="100000"/>
              </a:lnSpc>
              <a:spcBef>
                <a:spcPct val="0"/>
              </a:spcBef>
              <a:buFont typeface="Arial" panose="020B0604020202020204" pitchFamily="34" charset="0"/>
              <a:buNone/>
              <a:defRPr/>
            </a:pPr>
            <a:r>
              <a:rPr lang="pl-PL" altLang="pl-PL" sz="2000" b="1" dirty="0" smtClean="0">
                <a:latin typeface="Arial" panose="020B0604020202020204" pitchFamily="34" charset="0"/>
              </a:rPr>
              <a:t>Nie ma przy tym znaczenia, w jaki sposób zostaną one zapisane (jakie sformułowania zostaną użyte) w statucie.</a:t>
            </a:r>
          </a:p>
          <a:p>
            <a:pPr>
              <a:spcBef>
                <a:spcPct val="20000"/>
              </a:spcBef>
              <a:buFontTx/>
              <a:buNone/>
              <a:defRPr/>
            </a:pPr>
            <a:endParaRPr lang="pl-PL" altLang="pl-PL" sz="2000" dirty="0" smtClean="0">
              <a:latin typeface="Franklin Gothic Book" panose="020B0503020102020204" pitchFamily="34" charset="0"/>
              <a:cs typeface="Arial" panose="020B0604020202020204" pitchFamily="34" charset="0"/>
            </a:endParaRP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Prostokąt 1"/>
          <p:cNvSpPr>
            <a:spLocks noChangeArrowheads="1"/>
          </p:cNvSpPr>
          <p:nvPr/>
        </p:nvSpPr>
        <p:spPr bwMode="auto">
          <a:xfrm>
            <a:off x="1839913" y="620713"/>
            <a:ext cx="4387850"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OBSERWATORZY SPOŁECZNI </a:t>
            </a:r>
          </a:p>
        </p:txBody>
      </p:sp>
      <p:pic>
        <p:nvPicPr>
          <p:cNvPr id="32771" name="Picture 2" descr="http://uxbite.com/wp-content/uploads/2011/08/observing-eye-300x200.jpg"/>
          <p:cNvPicPr>
            <a:picLocks noChangeAspect="1" noChangeArrowheads="1"/>
          </p:cNvPicPr>
          <p:nvPr/>
        </p:nvPicPr>
        <p:blipFill>
          <a:blip r:embed="rId2"/>
          <a:srcRect/>
          <a:stretch>
            <a:fillRect/>
          </a:stretch>
        </p:blipFill>
        <p:spPr bwMode="auto">
          <a:xfrm>
            <a:off x="6773863" y="2420938"/>
            <a:ext cx="2078037" cy="1149350"/>
          </a:xfrm>
          <a:prstGeom prst="rect">
            <a:avLst/>
          </a:prstGeom>
          <a:noFill/>
          <a:ln w="9525">
            <a:noFill/>
            <a:miter lim="800000"/>
            <a:headEnd/>
            <a:tailEnd/>
          </a:ln>
        </p:spPr>
      </p:pic>
      <p:sp>
        <p:nvSpPr>
          <p:cNvPr id="32772" name="Prostokąt 2"/>
          <p:cNvSpPr>
            <a:spLocks noChangeArrowheads="1"/>
          </p:cNvSpPr>
          <p:nvPr/>
        </p:nvSpPr>
        <p:spPr bwMode="auto">
          <a:xfrm>
            <a:off x="900113" y="1196975"/>
            <a:ext cx="5903912" cy="2800350"/>
          </a:xfrm>
          <a:prstGeom prst="rect">
            <a:avLst/>
          </a:prstGeom>
          <a:noFill/>
          <a:ln w="9525">
            <a:noFill/>
            <a:miter lim="800000"/>
            <a:headEnd/>
            <a:tailEnd/>
          </a:ln>
        </p:spPr>
        <p:txBody>
          <a:bodyPr>
            <a:spAutoFit/>
          </a:bodyPr>
          <a:lstStyle/>
          <a:p>
            <a:endParaRPr lang="pl-PL" altLang="pl-PL" sz="1600" b="1">
              <a:solidFill>
                <a:srgbClr val="000000"/>
              </a:solidFill>
              <a:cs typeface="Arial" charset="0"/>
            </a:endParaRPr>
          </a:p>
          <a:p>
            <a:r>
              <a:rPr lang="pl-PL" altLang="pl-PL" sz="2000" b="1">
                <a:solidFill>
                  <a:srgbClr val="000000"/>
                </a:solidFill>
                <a:cs typeface="Arial" charset="0"/>
              </a:rPr>
              <a:t>Obserwatorem społecznym nie może być:</a:t>
            </a:r>
          </a:p>
          <a:p>
            <a:r>
              <a:rPr lang="pl-PL" altLang="pl-PL" sz="2000" b="1">
                <a:solidFill>
                  <a:srgbClr val="000000"/>
                </a:solidFill>
                <a:cs typeface="Arial" charset="0"/>
              </a:rPr>
              <a:t> </a:t>
            </a:r>
          </a:p>
          <a:p>
            <a:r>
              <a:rPr lang="pl-PL" altLang="pl-PL" sz="2000" b="1">
                <a:solidFill>
                  <a:srgbClr val="000000"/>
                </a:solidFill>
                <a:cs typeface="Arial" charset="0"/>
              </a:rPr>
              <a:t>1) kandydat w wyborach; </a:t>
            </a:r>
          </a:p>
          <a:p>
            <a:r>
              <a:rPr lang="pl-PL" altLang="pl-PL" sz="2000" b="1">
                <a:solidFill>
                  <a:srgbClr val="000000"/>
                </a:solidFill>
                <a:cs typeface="Arial" charset="0"/>
              </a:rPr>
              <a:t>2) komisarz wyborczy; </a:t>
            </a:r>
          </a:p>
          <a:p>
            <a:r>
              <a:rPr lang="pl-PL" altLang="pl-PL" sz="2000" b="1">
                <a:solidFill>
                  <a:srgbClr val="000000"/>
                </a:solidFill>
                <a:cs typeface="Arial" charset="0"/>
              </a:rPr>
              <a:t>3) pełnomocnik wyborczy; </a:t>
            </a:r>
          </a:p>
          <a:p>
            <a:r>
              <a:rPr lang="pl-PL" altLang="pl-PL" sz="2000" b="1">
                <a:solidFill>
                  <a:srgbClr val="000000"/>
                </a:solidFill>
                <a:cs typeface="Arial" charset="0"/>
              </a:rPr>
              <a:t>4) pełnomocnik finansowy; </a:t>
            </a:r>
          </a:p>
          <a:p>
            <a:r>
              <a:rPr lang="pl-PL" altLang="pl-PL" sz="2000" b="1">
                <a:solidFill>
                  <a:srgbClr val="000000"/>
                </a:solidFill>
                <a:cs typeface="Arial" charset="0"/>
              </a:rPr>
              <a:t>5) urzędnik wyborczy; </a:t>
            </a:r>
          </a:p>
          <a:p>
            <a:r>
              <a:rPr lang="pl-PL" altLang="pl-PL" sz="2000" b="1">
                <a:solidFill>
                  <a:srgbClr val="000000"/>
                </a:solidFill>
                <a:cs typeface="Arial" charset="0"/>
              </a:rPr>
              <a:t>6) członek komisji wyborczej. </a:t>
            </a:r>
          </a:p>
        </p:txBody>
      </p:sp>
      <p:sp>
        <p:nvSpPr>
          <p:cNvPr id="7" name="Znak zakazu 6"/>
          <p:cNvSpPr/>
          <p:nvPr/>
        </p:nvSpPr>
        <p:spPr>
          <a:xfrm>
            <a:off x="7236296" y="2420888"/>
            <a:ext cx="1152128" cy="1224136"/>
          </a:xfrm>
          <a:prstGeom prst="noSmoking">
            <a:avLst>
              <a:gd name="adj" fmla="val 4308"/>
            </a:avLst>
          </a:prstGeom>
          <a:solidFill>
            <a:srgbClr val="FF0000"/>
          </a:solidFill>
          <a:ln w="25400" cmpd="sng">
            <a:solidFill>
              <a:srgbClr val="502604">
                <a:alpha val="70000"/>
              </a:srgbClr>
            </a:solidFill>
          </a:ln>
          <a:effectLst>
            <a:outerShdw blurRad="596900" dist="88900" sx="106000" sy="106000" algn="ctr" rotWithShape="0">
              <a:schemeClr val="bg2">
                <a:lumMod val="25000"/>
                <a:alpha val="50000"/>
              </a:schemeClr>
            </a:outerShdw>
          </a:effectLst>
          <a:scene3d>
            <a:camera prst="orthographicFront"/>
            <a:lightRig rig="threePt" dir="t"/>
          </a:scene3d>
          <a:sp3d extrusionH="76200" contourW="12700" prstMaterial="flat">
            <a:bevelT w="342900" prst="coolSlant"/>
            <a:extrusionClr>
              <a:schemeClr val="accent6">
                <a:lumMod val="75000"/>
              </a:schemeClr>
            </a:extrusionClr>
            <a:contourClr>
              <a:schemeClr val="accent6">
                <a:lumMod val="60000"/>
                <a:lumOff val="40000"/>
              </a:schemeClr>
            </a:contourClr>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tx1"/>
              </a:solidFill>
              <a:latin typeface="Arial" panose="020B0604020202020204" pitchFamily="34" charset="0"/>
              <a:cs typeface="Arial" panose="020B0604020202020204" pitchFamily="34" charset="0"/>
            </a:endParaRPr>
          </a:p>
        </p:txBody>
      </p:sp>
      <p:sp>
        <p:nvSpPr>
          <p:cNvPr id="8" name="Prostokąt 4"/>
          <p:cNvSpPr>
            <a:spLocks noChangeArrowheads="1"/>
          </p:cNvSpPr>
          <p:nvPr/>
        </p:nvSpPr>
        <p:spPr bwMode="auto">
          <a:xfrm>
            <a:off x="427038" y="4275138"/>
            <a:ext cx="8424862" cy="2016125"/>
          </a:xfrm>
          <a:prstGeom prst="rect">
            <a:avLst/>
          </a:prstGeom>
          <a:noFill/>
          <a:ln w="19050">
            <a:solidFill>
              <a:srgbClr val="9D032A"/>
            </a:solidFill>
            <a:miter lim="800000"/>
            <a:headEnd/>
            <a:tailEnd/>
          </a:ln>
          <a:extLst>
            <a:ext uri="{909E8E84-426E-40DD-AFC4-6F175D3DCCD1}">
              <a14:hiddenFill xmlns="" xmlns:a14="http://schemas.microsoft.com/office/drawing/2010/main">
                <a:solidFill>
                  <a:srgbClr val="FFFFFF"/>
                </a:solidFill>
              </a14:hiddenFill>
            </a:ext>
          </a:extLst>
        </p:spPr>
        <p:txBody>
          <a:bodyPr>
            <a:spAutoFit/>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pPr algn="just">
              <a:defRPr/>
            </a:pPr>
            <a:endParaRPr lang="pl-PL" sz="1100" dirty="0" smtClean="0"/>
          </a:p>
          <a:p>
            <a:pPr algn="just">
              <a:defRPr/>
            </a:pPr>
            <a:r>
              <a:rPr lang="pl-PL" sz="2000" b="1" dirty="0" smtClean="0"/>
              <a:t>Obserwatorzy społeczni mają takie same uprawnienia </a:t>
            </a:r>
            <a:r>
              <a:rPr lang="pl-PL" sz="2000" dirty="0" smtClean="0"/>
              <a:t>jakie przysługują mężom zaufania </a:t>
            </a:r>
            <a:r>
              <a:rPr lang="pl-PL" sz="2000" b="1" dirty="0" smtClean="0"/>
              <a:t>za wyjątkiem: </a:t>
            </a:r>
          </a:p>
          <a:p>
            <a:pPr algn="just">
              <a:defRPr/>
            </a:pPr>
            <a:endParaRPr lang="pl-PL" sz="1050" dirty="0" smtClean="0"/>
          </a:p>
          <a:p>
            <a:pPr algn="just">
              <a:defRPr/>
            </a:pPr>
            <a:r>
              <a:rPr lang="pl-PL" sz="2000" b="1" dirty="0" smtClean="0"/>
              <a:t>1) wnoszenia uwag do protokołu głosowania; </a:t>
            </a:r>
            <a:endParaRPr lang="pl-PL" sz="2000" dirty="0" smtClean="0"/>
          </a:p>
          <a:p>
            <a:pPr algn="just">
              <a:defRPr/>
            </a:pPr>
            <a:r>
              <a:rPr lang="pl-PL" sz="2000" b="1" dirty="0" smtClean="0"/>
              <a:t>2) obecności przy przewożeniu i przekazywaniu protokołu </a:t>
            </a:r>
          </a:p>
          <a:p>
            <a:pPr algn="just">
              <a:defRPr/>
            </a:pPr>
            <a:r>
              <a:rPr lang="pl-PL" sz="2000" b="1" dirty="0" smtClean="0"/>
              <a:t>    do właściwej komisji wyborczej wyższego stopnia. </a:t>
            </a:r>
            <a:endParaRPr lang="pl-PL" sz="2000" dirty="0" smtClean="0"/>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5151438" y="1484313"/>
            <a:ext cx="3884612" cy="4770437"/>
          </a:xfrm>
          <a:prstGeom prst="rect">
            <a:avLst/>
          </a:prstGeom>
          <a:solidFill>
            <a:srgbClr val="9D032A"/>
          </a:solidFill>
          <a:ln w="38100">
            <a:solidFill>
              <a:srgbClr val="9D032A"/>
            </a:solidFill>
          </a:ln>
        </p:spPr>
        <p:txBody>
          <a:bodyPr>
            <a:spAutoFit/>
          </a:bodyPr>
          <a:lstStyle/>
          <a:p>
            <a:pPr>
              <a:defRPr/>
            </a:pPr>
            <a:r>
              <a:rPr lang="pl-PL" sz="1600" b="1" dirty="0">
                <a:solidFill>
                  <a:schemeClr val="bg1"/>
                </a:solidFill>
                <a:latin typeface="+mn-lt"/>
              </a:rPr>
              <a:t>Zaświadczenie podpisane przez osobę działającą w imieniu organu uprawnionego do reprezentowania na zewnątrz stowarzyszenia/fundacji.</a:t>
            </a:r>
          </a:p>
          <a:p>
            <a:pPr>
              <a:defRPr/>
            </a:pPr>
            <a:r>
              <a:rPr lang="pl-PL" sz="1600" b="1" dirty="0">
                <a:solidFill>
                  <a:schemeClr val="bg1"/>
                </a:solidFill>
                <a:latin typeface="+mn-lt"/>
              </a:rPr>
              <a:t>Zaświadczenia mogą różnić się między sobą wyglądem i układem graficznym, ale ich treść musi odpowiadać wzorowi ustalonemu przez Państwową Komisję Wyborczą. Na podstawie przedłożonego komisji zaświadczenia, w którym wskazany będzie numer, pod którym stowarzyszenie lub fundacja została wpisana do Krajowego Rejestru Sądowego, członek komisji weryfikuje uprawnienie do wyznaczenia obserwatorów społecznych przez dane stowarzyszenie lub fundację. Sprawdzenia można dokonać w wyszukiwarce Ministerstwa Sprawiedliwości na stronie internetowej Ministerstwa </a:t>
            </a:r>
          </a:p>
        </p:txBody>
      </p:sp>
      <p:pic>
        <p:nvPicPr>
          <p:cNvPr id="33795" name="Obraz 1"/>
          <p:cNvPicPr>
            <a:picLocks noChangeAspect="1"/>
          </p:cNvPicPr>
          <p:nvPr/>
        </p:nvPicPr>
        <p:blipFill>
          <a:blip r:embed="rId2"/>
          <a:srcRect/>
          <a:stretch>
            <a:fillRect/>
          </a:stretch>
        </p:blipFill>
        <p:spPr bwMode="auto">
          <a:xfrm>
            <a:off x="-180975" y="836613"/>
            <a:ext cx="5400675" cy="5751512"/>
          </a:xfrm>
          <a:prstGeom prst="rect">
            <a:avLst/>
          </a:prstGeom>
          <a:noFill/>
          <a:ln w="9525">
            <a:noFill/>
            <a:miter lim="800000"/>
            <a:headEnd/>
            <a:tailEnd/>
          </a:ln>
        </p:spPr>
      </p:pic>
      <p:sp>
        <p:nvSpPr>
          <p:cNvPr id="5" name="Elipsa 4"/>
          <p:cNvSpPr/>
          <p:nvPr/>
        </p:nvSpPr>
        <p:spPr>
          <a:xfrm>
            <a:off x="3276600" y="5229225"/>
            <a:ext cx="1874838" cy="623888"/>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defPPr>
              <a:defRPr lang="pl-PL"/>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defRPr/>
            </a:pPr>
            <a:endParaRPr lang="pl-PL"/>
          </a:p>
        </p:txBody>
      </p:sp>
      <p:sp>
        <p:nvSpPr>
          <p:cNvPr id="33797" name="Prostokąt 1"/>
          <p:cNvSpPr>
            <a:spLocks noChangeArrowheads="1"/>
          </p:cNvSpPr>
          <p:nvPr/>
        </p:nvSpPr>
        <p:spPr bwMode="auto">
          <a:xfrm>
            <a:off x="1476375" y="185738"/>
            <a:ext cx="5368925" cy="708025"/>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ZAŚWIADCZENIE </a:t>
            </a:r>
          </a:p>
          <a:p>
            <a:pPr algn="ctr"/>
            <a:r>
              <a:rPr lang="pl-PL" altLang="pl-PL" sz="2000">
                <a:solidFill>
                  <a:srgbClr val="9D032A"/>
                </a:solidFill>
                <a:latin typeface="Arial Black" pitchFamily="34" charset="0"/>
                <a:cs typeface="Arial" charset="0"/>
              </a:rPr>
              <a:t>DLA OBSERWATORA SPOŁECZNEGO </a:t>
            </a: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Prostokąt 1"/>
          <p:cNvSpPr>
            <a:spLocks noChangeArrowheads="1"/>
          </p:cNvSpPr>
          <p:nvPr/>
        </p:nvSpPr>
        <p:spPr bwMode="auto">
          <a:xfrm>
            <a:off x="1220788" y="652463"/>
            <a:ext cx="5626100" cy="400050"/>
          </a:xfrm>
          <a:prstGeom prst="rect">
            <a:avLst/>
          </a:prstGeom>
          <a:noFill/>
          <a:ln w="9525">
            <a:noFill/>
            <a:miter lim="800000"/>
            <a:headEnd/>
            <a:tailEnd/>
          </a:ln>
        </p:spPr>
        <p:txBody>
          <a:bodyPr wrap="none">
            <a:spAutoFit/>
          </a:bodyPr>
          <a:lstStyle/>
          <a:p>
            <a:pPr algn="ctr"/>
            <a:r>
              <a:rPr lang="pl-PL" altLang="pl-PL" sz="2000">
                <a:solidFill>
                  <a:srgbClr val="9D032A"/>
                </a:solidFill>
                <a:latin typeface="Arial Black" pitchFamily="34" charset="0"/>
                <a:cs typeface="Arial" charset="0"/>
              </a:rPr>
              <a:t>OBSERWATORZY MIĘDZYNARODOWI </a:t>
            </a:r>
          </a:p>
        </p:txBody>
      </p:sp>
      <p:sp>
        <p:nvSpPr>
          <p:cNvPr id="34819" name="Prostokąt 2"/>
          <p:cNvSpPr>
            <a:spLocks noChangeArrowheads="1"/>
          </p:cNvSpPr>
          <p:nvPr/>
        </p:nvSpPr>
        <p:spPr bwMode="auto">
          <a:xfrm>
            <a:off x="323850" y="1822450"/>
            <a:ext cx="4895850" cy="1384300"/>
          </a:xfrm>
          <a:prstGeom prst="rect">
            <a:avLst/>
          </a:prstGeom>
          <a:noFill/>
          <a:ln w="9525">
            <a:noFill/>
            <a:miter lim="800000"/>
            <a:headEnd/>
            <a:tailEnd/>
          </a:ln>
        </p:spPr>
        <p:txBody>
          <a:bodyPr>
            <a:spAutoFit/>
          </a:bodyPr>
          <a:lstStyle/>
          <a:p>
            <a:pPr algn="ctr"/>
            <a:r>
              <a:rPr lang="pl-PL" altLang="pl-PL" sz="2000" b="1">
                <a:cs typeface="Arial" charset="0"/>
              </a:rPr>
              <a:t>Przy wszystkich czynnościach komisji </a:t>
            </a:r>
            <a:br>
              <a:rPr lang="pl-PL" altLang="pl-PL" sz="2000" b="1">
                <a:cs typeface="Arial" charset="0"/>
              </a:rPr>
            </a:br>
            <a:r>
              <a:rPr lang="pl-PL" altLang="pl-PL" sz="2000" b="1">
                <a:cs typeface="Arial" charset="0"/>
              </a:rPr>
              <a:t>mogą być również obecni </a:t>
            </a:r>
            <a:br>
              <a:rPr lang="pl-PL" altLang="pl-PL" sz="2000" b="1">
                <a:cs typeface="Arial" charset="0"/>
              </a:rPr>
            </a:br>
            <a:r>
              <a:rPr lang="pl-PL" altLang="pl-PL" sz="2400" b="1">
                <a:solidFill>
                  <a:srgbClr val="9D032A"/>
                </a:solidFill>
                <a:cs typeface="Arial" charset="0"/>
              </a:rPr>
              <a:t>obserwatorzy międzynarodowi  </a:t>
            </a:r>
            <a:r>
              <a:rPr lang="pl-PL" altLang="pl-PL" sz="2000" b="1">
                <a:solidFill>
                  <a:srgbClr val="FF0000"/>
                </a:solidFill>
                <a:cs typeface="Arial" charset="0"/>
              </a:rPr>
              <a:t/>
            </a:r>
            <a:br>
              <a:rPr lang="pl-PL" altLang="pl-PL" sz="2000" b="1">
                <a:solidFill>
                  <a:srgbClr val="FF0000"/>
                </a:solidFill>
                <a:cs typeface="Arial" charset="0"/>
              </a:rPr>
            </a:br>
            <a:r>
              <a:rPr lang="pl-PL" altLang="pl-PL" sz="2000" b="1">
                <a:cs typeface="Arial" charset="0"/>
              </a:rPr>
              <a:t>zaproszeni przez PKW. </a:t>
            </a:r>
          </a:p>
        </p:txBody>
      </p:sp>
      <p:pic>
        <p:nvPicPr>
          <p:cNvPr id="34820" name="Picture 2" descr="Znalezione obrazy dla zapytania lupa"/>
          <p:cNvPicPr>
            <a:picLocks noChangeAspect="1" noChangeArrowheads="1"/>
          </p:cNvPicPr>
          <p:nvPr/>
        </p:nvPicPr>
        <p:blipFill>
          <a:blip r:embed="rId2"/>
          <a:srcRect/>
          <a:stretch>
            <a:fillRect/>
          </a:stretch>
        </p:blipFill>
        <p:spPr bwMode="auto">
          <a:xfrm>
            <a:off x="5508625" y="1412875"/>
            <a:ext cx="3460750" cy="2592388"/>
          </a:xfrm>
          <a:prstGeom prst="rect">
            <a:avLst/>
          </a:prstGeom>
          <a:noFill/>
          <a:ln w="9525">
            <a:noFill/>
            <a:miter lim="800000"/>
            <a:headEnd/>
            <a:tailEnd/>
          </a:ln>
        </p:spPr>
      </p:pic>
      <p:sp>
        <p:nvSpPr>
          <p:cNvPr id="34821" name="Prostokąt 4"/>
          <p:cNvSpPr>
            <a:spLocks noChangeArrowheads="1"/>
          </p:cNvSpPr>
          <p:nvPr/>
        </p:nvSpPr>
        <p:spPr bwMode="auto">
          <a:xfrm>
            <a:off x="179388" y="3860800"/>
            <a:ext cx="8569325" cy="2554288"/>
          </a:xfrm>
          <a:prstGeom prst="rect">
            <a:avLst/>
          </a:prstGeom>
          <a:noFill/>
          <a:ln w="9525">
            <a:noFill/>
            <a:miter lim="800000"/>
            <a:headEnd/>
            <a:tailEnd/>
          </a:ln>
        </p:spPr>
        <p:txBody>
          <a:bodyPr>
            <a:spAutoFit/>
          </a:bodyPr>
          <a:lstStyle/>
          <a:p>
            <a:pPr algn="just"/>
            <a:r>
              <a:rPr lang="pl-PL" altLang="pl-PL" sz="2000">
                <a:latin typeface="Franklin Gothic Book" pitchFamily="34" charset="0"/>
                <a:cs typeface="Arial" charset="0"/>
              </a:rPr>
              <a:t>                     </a:t>
            </a:r>
          </a:p>
          <a:p>
            <a:pPr algn="just"/>
            <a:r>
              <a:rPr lang="pl-PL" altLang="pl-PL" sz="2000">
                <a:cs typeface="Arial" charset="0"/>
              </a:rPr>
              <a:t>Obserwatorzy międzynarodowi przedstawią komisji </a:t>
            </a:r>
            <a:r>
              <a:rPr lang="pl-PL" altLang="pl-PL" sz="2000" b="1">
                <a:cs typeface="Arial" charset="0"/>
              </a:rPr>
              <a:t>zaświadczenie </a:t>
            </a:r>
            <a:r>
              <a:rPr lang="pl-PL" altLang="pl-PL" sz="2000">
                <a:cs typeface="Arial" charset="0"/>
              </a:rPr>
              <a:t>wydane przez PKW. Obserwatorzy posiadają </a:t>
            </a:r>
            <a:r>
              <a:rPr lang="pl-PL" altLang="pl-PL" sz="2000" b="1">
                <a:cs typeface="Arial" charset="0"/>
              </a:rPr>
              <a:t>uprawnienia mężów zaufania</a:t>
            </a:r>
            <a:r>
              <a:rPr lang="pl-PL" altLang="pl-PL" sz="2000">
                <a:cs typeface="Arial" charset="0"/>
              </a:rPr>
              <a:t>, z wyjątkiem prawa do wnoszenia uwag do protokołu (art. 50 § 2 Kodeksu wyborczego). </a:t>
            </a:r>
          </a:p>
          <a:p>
            <a:pPr algn="just"/>
            <a:endParaRPr lang="pl-PL" altLang="pl-PL" sz="2000">
              <a:cs typeface="Arial" charset="0"/>
            </a:endParaRPr>
          </a:p>
          <a:p>
            <a:pPr algn="just"/>
            <a:r>
              <a:rPr lang="pl-PL" altLang="pl-PL" sz="2000" b="1">
                <a:cs typeface="Arial" charset="0"/>
              </a:rPr>
              <a:t>Nie mogą oni wykonywać żadnych czynności członka komisji, pomagać głosującym w głosowaniu ani udzielać im wyjaśnień.</a:t>
            </a:r>
          </a:p>
        </p:txBody>
      </p:sp>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5842" name="Picture 2" descr="http://zpwp-sieradz.eu/images/dziennikarz.jpg"/>
          <p:cNvPicPr>
            <a:picLocks noChangeAspect="1" noChangeArrowheads="1"/>
          </p:cNvPicPr>
          <p:nvPr/>
        </p:nvPicPr>
        <p:blipFill>
          <a:blip r:embed="rId2"/>
          <a:srcRect/>
          <a:stretch>
            <a:fillRect/>
          </a:stretch>
        </p:blipFill>
        <p:spPr bwMode="auto">
          <a:xfrm>
            <a:off x="6300788" y="1125538"/>
            <a:ext cx="2362200" cy="2362200"/>
          </a:xfrm>
          <a:prstGeom prst="rect">
            <a:avLst/>
          </a:prstGeom>
          <a:noFill/>
          <a:ln w="9525">
            <a:noFill/>
            <a:miter lim="800000"/>
            <a:headEnd/>
            <a:tailEnd/>
          </a:ln>
        </p:spPr>
      </p:pic>
      <p:sp>
        <p:nvSpPr>
          <p:cNvPr id="35843" name="Prostokąt 1"/>
          <p:cNvSpPr>
            <a:spLocks noChangeArrowheads="1"/>
          </p:cNvSpPr>
          <p:nvPr/>
        </p:nvSpPr>
        <p:spPr bwMode="auto">
          <a:xfrm>
            <a:off x="2293938" y="581025"/>
            <a:ext cx="3502025" cy="400050"/>
          </a:xfrm>
          <a:prstGeom prst="rect">
            <a:avLst/>
          </a:prstGeom>
          <a:noFill/>
          <a:ln w="9525">
            <a:noFill/>
            <a:miter lim="800000"/>
            <a:headEnd/>
            <a:tailEnd/>
          </a:ln>
        </p:spPr>
        <p:txBody>
          <a:bodyPr wrap="none">
            <a:spAutoFit/>
          </a:bodyPr>
          <a:lstStyle/>
          <a:p>
            <a:r>
              <a:rPr lang="pl-PL" altLang="pl-PL" sz="2000" b="1">
                <a:solidFill>
                  <a:srgbClr val="9D032A"/>
                </a:solidFill>
                <a:latin typeface="Arial Black" pitchFamily="34" charset="0"/>
                <a:cs typeface="Arial" charset="0"/>
              </a:rPr>
              <a:t>PRAWA DZIENNIKARZY</a:t>
            </a:r>
          </a:p>
        </p:txBody>
      </p:sp>
      <p:pic>
        <p:nvPicPr>
          <p:cNvPr id="35844" name="Picture 4" descr="466"/>
          <p:cNvPicPr>
            <a:picLocks noChangeAspect="1" noChangeArrowheads="1"/>
          </p:cNvPicPr>
          <p:nvPr/>
        </p:nvPicPr>
        <p:blipFill>
          <a:blip r:embed="rId3"/>
          <a:srcRect/>
          <a:stretch>
            <a:fillRect/>
          </a:stretch>
        </p:blipFill>
        <p:spPr bwMode="auto">
          <a:xfrm>
            <a:off x="166688" y="3573463"/>
            <a:ext cx="2127250" cy="2932112"/>
          </a:xfrm>
          <a:prstGeom prst="rect">
            <a:avLst/>
          </a:prstGeom>
          <a:noFill/>
          <a:ln w="9525">
            <a:solidFill>
              <a:schemeClr val="tx2"/>
            </a:solidFill>
            <a:miter lim="800000"/>
            <a:headEnd/>
            <a:tailEnd/>
          </a:ln>
        </p:spPr>
      </p:pic>
      <p:pic>
        <p:nvPicPr>
          <p:cNvPr id="35845" name="Picture 5" descr="http://www.antwo.pl/images/img_questions/pl/1343995336501bbdc8a647b.jpg"/>
          <p:cNvPicPr>
            <a:picLocks noChangeAspect="1" noChangeArrowheads="1"/>
          </p:cNvPicPr>
          <p:nvPr/>
        </p:nvPicPr>
        <p:blipFill>
          <a:blip r:embed="rId4"/>
          <a:srcRect/>
          <a:stretch>
            <a:fillRect/>
          </a:stretch>
        </p:blipFill>
        <p:spPr bwMode="auto">
          <a:xfrm>
            <a:off x="1301750" y="3625850"/>
            <a:ext cx="896938" cy="984250"/>
          </a:xfrm>
          <a:prstGeom prst="rect">
            <a:avLst/>
          </a:prstGeom>
          <a:noFill/>
          <a:ln w="9525">
            <a:noFill/>
            <a:miter lim="800000"/>
            <a:headEnd/>
            <a:tailEnd/>
          </a:ln>
        </p:spPr>
      </p:pic>
      <p:sp>
        <p:nvSpPr>
          <p:cNvPr id="6" name="Prostokąt 5"/>
          <p:cNvSpPr/>
          <p:nvPr/>
        </p:nvSpPr>
        <p:spPr>
          <a:xfrm>
            <a:off x="107950" y="981075"/>
            <a:ext cx="5948363" cy="2031325"/>
          </a:xfrm>
          <a:prstGeom prst="rect">
            <a:avLst/>
          </a:prstGeom>
        </p:spPr>
        <p:txBody>
          <a:bodyPr>
            <a:spAutoFit/>
          </a:bodyPr>
          <a:lstStyle/>
          <a:p>
            <a:pPr marL="285750" indent="-285750">
              <a:buFont typeface="Wingdings" panose="05000000000000000000" pitchFamily="2" charset="2"/>
              <a:buChar char="Ø"/>
              <a:defRPr/>
            </a:pPr>
            <a:r>
              <a:rPr lang="pl-PL" b="1" dirty="0">
                <a:latin typeface="Arial" pitchFamily="34" charset="0"/>
                <a:cs typeface="Arial" pitchFamily="34" charset="0"/>
              </a:rPr>
              <a:t>ważna legitymacja dziennikarska lub inny dokument potwierdzający reprezentowanie redakcji;</a:t>
            </a:r>
          </a:p>
          <a:p>
            <a:pPr>
              <a:defRPr/>
            </a:pPr>
            <a:endParaRPr lang="pl-PL" b="1" dirty="0">
              <a:latin typeface="Arial" pitchFamily="34" charset="0"/>
              <a:cs typeface="Arial" pitchFamily="34" charset="0"/>
            </a:endParaRPr>
          </a:p>
          <a:p>
            <a:pPr marL="285750" indent="-285750">
              <a:buFont typeface="Wingdings" panose="05000000000000000000" pitchFamily="2" charset="2"/>
              <a:buChar char="Ø"/>
              <a:defRPr/>
            </a:pPr>
            <a:r>
              <a:rPr lang="pl-PL" b="1" dirty="0">
                <a:latin typeface="Arial" pitchFamily="34" charset="0"/>
                <a:cs typeface="Arial" pitchFamily="34" charset="0"/>
              </a:rPr>
              <a:t>obowiązek zgłoszenia przewodniczącemu komisji </a:t>
            </a:r>
            <a:br>
              <a:rPr lang="pl-PL" b="1" dirty="0">
                <a:latin typeface="Arial" pitchFamily="34" charset="0"/>
                <a:cs typeface="Arial" pitchFamily="34" charset="0"/>
              </a:rPr>
            </a:br>
            <a:r>
              <a:rPr lang="pl-PL" b="1" dirty="0">
                <a:latin typeface="Arial" pitchFamily="34" charset="0"/>
                <a:cs typeface="Arial" pitchFamily="34" charset="0"/>
              </a:rPr>
              <a:t>oraz stosowanie się do zarządzeń mających na celu zapewnienie powagi i tajności głosowania;</a:t>
            </a:r>
          </a:p>
        </p:txBody>
      </p:sp>
      <p:sp>
        <p:nvSpPr>
          <p:cNvPr id="8" name="Prostokąt 7"/>
          <p:cNvSpPr/>
          <p:nvPr/>
        </p:nvSpPr>
        <p:spPr>
          <a:xfrm>
            <a:off x="2771775" y="4006850"/>
            <a:ext cx="5761038" cy="1477328"/>
          </a:xfrm>
          <a:prstGeom prst="rect">
            <a:avLst/>
          </a:prstGeom>
        </p:spPr>
        <p:txBody>
          <a:bodyPr>
            <a:spAutoFit/>
          </a:bodyPr>
          <a:lstStyle/>
          <a:p>
            <a:pPr marL="285750" indent="-285750">
              <a:buFont typeface="Wingdings" panose="05000000000000000000" pitchFamily="2" charset="2"/>
              <a:buChar char="Ø"/>
              <a:defRPr/>
            </a:pPr>
            <a:r>
              <a:rPr lang="pl-PL" b="1" dirty="0">
                <a:latin typeface="Arial" pitchFamily="34" charset="0"/>
                <a:cs typeface="Arial" pitchFamily="34" charset="0"/>
              </a:rPr>
              <a:t>Zakaz przeprowadzania wywiadów </a:t>
            </a:r>
            <a:r>
              <a:rPr lang="pl-PL" b="1" u="sng" dirty="0">
                <a:solidFill>
                  <a:srgbClr val="9D032A"/>
                </a:solidFill>
                <a:latin typeface="Arial" pitchFamily="34" charset="0"/>
                <a:cs typeface="Arial" pitchFamily="34" charset="0"/>
              </a:rPr>
              <a:t>w lokalu, </a:t>
            </a:r>
            <a:br>
              <a:rPr lang="pl-PL" b="1" u="sng" dirty="0">
                <a:solidFill>
                  <a:srgbClr val="9D032A"/>
                </a:solidFill>
                <a:latin typeface="Arial" pitchFamily="34" charset="0"/>
                <a:cs typeface="Arial" pitchFamily="34" charset="0"/>
              </a:rPr>
            </a:br>
            <a:r>
              <a:rPr lang="pl-PL" b="1" u="sng" dirty="0">
                <a:solidFill>
                  <a:srgbClr val="9D032A"/>
                </a:solidFill>
                <a:latin typeface="Arial" pitchFamily="34" charset="0"/>
                <a:cs typeface="Arial" pitchFamily="34" charset="0"/>
              </a:rPr>
              <a:t>w którym odbywa się głosowanie; </a:t>
            </a:r>
          </a:p>
          <a:p>
            <a:pPr>
              <a:defRPr/>
            </a:pPr>
            <a:endParaRPr lang="pl-PL" b="1" dirty="0">
              <a:latin typeface="Arial" pitchFamily="34" charset="0"/>
              <a:cs typeface="Arial" pitchFamily="34" charset="0"/>
            </a:endParaRPr>
          </a:p>
          <a:p>
            <a:pPr marL="285750" indent="-285750">
              <a:buFont typeface="Wingdings" panose="05000000000000000000" pitchFamily="2" charset="2"/>
              <a:buChar char="Ø"/>
              <a:defRPr/>
            </a:pPr>
            <a:r>
              <a:rPr lang="pl-PL" b="1" dirty="0">
                <a:latin typeface="Arial" pitchFamily="34" charset="0"/>
                <a:cs typeface="Arial" pitchFamily="34" charset="0"/>
              </a:rPr>
              <a:t>Zakaz przebywania w lokalu przed rozpoczęciem głosowania oraz po jego zakończeniu.</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395288" y="5084763"/>
            <a:ext cx="5472112" cy="936625"/>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6867" name="Prostokąt 1"/>
          <p:cNvSpPr>
            <a:spLocks noChangeArrowheads="1"/>
          </p:cNvSpPr>
          <p:nvPr/>
        </p:nvSpPr>
        <p:spPr bwMode="auto">
          <a:xfrm>
            <a:off x="2293938" y="581025"/>
            <a:ext cx="3502025" cy="400050"/>
          </a:xfrm>
          <a:prstGeom prst="rect">
            <a:avLst/>
          </a:prstGeom>
          <a:noFill/>
          <a:ln w="9525">
            <a:noFill/>
            <a:miter lim="800000"/>
            <a:headEnd/>
            <a:tailEnd/>
          </a:ln>
        </p:spPr>
        <p:txBody>
          <a:bodyPr wrap="none">
            <a:spAutoFit/>
          </a:bodyPr>
          <a:lstStyle/>
          <a:p>
            <a:r>
              <a:rPr lang="pl-PL" altLang="pl-PL" sz="2000" b="1">
                <a:solidFill>
                  <a:srgbClr val="9D032A"/>
                </a:solidFill>
                <a:latin typeface="Arial Black" pitchFamily="34" charset="0"/>
                <a:cs typeface="Arial" charset="0"/>
              </a:rPr>
              <a:t>PRAWA DZIENNIKARZY</a:t>
            </a:r>
          </a:p>
        </p:txBody>
      </p:sp>
      <p:pic>
        <p:nvPicPr>
          <p:cNvPr id="36868" name="Obraz 7" descr="11784624-kamerzysta-strzel-kina-z-kamery-wideo.jpg"/>
          <p:cNvPicPr>
            <a:picLocks noChangeAspect="1"/>
          </p:cNvPicPr>
          <p:nvPr/>
        </p:nvPicPr>
        <p:blipFill>
          <a:blip r:embed="rId2"/>
          <a:srcRect/>
          <a:stretch>
            <a:fillRect/>
          </a:stretch>
        </p:blipFill>
        <p:spPr bwMode="auto">
          <a:xfrm>
            <a:off x="6156325" y="4740275"/>
            <a:ext cx="1660525" cy="1627188"/>
          </a:xfrm>
          <a:prstGeom prst="rect">
            <a:avLst/>
          </a:prstGeom>
          <a:noFill/>
          <a:ln w="9525">
            <a:noFill/>
            <a:miter lim="800000"/>
            <a:headEnd/>
            <a:tailEnd/>
          </a:ln>
        </p:spPr>
      </p:pic>
      <p:sp>
        <p:nvSpPr>
          <p:cNvPr id="36869" name="Prostokąt 4"/>
          <p:cNvSpPr>
            <a:spLocks noChangeArrowheads="1"/>
          </p:cNvSpPr>
          <p:nvPr/>
        </p:nvSpPr>
        <p:spPr bwMode="auto">
          <a:xfrm>
            <a:off x="539750" y="1557338"/>
            <a:ext cx="8135938" cy="3046412"/>
          </a:xfrm>
          <a:prstGeom prst="rect">
            <a:avLst/>
          </a:prstGeom>
          <a:solidFill>
            <a:schemeClr val="bg1"/>
          </a:solidFill>
          <a:ln w="28575">
            <a:solidFill>
              <a:schemeClr val="tx1"/>
            </a:solidFill>
            <a:miter lim="800000"/>
            <a:headEnd/>
            <a:tailEnd/>
          </a:ln>
        </p:spPr>
        <p:txBody>
          <a:bodyPr>
            <a:spAutoFit/>
          </a:bodyPr>
          <a:lstStyle/>
          <a:p>
            <a:pPr algn="just"/>
            <a:r>
              <a:rPr lang="pl-PL" altLang="pl-PL" sz="2400" b="1">
                <a:solidFill>
                  <a:srgbClr val="9D032A"/>
                </a:solidFill>
              </a:rPr>
              <a:t>Za zgodą właściwej gminnej komisji wyborczej </a:t>
            </a:r>
            <a:r>
              <a:rPr lang="pl-PL" altLang="pl-PL" sz="2400" b="1"/>
              <a:t>dopuszczalne jest sfilmowanie i sfotografowanie przez przedstawicieli prasy </a:t>
            </a:r>
            <a:r>
              <a:rPr lang="pl-PL" altLang="pl-PL" sz="2400" b="1">
                <a:solidFill>
                  <a:srgbClr val="9D032A"/>
                </a:solidFill>
              </a:rPr>
              <a:t>momentu otwierania przez  obwodową komisję wyborczą ds. ustalenia wyników głosowania  urny wyborczej i wyjmowania z niej kart do głosowania. </a:t>
            </a:r>
          </a:p>
          <a:p>
            <a:pPr algn="just"/>
            <a:r>
              <a:rPr lang="pl-PL" altLang="pl-PL" sz="2400" b="1"/>
              <a:t>Po wykonaniu tej czynności przedstawiciele prasy obowiązani są niezwłocznie opuścić lokal komisji.</a:t>
            </a:r>
          </a:p>
        </p:txBody>
      </p:sp>
      <p:sp>
        <p:nvSpPr>
          <p:cNvPr id="36870" name="Prostokąt 1"/>
          <p:cNvSpPr>
            <a:spLocks noChangeArrowheads="1"/>
          </p:cNvSpPr>
          <p:nvPr/>
        </p:nvSpPr>
        <p:spPr bwMode="auto">
          <a:xfrm>
            <a:off x="468313" y="5337175"/>
            <a:ext cx="5260975" cy="401638"/>
          </a:xfrm>
          <a:prstGeom prst="rect">
            <a:avLst/>
          </a:prstGeom>
          <a:noFill/>
          <a:ln w="9525">
            <a:noFill/>
            <a:miter lim="800000"/>
            <a:headEnd/>
            <a:tailEnd/>
          </a:ln>
        </p:spPr>
        <p:txBody>
          <a:bodyPr wrap="none">
            <a:spAutoFit/>
          </a:bodyPr>
          <a:lstStyle/>
          <a:p>
            <a:r>
              <a:rPr lang="pl-PL" altLang="pl-PL" sz="2000" u="sng">
                <a:solidFill>
                  <a:schemeClr val="bg1"/>
                </a:solidFill>
                <a:latin typeface="Arial Black" pitchFamily="34" charset="0"/>
                <a:ea typeface="Times New Roman" pitchFamily="18" charset="0"/>
                <a:cs typeface="Arial" charset="0"/>
              </a:rPr>
              <a:t>Nie jest potrzebna zgoda komisarza</a:t>
            </a:r>
            <a:r>
              <a:rPr lang="pl-PL" altLang="pl-PL" sz="2000">
                <a:solidFill>
                  <a:schemeClr val="bg1"/>
                </a:solidFill>
                <a:latin typeface="Arial Black" pitchFamily="34" charset="0"/>
                <a:ea typeface="Times New Roman" pitchFamily="18" charset="0"/>
                <a:cs typeface="Arial" charset="0"/>
              </a:rPr>
              <a:t>.</a:t>
            </a: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Prostokąt 3"/>
          <p:cNvSpPr>
            <a:spLocks noChangeArrowheads="1"/>
          </p:cNvSpPr>
          <p:nvPr/>
        </p:nvSpPr>
        <p:spPr bwMode="auto">
          <a:xfrm>
            <a:off x="1403350" y="333375"/>
            <a:ext cx="5616575" cy="830263"/>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a:t>
            </a:r>
            <a:r>
              <a:rPr lang="pl-PL" altLang="pl-PL" sz="2400" b="1">
                <a:solidFill>
                  <a:srgbClr val="FF0000"/>
                </a:solidFill>
              </a:rPr>
              <a:t> </a:t>
            </a:r>
            <a:endParaRPr lang="pl-PL" altLang="pl-PL" sz="2400">
              <a:solidFill>
                <a:srgbClr val="FF0000"/>
              </a:solidFill>
            </a:endParaRPr>
          </a:p>
        </p:txBody>
      </p:sp>
      <p:sp>
        <p:nvSpPr>
          <p:cNvPr id="5" name="Prostokąt 4"/>
          <p:cNvSpPr/>
          <p:nvPr/>
        </p:nvSpPr>
        <p:spPr>
          <a:xfrm>
            <a:off x="179388" y="1341438"/>
            <a:ext cx="8856662" cy="4401205"/>
          </a:xfrm>
          <a:prstGeom prst="rect">
            <a:avLst/>
          </a:prstGeom>
        </p:spPr>
        <p:txBody>
          <a:bodyPr>
            <a:spAutoFit/>
          </a:bodyPr>
          <a:lstStyle/>
          <a:p>
            <a:pPr>
              <a:defRPr/>
            </a:pPr>
            <a:r>
              <a:rPr lang="pl-PL" sz="2000" b="1" dirty="0">
                <a:latin typeface="Arial" panose="020B0604020202020204" pitchFamily="34" charset="0"/>
              </a:rPr>
              <a:t>Niezwłocznie po powołaniu komisja odbywa pierwsze posiedzenie, na którym dokonuje wyboru przewodniczącego komisji i jego zastępcy oraz, po zapoznaniu się wytycznymi, ustala sposób wykonania swoich zadań. </a:t>
            </a:r>
          </a:p>
          <a:p>
            <a:pPr>
              <a:defRPr/>
            </a:pPr>
            <a:endParaRPr lang="pl-PL" sz="2000" b="1" dirty="0">
              <a:latin typeface="Arial" panose="020B0604020202020204" pitchFamily="34" charset="0"/>
            </a:endParaRPr>
          </a:p>
          <a:p>
            <a:pPr>
              <a:defRPr/>
            </a:pPr>
            <a:r>
              <a:rPr lang="pl-PL" sz="2000" b="1" dirty="0">
                <a:latin typeface="Arial" panose="020B0604020202020204" pitchFamily="34" charset="0"/>
              </a:rPr>
              <a:t>Każda komisja otrzyma materiały szkoleniowe- broszury:</a:t>
            </a:r>
          </a:p>
          <a:p>
            <a:pPr marL="342900" indent="-342900">
              <a:buFont typeface="Wingdings" panose="05000000000000000000" pitchFamily="2" charset="2"/>
              <a:buChar char="Ø"/>
              <a:defRPr/>
            </a:pPr>
            <a:r>
              <a:rPr lang="pl-PL" sz="2000" b="1" dirty="0">
                <a:latin typeface="Arial" panose="020B0604020202020204" pitchFamily="34" charset="0"/>
              </a:rPr>
              <a:t>Kodeks wyborczy (wyciąg),</a:t>
            </a:r>
          </a:p>
          <a:p>
            <a:pPr marL="342900" indent="-342900">
              <a:buFont typeface="Wingdings" panose="05000000000000000000" pitchFamily="2" charset="2"/>
              <a:buChar char="Ø"/>
              <a:defRPr/>
            </a:pPr>
            <a:r>
              <a:rPr lang="pl-PL" sz="2000" b="1" dirty="0">
                <a:latin typeface="Arial" panose="020B0604020202020204" pitchFamily="34" charset="0"/>
              </a:rPr>
              <a:t>wytyczne PKW  dla obwodowych komisji wyborczych ds. ustalenia wyników głosowania w obwodzie dotyczących zadań i trybu ustalenia wyników głosowania w wyborach organów jednostek samorządu terytorialnego  zarządzonych na dzień 21 października 2018 r. </a:t>
            </a:r>
          </a:p>
          <a:p>
            <a:pPr marL="342900" indent="-342900">
              <a:buFont typeface="Wingdings" panose="05000000000000000000" pitchFamily="2" charset="2"/>
              <a:buChar char="Ø"/>
              <a:defRPr/>
            </a:pPr>
            <a:r>
              <a:rPr lang="pl-PL" sz="2000" b="1" dirty="0">
                <a:latin typeface="Arial" panose="020B0604020202020204" pitchFamily="34" charset="0"/>
              </a:rPr>
              <a:t>Broszura wytycznych zawiera także regulamin pracy komisji.</a:t>
            </a:r>
          </a:p>
          <a:p>
            <a:pPr marL="342900" indent="-342900">
              <a:buFont typeface="Wingdings" panose="05000000000000000000" pitchFamily="2" charset="2"/>
              <a:buChar char="Ø"/>
              <a:defRPr/>
            </a:pPr>
            <a:endParaRPr lang="pl-PL" sz="2000" b="1" dirty="0">
              <a:latin typeface="Arial" panose="020B0604020202020204" pitchFamily="34" charset="0"/>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rostokąt zaokrąglony 6"/>
          <p:cNvSpPr/>
          <p:nvPr/>
        </p:nvSpPr>
        <p:spPr>
          <a:xfrm>
            <a:off x="179388" y="4581525"/>
            <a:ext cx="8713787" cy="1601788"/>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8915" name="Prostokąt 3"/>
          <p:cNvSpPr>
            <a:spLocks noChangeArrowheads="1"/>
          </p:cNvSpPr>
          <p:nvPr/>
        </p:nvSpPr>
        <p:spPr bwMode="auto">
          <a:xfrm>
            <a:off x="179388" y="1341438"/>
            <a:ext cx="8785225" cy="3170237"/>
          </a:xfrm>
          <a:prstGeom prst="rect">
            <a:avLst/>
          </a:prstGeom>
          <a:noFill/>
          <a:ln w="9525">
            <a:noFill/>
            <a:miter lim="800000"/>
            <a:headEnd/>
            <a:tailEnd/>
          </a:ln>
        </p:spPr>
        <p:txBody>
          <a:bodyPr>
            <a:spAutoFit/>
          </a:bodyPr>
          <a:lstStyle/>
          <a:p>
            <a:r>
              <a:rPr lang="pl-PL" altLang="pl-PL" sz="2000" b="1"/>
              <a:t>Niezwłocznie po ukonstytuowaniu się komisja podaje do publicznej wiadomości, w sposób zwyczajowo przyjęty, informację o swoim składzie z uwzględnieniem pełnionych funkcji. </a:t>
            </a:r>
            <a:r>
              <a:rPr lang="pl-PL" altLang="pl-PL" sz="2000" b="1" u="sng"/>
              <a:t>W dniu głosowania informację o składzie komisji wywiesza się w lokalu wyborczym</a:t>
            </a:r>
            <a:r>
              <a:rPr lang="pl-PL" altLang="pl-PL" sz="2000" b="1"/>
              <a:t>. </a:t>
            </a:r>
          </a:p>
          <a:p>
            <a:endParaRPr lang="pl-PL" altLang="pl-PL" sz="2000" b="1"/>
          </a:p>
          <a:p>
            <a:r>
              <a:rPr lang="pl-PL" altLang="pl-PL" sz="2000" b="1"/>
              <a:t>Nie później niż w przeddzień głosowania przewodniczący zwołuje posiedzenie komisji poświęcone organizacji jej pracy w dniu głosowania. W czasie tego posiedzenia komisja ustala w szczególności godziny rozpoczęcia pracy w dniu głosowania. Zadania te komisja może wykonać w trakcie pierwszego posiedzenia. </a:t>
            </a:r>
          </a:p>
        </p:txBody>
      </p:sp>
      <p:sp>
        <p:nvSpPr>
          <p:cNvPr id="38916" name="Prostokąt 4"/>
          <p:cNvSpPr>
            <a:spLocks noChangeArrowheads="1"/>
          </p:cNvSpPr>
          <p:nvPr/>
        </p:nvSpPr>
        <p:spPr bwMode="auto">
          <a:xfrm>
            <a:off x="1403350" y="333375"/>
            <a:ext cx="5616575" cy="830263"/>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 </a:t>
            </a:r>
            <a:endParaRPr lang="pl-PL" altLang="pl-PL" sz="2400">
              <a:solidFill>
                <a:srgbClr val="C00000"/>
              </a:solidFill>
            </a:endParaRPr>
          </a:p>
        </p:txBody>
      </p:sp>
      <p:sp>
        <p:nvSpPr>
          <p:cNvPr id="38917" name="Prostokąt 5"/>
          <p:cNvSpPr>
            <a:spLocks noChangeArrowheads="1"/>
          </p:cNvSpPr>
          <p:nvPr/>
        </p:nvSpPr>
        <p:spPr bwMode="auto">
          <a:xfrm>
            <a:off x="250825" y="4719638"/>
            <a:ext cx="8569325" cy="1323975"/>
          </a:xfrm>
          <a:prstGeom prst="rect">
            <a:avLst/>
          </a:prstGeom>
          <a:noFill/>
          <a:ln w="9525">
            <a:noFill/>
            <a:miter lim="800000"/>
            <a:headEnd/>
            <a:tailEnd/>
          </a:ln>
        </p:spPr>
        <p:txBody>
          <a:bodyPr>
            <a:spAutoFit/>
          </a:bodyPr>
          <a:lstStyle/>
          <a:p>
            <a:r>
              <a:rPr lang="pl-PL" altLang="pl-PL" sz="2000" b="1">
                <a:solidFill>
                  <a:schemeClr val="bg1"/>
                </a:solidFill>
                <a:latin typeface="Arial Black" pitchFamily="34" charset="0"/>
              </a:rPr>
              <a:t>Uwaga:</a:t>
            </a:r>
            <a:r>
              <a:rPr lang="pl-PL" altLang="pl-PL" sz="2000" b="1">
                <a:solidFill>
                  <a:schemeClr val="bg1"/>
                </a:solidFill>
              </a:rPr>
              <a:t> członek komisji </a:t>
            </a:r>
            <a:r>
              <a:rPr lang="pl-PL" altLang="pl-PL" sz="2000" b="1" u="sng">
                <a:solidFill>
                  <a:schemeClr val="bg1"/>
                </a:solidFill>
              </a:rPr>
              <a:t>może</a:t>
            </a:r>
            <a:r>
              <a:rPr lang="pl-PL" altLang="pl-PL" sz="2000" b="1">
                <a:solidFill>
                  <a:schemeClr val="bg1"/>
                </a:solidFill>
              </a:rPr>
              <a:t> zwrócić się o wydanie zaświadczenia potwierdzającego członkostwo w komisji. Zaświadczenie podpisuje przewodniczący komisji, a przewodniczącemu komisji zastępca przewodniczącego. </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539750" y="4581525"/>
            <a:ext cx="7777163" cy="1655763"/>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9939" name="Prostokąt 1"/>
          <p:cNvSpPr>
            <a:spLocks noChangeArrowheads="1"/>
          </p:cNvSpPr>
          <p:nvPr/>
        </p:nvSpPr>
        <p:spPr bwMode="auto">
          <a:xfrm>
            <a:off x="179388" y="1493838"/>
            <a:ext cx="8856662" cy="2862262"/>
          </a:xfrm>
          <a:prstGeom prst="rect">
            <a:avLst/>
          </a:prstGeom>
          <a:noFill/>
          <a:ln w="9525">
            <a:noFill/>
            <a:miter lim="800000"/>
            <a:headEnd/>
            <a:tailEnd/>
          </a:ln>
        </p:spPr>
        <p:txBody>
          <a:bodyPr>
            <a:spAutoFit/>
          </a:bodyPr>
          <a:lstStyle/>
          <a:p>
            <a:pPr algn="just"/>
            <a:r>
              <a:rPr lang="pl-PL" altLang="pl-PL" sz="2000" b="1"/>
              <a:t>W przypadku, gdy komisji zapewniono obsługę informatyczną, operator bądź operatorzy danej komisji powinni odebrać od pełnomocnika do spraw informatyki gminnej, miejskiej lub dzielnicowej komisji wyborczej, login i hasło uprawniające do dostępu do systemu informatycznego Wsparcie Organów Wyborczych (WOW).</a:t>
            </a:r>
          </a:p>
          <a:p>
            <a:pPr algn="just"/>
            <a:endParaRPr lang="pl-PL" altLang="pl-PL" sz="2000" b="1"/>
          </a:p>
          <a:p>
            <a:pPr algn="just"/>
            <a:r>
              <a:rPr lang="pl-PL" altLang="pl-PL" sz="2000" b="1"/>
              <a:t>Odbiór loginu i hasła </a:t>
            </a:r>
            <a:r>
              <a:rPr lang="pl-PL" altLang="pl-PL" sz="2000" b="1" u="sng"/>
              <a:t>potwierdza się na piśmie</a:t>
            </a:r>
            <a:r>
              <a:rPr lang="pl-PL" altLang="pl-PL" sz="2000" b="1"/>
              <a:t>. Operatorzy mają obowiązek zabezpieczenia loginów i haseł przed dostępem innych osób. </a:t>
            </a:r>
          </a:p>
        </p:txBody>
      </p:sp>
      <p:sp>
        <p:nvSpPr>
          <p:cNvPr id="39940" name="Prostokąt 2"/>
          <p:cNvSpPr>
            <a:spLocks noChangeArrowheads="1"/>
          </p:cNvSpPr>
          <p:nvPr/>
        </p:nvSpPr>
        <p:spPr bwMode="auto">
          <a:xfrm>
            <a:off x="1403350" y="333375"/>
            <a:ext cx="5616575" cy="830263"/>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 </a:t>
            </a:r>
            <a:endParaRPr lang="pl-PL" altLang="pl-PL" sz="2400">
              <a:solidFill>
                <a:srgbClr val="C00000"/>
              </a:solidFill>
            </a:endParaRPr>
          </a:p>
        </p:txBody>
      </p:sp>
      <p:sp>
        <p:nvSpPr>
          <p:cNvPr id="39941" name="Prostokąt 1"/>
          <p:cNvSpPr>
            <a:spLocks noChangeArrowheads="1"/>
          </p:cNvSpPr>
          <p:nvPr/>
        </p:nvSpPr>
        <p:spPr bwMode="auto">
          <a:xfrm>
            <a:off x="755650" y="4652963"/>
            <a:ext cx="7272338" cy="1323975"/>
          </a:xfrm>
          <a:prstGeom prst="rect">
            <a:avLst/>
          </a:prstGeom>
          <a:noFill/>
          <a:ln w="9525">
            <a:noFill/>
            <a:miter lim="800000"/>
            <a:headEnd/>
            <a:tailEnd/>
          </a:ln>
        </p:spPr>
        <p:txBody>
          <a:bodyPr>
            <a:spAutoFit/>
          </a:bodyPr>
          <a:lstStyle/>
          <a:p>
            <a:pPr algn="just"/>
            <a:r>
              <a:rPr lang="pl-PL" altLang="pl-PL" sz="2000" b="1">
                <a:solidFill>
                  <a:schemeClr val="bg1"/>
                </a:solidFill>
              </a:rPr>
              <a:t>W przypadku zniszczenia lub utraty haseł lub loginów, należy niezwłocznie skontaktować się z pełnomocnikiem do spraw informatyki gminnej, miejskiej lub dzielnicowej komisji wyborczej w celu podjęcia dalszych kroków. </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395288" y="1700213"/>
            <a:ext cx="8424862" cy="3478212"/>
          </a:xfrm>
          <a:prstGeom prst="rect">
            <a:avLst/>
          </a:prstGeom>
        </p:spPr>
        <p:txBody>
          <a:bodyPr>
            <a:spAutoFit/>
          </a:bodyPr>
          <a:lstStyle/>
          <a:p>
            <a:pPr>
              <a:defRPr/>
            </a:pPr>
            <a:r>
              <a:rPr lang="pl-PL" sz="2000" b="1" dirty="0">
                <a:latin typeface="Arial" panose="020B0604020202020204" pitchFamily="34" charset="0"/>
              </a:rPr>
              <a:t>Przewodniczący komisji najpóźniej w przeddzień głosowania ustala z operatorem bądź operatorami informatycznej obsługi komisji miejsce i harmonogram pracy, z uwzględnieniem konieczności: </a:t>
            </a:r>
          </a:p>
          <a:p>
            <a:pPr>
              <a:defRPr/>
            </a:pPr>
            <a:endParaRPr lang="pl-PL" sz="2000" b="1" dirty="0">
              <a:latin typeface="Arial" panose="020B0604020202020204" pitchFamily="34" charset="0"/>
            </a:endParaRPr>
          </a:p>
          <a:p>
            <a:pPr marL="457200" indent="-457200">
              <a:buFontTx/>
              <a:buAutoNum type="arabicParenR"/>
              <a:defRPr/>
            </a:pPr>
            <a:r>
              <a:rPr lang="pl-PL" sz="2000" b="1" dirty="0">
                <a:latin typeface="Arial" panose="020B0604020202020204" pitchFamily="34" charset="0"/>
              </a:rPr>
              <a:t>wprowadzenia wszystkich danych z projektu protokołu przekazania; </a:t>
            </a:r>
          </a:p>
          <a:p>
            <a:pPr marL="457200" indent="-457200">
              <a:buFontTx/>
              <a:buAutoNum type="arabicParenR"/>
              <a:defRPr/>
            </a:pPr>
            <a:r>
              <a:rPr lang="pl-PL" sz="2000" b="1" dirty="0">
                <a:latin typeface="Arial" panose="020B0604020202020204" pitchFamily="34" charset="0"/>
              </a:rPr>
              <a:t>wprowadzenia wszystkich danych zawartych w projektach protokołów głosowania w obwodzie; </a:t>
            </a:r>
          </a:p>
          <a:p>
            <a:pPr marL="457200" indent="-457200">
              <a:buFontTx/>
              <a:buAutoNum type="arabicParenR"/>
              <a:defRPr/>
            </a:pPr>
            <a:r>
              <a:rPr lang="pl-PL" sz="2000" b="1" dirty="0">
                <a:latin typeface="Arial" panose="020B0604020202020204" pitchFamily="34" charset="0"/>
              </a:rPr>
              <a:t>transmisji danych z protokołu podpisanego przez członków komisji do systemu informatycznego Wsparcie Organów Wyborczych (WOW). </a:t>
            </a:r>
          </a:p>
        </p:txBody>
      </p:sp>
      <p:sp>
        <p:nvSpPr>
          <p:cNvPr id="40963" name="Prostokąt 2"/>
          <p:cNvSpPr>
            <a:spLocks noChangeArrowheads="1"/>
          </p:cNvSpPr>
          <p:nvPr/>
        </p:nvSpPr>
        <p:spPr bwMode="auto">
          <a:xfrm>
            <a:off x="1331913" y="476250"/>
            <a:ext cx="5616575" cy="831850"/>
          </a:xfrm>
          <a:prstGeom prst="rect">
            <a:avLst/>
          </a:prstGeom>
          <a:noFill/>
          <a:ln w="9525">
            <a:noFill/>
            <a:miter lim="800000"/>
            <a:headEnd/>
            <a:tailEnd/>
          </a:ln>
        </p:spPr>
        <p:txBody>
          <a:bodyPr>
            <a:spAutoFit/>
          </a:bodyPr>
          <a:lstStyle/>
          <a:p>
            <a:pPr algn="ctr"/>
            <a:r>
              <a:rPr lang="pl-PL" altLang="pl-PL" sz="2400" b="1">
                <a:solidFill>
                  <a:srgbClr val="C00000"/>
                </a:solidFill>
              </a:rPr>
              <a:t>ZADANIA KOMISJI </a:t>
            </a:r>
          </a:p>
          <a:p>
            <a:pPr algn="ctr"/>
            <a:r>
              <a:rPr lang="pl-PL" altLang="pl-PL" sz="2400" b="1">
                <a:solidFill>
                  <a:srgbClr val="C00000"/>
                </a:solidFill>
              </a:rPr>
              <a:t>PRZED DNIEM WYBORÓW </a:t>
            </a:r>
            <a:endParaRPr lang="pl-PL" altLang="pl-PL" sz="2400">
              <a:solidFill>
                <a:srgbClr val="C00000"/>
              </a:solidFill>
            </a:endParaRPr>
          </a:p>
        </p:txBody>
      </p:sp>
      <p:pic>
        <p:nvPicPr>
          <p:cNvPr id="40964" name="Obraz 2" descr="Free vector graphic: Boy, Cartoon, Computer, Desktop ..."/>
          <p:cNvPicPr>
            <a:picLocks noChangeAspect="1"/>
          </p:cNvPicPr>
          <p:nvPr/>
        </p:nvPicPr>
        <p:blipFill>
          <a:blip r:embed="rId2"/>
          <a:srcRect/>
          <a:stretch>
            <a:fillRect/>
          </a:stretch>
        </p:blipFill>
        <p:spPr bwMode="auto">
          <a:xfrm>
            <a:off x="5867400" y="4941888"/>
            <a:ext cx="1589088" cy="17557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zaokrąglony 3"/>
          <p:cNvSpPr/>
          <p:nvPr/>
        </p:nvSpPr>
        <p:spPr>
          <a:xfrm>
            <a:off x="107950" y="5013325"/>
            <a:ext cx="8424863" cy="1223963"/>
          </a:xfrm>
          <a:prstGeom prst="roundRect">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41987" name="Prostokąt 2"/>
          <p:cNvSpPr>
            <a:spLocks noChangeArrowheads="1"/>
          </p:cNvSpPr>
          <p:nvPr/>
        </p:nvSpPr>
        <p:spPr bwMode="auto">
          <a:xfrm>
            <a:off x="250825" y="5057775"/>
            <a:ext cx="8353425" cy="1016000"/>
          </a:xfrm>
          <a:prstGeom prst="rect">
            <a:avLst/>
          </a:prstGeom>
          <a:noFill/>
          <a:ln w="9525">
            <a:noFill/>
            <a:miter lim="800000"/>
            <a:headEnd/>
            <a:tailEnd/>
          </a:ln>
        </p:spPr>
        <p:txBody>
          <a:bodyPr>
            <a:spAutoFit/>
          </a:bodyPr>
          <a:lstStyle/>
          <a:p>
            <a:pPr algn="ctr"/>
            <a:r>
              <a:rPr lang="pl-PL" altLang="pl-PL" sz="2000" b="1">
                <a:solidFill>
                  <a:schemeClr val="bg1"/>
                </a:solidFill>
                <a:latin typeface="Arial Black" pitchFamily="34" charset="0"/>
              </a:rPr>
              <a:t>Do chwili sporządzenia protokołu przekazania, czynności wykonywane są </a:t>
            </a:r>
            <a:r>
              <a:rPr lang="pl-PL" altLang="pl-PL" sz="2000" b="1" u="sng">
                <a:solidFill>
                  <a:schemeClr val="bg1"/>
                </a:solidFill>
                <a:latin typeface="Arial Black" pitchFamily="34" charset="0"/>
              </a:rPr>
              <a:t>wspólnie</a:t>
            </a:r>
            <a:r>
              <a:rPr lang="pl-PL" altLang="pl-PL" sz="2000" b="1">
                <a:solidFill>
                  <a:schemeClr val="bg1"/>
                </a:solidFill>
                <a:latin typeface="Arial Black" pitchFamily="34" charset="0"/>
              </a:rPr>
              <a:t> z obwodową komisją wyborczą ds. przeprowadzenia głosowania w obwodzie </a:t>
            </a:r>
            <a:endParaRPr lang="pl-PL" altLang="pl-PL" sz="2000">
              <a:solidFill>
                <a:schemeClr val="bg1"/>
              </a:solidFill>
              <a:latin typeface="Arial Black" pitchFamily="34" charset="0"/>
            </a:endParaRPr>
          </a:p>
        </p:txBody>
      </p:sp>
      <p:sp>
        <p:nvSpPr>
          <p:cNvPr id="41988" name="pole tekstowe 5"/>
          <p:cNvSpPr txBox="1">
            <a:spLocks noChangeArrowheads="1"/>
          </p:cNvSpPr>
          <p:nvPr/>
        </p:nvSpPr>
        <p:spPr bwMode="auto">
          <a:xfrm>
            <a:off x="1042988" y="361950"/>
            <a:ext cx="8424862" cy="708025"/>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PRZEKAZANIE DOKUMENTÓW</a:t>
            </a:r>
          </a:p>
          <a:p>
            <a:r>
              <a:rPr lang="pl-PL" altLang="pl-PL" sz="2000" b="1">
                <a:solidFill>
                  <a:srgbClr val="9D032A"/>
                </a:solidFill>
                <a:latin typeface="Arial Black" pitchFamily="34" charset="0"/>
              </a:rPr>
              <a:t>             </a:t>
            </a:r>
            <a:r>
              <a:rPr lang="pl-PL" altLang="pl-PL" b="1">
                <a:solidFill>
                  <a:srgbClr val="9D032A"/>
                </a:solidFill>
                <a:latin typeface="Arial Black" pitchFamily="34" charset="0"/>
                <a:cs typeface="Arial" charset="0"/>
              </a:rPr>
              <a:t>(zadania wykonywane wspólnie)   </a:t>
            </a:r>
          </a:p>
        </p:txBody>
      </p:sp>
      <p:sp>
        <p:nvSpPr>
          <p:cNvPr id="41989" name="Prostokąt 1"/>
          <p:cNvSpPr>
            <a:spLocks noChangeArrowheads="1"/>
          </p:cNvSpPr>
          <p:nvPr/>
        </p:nvSpPr>
        <p:spPr bwMode="auto">
          <a:xfrm>
            <a:off x="468313" y="1409700"/>
            <a:ext cx="7775575" cy="3478213"/>
          </a:xfrm>
          <a:prstGeom prst="rect">
            <a:avLst/>
          </a:prstGeom>
          <a:noFill/>
          <a:ln w="9525">
            <a:noFill/>
            <a:miter lim="800000"/>
            <a:headEnd/>
            <a:tailEnd/>
          </a:ln>
        </p:spPr>
        <p:txBody>
          <a:bodyPr>
            <a:spAutoFit/>
          </a:bodyPr>
          <a:lstStyle/>
          <a:p>
            <a:r>
              <a:rPr lang="pl-PL" altLang="pl-PL" sz="2000" b="1"/>
              <a:t>W dniu wyborów komisja zbiera się w budynku będącym jej siedzibą, przed lokalem wyborczym nie później niż o godz. 20</a:t>
            </a:r>
            <a:r>
              <a:rPr lang="pl-PL" altLang="pl-PL" sz="2000" b="1" baseline="30000"/>
              <a:t>45</a:t>
            </a:r>
            <a:r>
              <a:rPr lang="pl-PL" altLang="pl-PL" sz="2000" b="1"/>
              <a:t>.</a:t>
            </a:r>
          </a:p>
          <a:p>
            <a:endParaRPr lang="pl-PL" altLang="pl-PL" sz="2000" b="1"/>
          </a:p>
          <a:p>
            <a:r>
              <a:rPr lang="pl-PL" altLang="pl-PL" sz="2000" b="1"/>
              <a:t>Jeżeli obwodowa komisja wyborcza ds. przeprowadzenia głosowania w obwodzie odrębnym podejmie uchwałę o wcześniejszym zakończeniu głosowania, jej przewodniczący niezwłocznie zawiadamia, za pośrednictwem wójta, obwodową komisję wyborczą ds. ustalenia wyników głosowania, na tyle wcześnie, aby jej członkowie zdążyli przybyć do lokalu komisji przed zakończeniem głosowania. </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pole tekstowe 5"/>
          <p:cNvSpPr txBox="1">
            <a:spLocks noChangeArrowheads="1"/>
          </p:cNvSpPr>
          <p:nvPr/>
        </p:nvSpPr>
        <p:spPr bwMode="auto">
          <a:xfrm>
            <a:off x="1042988" y="361950"/>
            <a:ext cx="8424862" cy="708025"/>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PRZEKAZANIE DOKUMENTÓW</a:t>
            </a:r>
          </a:p>
          <a:p>
            <a:r>
              <a:rPr lang="pl-PL" altLang="pl-PL" sz="2000" b="1">
                <a:solidFill>
                  <a:srgbClr val="9D032A"/>
                </a:solidFill>
                <a:latin typeface="Arial Black" pitchFamily="34" charset="0"/>
              </a:rPr>
              <a:t>             </a:t>
            </a:r>
            <a:r>
              <a:rPr lang="pl-PL" altLang="pl-PL" b="1">
                <a:solidFill>
                  <a:srgbClr val="9D032A"/>
                </a:solidFill>
                <a:latin typeface="Arial Black" pitchFamily="34" charset="0"/>
                <a:cs typeface="Arial" charset="0"/>
              </a:rPr>
              <a:t>(zadania wykonywane wspólnie)   </a:t>
            </a:r>
          </a:p>
        </p:txBody>
      </p:sp>
      <p:sp>
        <p:nvSpPr>
          <p:cNvPr id="43011" name="Prostokąt 1"/>
          <p:cNvSpPr>
            <a:spLocks noChangeArrowheads="1"/>
          </p:cNvSpPr>
          <p:nvPr/>
        </p:nvSpPr>
        <p:spPr bwMode="auto">
          <a:xfrm>
            <a:off x="141288" y="1381125"/>
            <a:ext cx="8783637" cy="1631950"/>
          </a:xfrm>
          <a:prstGeom prst="rect">
            <a:avLst/>
          </a:prstGeom>
          <a:noFill/>
          <a:ln w="9525">
            <a:noFill/>
            <a:miter lim="800000"/>
            <a:headEnd/>
            <a:tailEnd/>
          </a:ln>
        </p:spPr>
        <p:txBody>
          <a:bodyPr>
            <a:spAutoFit/>
          </a:bodyPr>
          <a:lstStyle/>
          <a:p>
            <a:r>
              <a:rPr lang="pl-PL" altLang="pl-PL" sz="2000" b="1"/>
              <a:t>Komisja wykonuje swoje zadania w możliwie pełnym składzie, lecz nie mniejszym niż 2/3 składu, z udziałem przewodniczącego komisji lub jego zastępcy. </a:t>
            </a:r>
          </a:p>
          <a:p>
            <a:endParaRPr lang="pl-PL" altLang="pl-PL" sz="2000" b="1"/>
          </a:p>
          <a:p>
            <a:pPr algn="ctr"/>
            <a:r>
              <a:rPr lang="pl-PL" altLang="pl-PL" sz="2000" b="1"/>
              <a:t>Ile wynosi minimalny skład komisji?</a:t>
            </a:r>
          </a:p>
        </p:txBody>
      </p:sp>
      <p:sp>
        <p:nvSpPr>
          <p:cNvPr id="43012" name="pole tekstowe 4"/>
          <p:cNvSpPr txBox="1">
            <a:spLocks noChangeArrowheads="1"/>
          </p:cNvSpPr>
          <p:nvPr/>
        </p:nvSpPr>
        <p:spPr bwMode="auto">
          <a:xfrm>
            <a:off x="387350" y="3141663"/>
            <a:ext cx="4900613" cy="3138487"/>
          </a:xfrm>
          <a:prstGeom prst="rect">
            <a:avLst/>
          </a:prstGeom>
          <a:noFill/>
          <a:ln w="9525">
            <a:noFill/>
            <a:miter lim="800000"/>
            <a:headEnd/>
            <a:tailEnd/>
          </a:ln>
        </p:spPr>
        <p:txBody>
          <a:bodyPr>
            <a:spAutoFit/>
          </a:bodyPr>
          <a:lstStyle/>
          <a:p>
            <a:r>
              <a:rPr lang="pl-PL" altLang="pl-PL" sz="2000" b="1"/>
              <a:t>W skład komisji powołano - 5 osób</a:t>
            </a:r>
          </a:p>
          <a:p>
            <a:r>
              <a:rPr lang="pl-PL" altLang="pl-PL" sz="2000" b="1"/>
              <a:t>  </a:t>
            </a:r>
          </a:p>
          <a:p>
            <a:r>
              <a:rPr lang="pl-PL" altLang="pl-PL" sz="2000" b="1"/>
              <a:t>W skład komisji powołano - 6 osób</a:t>
            </a:r>
          </a:p>
          <a:p>
            <a:endParaRPr lang="pl-PL" altLang="pl-PL" sz="2000" b="1"/>
          </a:p>
          <a:p>
            <a:r>
              <a:rPr lang="pl-PL" altLang="pl-PL" sz="2000" b="1"/>
              <a:t>W skład komisji powołano - 7 osób</a:t>
            </a:r>
          </a:p>
          <a:p>
            <a:endParaRPr lang="pl-PL" altLang="pl-PL" sz="2000" b="1"/>
          </a:p>
          <a:p>
            <a:r>
              <a:rPr lang="pl-PL" altLang="pl-PL" sz="2000" b="1"/>
              <a:t>W skład komisji powołano - 8 osób</a:t>
            </a:r>
          </a:p>
          <a:p>
            <a:endParaRPr lang="pl-PL" altLang="pl-PL" sz="2000" b="1"/>
          </a:p>
          <a:p>
            <a:r>
              <a:rPr lang="pl-PL" altLang="pl-PL" sz="2000" b="1"/>
              <a:t>W skład komisji powołano - 9 osób</a:t>
            </a:r>
          </a:p>
          <a:p>
            <a:endParaRPr lang="pl-PL" altLang="pl-PL"/>
          </a:p>
        </p:txBody>
      </p:sp>
      <p:sp>
        <p:nvSpPr>
          <p:cNvPr id="43013" name="pole tekstowe 6"/>
          <p:cNvSpPr txBox="1">
            <a:spLocks noChangeArrowheads="1"/>
          </p:cNvSpPr>
          <p:nvPr/>
        </p:nvSpPr>
        <p:spPr bwMode="auto">
          <a:xfrm>
            <a:off x="6227763" y="3141663"/>
            <a:ext cx="1873250" cy="2862262"/>
          </a:xfrm>
          <a:prstGeom prst="rect">
            <a:avLst/>
          </a:prstGeom>
          <a:noFill/>
          <a:ln w="9525">
            <a:noFill/>
            <a:miter lim="800000"/>
            <a:headEnd/>
            <a:tailEnd/>
          </a:ln>
        </p:spPr>
        <p:txBody>
          <a:bodyPr>
            <a:spAutoFit/>
          </a:bodyPr>
          <a:lstStyle/>
          <a:p>
            <a:r>
              <a:rPr lang="pl-PL" altLang="pl-PL" sz="2000" b="1"/>
              <a:t>4 członków</a:t>
            </a:r>
          </a:p>
          <a:p>
            <a:endParaRPr lang="pl-PL" altLang="pl-PL" sz="2000" b="1"/>
          </a:p>
          <a:p>
            <a:r>
              <a:rPr lang="pl-PL" altLang="pl-PL" sz="2000" b="1"/>
              <a:t>4 członków</a:t>
            </a:r>
          </a:p>
          <a:p>
            <a:endParaRPr lang="pl-PL" altLang="pl-PL" sz="2000" b="1"/>
          </a:p>
          <a:p>
            <a:r>
              <a:rPr lang="pl-PL" altLang="pl-PL" sz="2000" b="1"/>
              <a:t>5 członków</a:t>
            </a:r>
          </a:p>
          <a:p>
            <a:endParaRPr lang="pl-PL" altLang="pl-PL" sz="2000" b="1"/>
          </a:p>
          <a:p>
            <a:r>
              <a:rPr lang="pl-PL" altLang="pl-PL" sz="2000" b="1"/>
              <a:t>6 członków</a:t>
            </a:r>
          </a:p>
          <a:p>
            <a:endParaRPr lang="pl-PL" altLang="pl-PL" sz="2000" b="1"/>
          </a:p>
          <a:p>
            <a:r>
              <a:rPr lang="pl-PL" altLang="pl-PL" sz="2000" b="1"/>
              <a:t>6 członków</a:t>
            </a:r>
            <a:endParaRPr lang="pl-PL" altLang="pl-PL"/>
          </a:p>
        </p:txBody>
      </p:sp>
      <p:sp>
        <p:nvSpPr>
          <p:cNvPr id="9" name="Strzałka w prawo 8"/>
          <p:cNvSpPr/>
          <p:nvPr/>
        </p:nvSpPr>
        <p:spPr>
          <a:xfrm>
            <a:off x="5003800" y="3201988"/>
            <a:ext cx="977900" cy="242887"/>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 name="Strzałka w prawo 10"/>
          <p:cNvSpPr/>
          <p:nvPr/>
        </p:nvSpPr>
        <p:spPr>
          <a:xfrm>
            <a:off x="5003800" y="3860800"/>
            <a:ext cx="977900" cy="242888"/>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 name="Strzałka w prawo 11"/>
          <p:cNvSpPr/>
          <p:nvPr/>
        </p:nvSpPr>
        <p:spPr>
          <a:xfrm>
            <a:off x="4973638" y="4424363"/>
            <a:ext cx="979487" cy="242887"/>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 name="Strzałka w prawo 12"/>
          <p:cNvSpPr/>
          <p:nvPr/>
        </p:nvSpPr>
        <p:spPr>
          <a:xfrm>
            <a:off x="4999038" y="5065713"/>
            <a:ext cx="979487" cy="242887"/>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4" name="Strzałka w prawo 13"/>
          <p:cNvSpPr/>
          <p:nvPr/>
        </p:nvSpPr>
        <p:spPr>
          <a:xfrm>
            <a:off x="5043488" y="5673725"/>
            <a:ext cx="979487" cy="241300"/>
          </a:xfrm>
          <a:prstGeom prst="rightArrow">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Prostokąt 1"/>
          <p:cNvSpPr>
            <a:spLocks noChangeArrowheads="1"/>
          </p:cNvSpPr>
          <p:nvPr/>
        </p:nvSpPr>
        <p:spPr bwMode="auto">
          <a:xfrm>
            <a:off x="195263" y="1222375"/>
            <a:ext cx="8569325" cy="1058863"/>
          </a:xfrm>
          <a:prstGeom prst="rect">
            <a:avLst/>
          </a:prstGeom>
          <a:noFill/>
          <a:ln w="9525">
            <a:noFill/>
            <a:miter lim="800000"/>
            <a:headEnd/>
            <a:tailEnd/>
          </a:ln>
        </p:spPr>
        <p:txBody>
          <a:bodyPr>
            <a:spAutoFit/>
          </a:bodyPr>
          <a:lstStyle/>
          <a:p>
            <a:pPr algn="just">
              <a:lnSpc>
                <a:spcPct val="120000"/>
              </a:lnSpc>
            </a:pPr>
            <a:r>
              <a:rPr lang="pl-PL" altLang="pl-PL"/>
              <a:t>P</a:t>
            </a:r>
            <a:r>
              <a:rPr lang="pl-PL" altLang="pl-PL">
                <a:cs typeface="Times New Roman" pitchFamily="18" charset="0"/>
              </a:rPr>
              <a:t>o opuszczeniu lokalu przez ostatniego wyborcę komisje zapieczętowują otwór urny wyborczej, zaklejając go </a:t>
            </a:r>
            <a:r>
              <a:rPr lang="pl-PL" altLang="pl-PL" b="1">
                <a:solidFill>
                  <a:srgbClr val="9D032A"/>
                </a:solidFill>
                <a:cs typeface="Times New Roman" pitchFamily="18" charset="0"/>
              </a:rPr>
              <a:t>paskiem papieru opatrzonym pieczęcią komisji ds. przeprowadzenia głosowania i podpisami jej członków;</a:t>
            </a:r>
            <a:endParaRPr lang="pl-PL" altLang="pl-PL">
              <a:solidFill>
                <a:srgbClr val="9D032A"/>
              </a:solidFill>
              <a:cs typeface="Times New Roman" pitchFamily="18" charset="0"/>
            </a:endParaRPr>
          </a:p>
        </p:txBody>
      </p:sp>
      <p:sp>
        <p:nvSpPr>
          <p:cNvPr id="44035" name="Prostokąt 3"/>
          <p:cNvSpPr>
            <a:spLocks noChangeArrowheads="1"/>
          </p:cNvSpPr>
          <p:nvPr/>
        </p:nvSpPr>
        <p:spPr bwMode="auto">
          <a:xfrm>
            <a:off x="195263" y="3716338"/>
            <a:ext cx="8569325" cy="1755775"/>
          </a:xfrm>
          <a:prstGeom prst="rect">
            <a:avLst/>
          </a:prstGeom>
          <a:noFill/>
          <a:ln w="28575">
            <a:solidFill>
              <a:srgbClr val="9D032A"/>
            </a:solidFill>
            <a:miter lim="800000"/>
            <a:headEnd/>
            <a:tailEnd/>
          </a:ln>
        </p:spPr>
        <p:txBody>
          <a:bodyPr>
            <a:spAutoFit/>
          </a:bodyPr>
          <a:lstStyle/>
          <a:p>
            <a:pPr algn="just"/>
            <a:r>
              <a:rPr lang="pl-PL" altLang="pl-PL" b="1">
                <a:solidFill>
                  <a:srgbClr val="000000"/>
                </a:solidFill>
                <a:cs typeface="Arial" charset="0"/>
              </a:rPr>
              <a:t>Jeżeli komisja otrzymała jednorazowe plomby (nalepki foliowe) opatrzone unikatowym numerem, za ich pomocą (używając dwóch plomb) zabezpiecza wlot urny. Na naklejce etykiety należy postawić pieczęć komisji ds. przeprowadzenia głosowania. </a:t>
            </a:r>
          </a:p>
          <a:p>
            <a:pPr algn="just"/>
            <a:r>
              <a:rPr lang="pl-PL" altLang="pl-PL" b="1">
                <a:solidFill>
                  <a:srgbClr val="000000"/>
                </a:solidFill>
                <a:latin typeface="Arial Black" pitchFamily="34" charset="0"/>
                <a:cs typeface="Arial" charset="0"/>
              </a:rPr>
              <a:t>Unikatowy numer plomby przewodniczący komisji wpisuje do wewnętrznego protokołu.</a:t>
            </a:r>
          </a:p>
        </p:txBody>
      </p:sp>
      <p:sp>
        <p:nvSpPr>
          <p:cNvPr id="44036" name="pole tekstowe 5"/>
          <p:cNvSpPr txBox="1">
            <a:spLocks noChangeArrowheads="1"/>
          </p:cNvSpPr>
          <p:nvPr/>
        </p:nvSpPr>
        <p:spPr bwMode="auto">
          <a:xfrm>
            <a:off x="930275" y="455613"/>
            <a:ext cx="6335713" cy="677862"/>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pic>
        <p:nvPicPr>
          <p:cNvPr id="44037" name="Obraz 1"/>
          <p:cNvPicPr>
            <a:picLocks noChangeAspect="1"/>
          </p:cNvPicPr>
          <p:nvPr/>
        </p:nvPicPr>
        <p:blipFill>
          <a:blip r:embed="rId2"/>
          <a:srcRect/>
          <a:stretch>
            <a:fillRect/>
          </a:stretch>
        </p:blipFill>
        <p:spPr bwMode="auto">
          <a:xfrm>
            <a:off x="2627313" y="2546350"/>
            <a:ext cx="5497512" cy="976313"/>
          </a:xfrm>
          <a:prstGeom prst="rect">
            <a:avLst/>
          </a:prstGeom>
          <a:noFill/>
          <a:ln w="9525">
            <a:noFill/>
            <a:miter lim="800000"/>
            <a:headEnd/>
            <a:tailEnd/>
          </a:ln>
        </p:spPr>
      </p:pic>
      <p:sp>
        <p:nvSpPr>
          <p:cNvPr id="44038" name="Prostokąt 8"/>
          <p:cNvSpPr>
            <a:spLocks noChangeArrowheads="1"/>
          </p:cNvSpPr>
          <p:nvPr/>
        </p:nvSpPr>
        <p:spPr bwMode="auto">
          <a:xfrm>
            <a:off x="195263" y="5665788"/>
            <a:ext cx="8424862" cy="646112"/>
          </a:xfrm>
          <a:prstGeom prst="rect">
            <a:avLst/>
          </a:prstGeom>
          <a:noFill/>
          <a:ln w="9525">
            <a:noFill/>
            <a:miter lim="800000"/>
            <a:headEnd/>
            <a:tailEnd/>
          </a:ln>
        </p:spPr>
        <p:txBody>
          <a:bodyPr>
            <a:spAutoFit/>
          </a:bodyPr>
          <a:lstStyle/>
          <a:p>
            <a:pPr algn="just"/>
            <a:r>
              <a:rPr lang="pl-PL" altLang="pl-PL" b="1">
                <a:solidFill>
                  <a:srgbClr val="000000"/>
                </a:solidFill>
                <a:cs typeface="Arial" charset="0"/>
              </a:rPr>
              <a:t>Należy pamiętać, że każda próba odklejenia nalepki spowoduje pojawienie się na niej napisu o tym informującego. </a:t>
            </a: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pole tekstowe 5"/>
          <p:cNvSpPr txBox="1">
            <a:spLocks noChangeArrowheads="1"/>
          </p:cNvSpPr>
          <p:nvPr/>
        </p:nvSpPr>
        <p:spPr bwMode="auto">
          <a:xfrm>
            <a:off x="930275" y="455613"/>
            <a:ext cx="6335713" cy="677862"/>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45059" name="pole tekstowe 1"/>
          <p:cNvSpPr txBox="1">
            <a:spLocks noChangeArrowheads="1"/>
          </p:cNvSpPr>
          <p:nvPr/>
        </p:nvSpPr>
        <p:spPr bwMode="auto">
          <a:xfrm>
            <a:off x="468313" y="1773238"/>
            <a:ext cx="8207375" cy="3170237"/>
          </a:xfrm>
          <a:prstGeom prst="rect">
            <a:avLst/>
          </a:prstGeom>
          <a:noFill/>
          <a:ln w="9525">
            <a:noFill/>
            <a:miter lim="800000"/>
            <a:headEnd/>
            <a:tailEnd/>
          </a:ln>
        </p:spPr>
        <p:txBody>
          <a:bodyPr>
            <a:spAutoFit/>
          </a:bodyPr>
          <a:lstStyle/>
          <a:p>
            <a:r>
              <a:rPr lang="pl-PL" altLang="pl-PL" sz="2000" b="1">
                <a:solidFill>
                  <a:srgbClr val="000000"/>
                </a:solidFill>
                <a:cs typeface="Arial" charset="0"/>
              </a:rPr>
              <a:t>Po zabezpieczeniu urny, przewodniczący obwodowej komisji wyborczej ds. przeprowadzenia głosowania w obwodzie </a:t>
            </a:r>
            <a:r>
              <a:rPr lang="pl-PL" altLang="pl-PL" sz="2000" b="1">
                <a:solidFill>
                  <a:srgbClr val="C00000"/>
                </a:solidFill>
                <a:cs typeface="Arial" charset="0"/>
              </a:rPr>
              <a:t>przygotowuje dokumenty i pakiety do przekazania </a:t>
            </a:r>
            <a:r>
              <a:rPr lang="pl-PL" altLang="pl-PL" sz="2000" b="1">
                <a:solidFill>
                  <a:srgbClr val="000000"/>
                </a:solidFill>
                <a:cs typeface="Arial" charset="0"/>
              </a:rPr>
              <a:t>obwodowej komisji wyborczej ds. ustalenia wyników głosowania w obwodzie.</a:t>
            </a:r>
          </a:p>
          <a:p>
            <a:endParaRPr lang="pl-PL" altLang="pl-PL" sz="2000" b="1">
              <a:solidFill>
                <a:srgbClr val="000000"/>
              </a:solidFill>
              <a:cs typeface="Arial" charset="0"/>
            </a:endParaRPr>
          </a:p>
          <a:p>
            <a:r>
              <a:rPr lang="pl-PL" altLang="pl-PL" sz="2000" b="1">
                <a:solidFill>
                  <a:srgbClr val="000000"/>
                </a:solidFill>
                <a:cs typeface="Arial" charset="0"/>
              </a:rPr>
              <a:t>Następnie przewodniczący obwodowej komisji wyborczej ds. przeprowadzenia głosowania w obwodzie przekazuje przewodniczącemu obwodowej komisji wyborczej ds. ustalenia wyników głosowania w obwodzie w obecności członków każdej z komisji obwodowej wymaganą dokumentację z wyborów.</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Prostokąt 2"/>
          <p:cNvSpPr>
            <a:spLocks noChangeArrowheads="1"/>
          </p:cNvSpPr>
          <p:nvPr/>
        </p:nvSpPr>
        <p:spPr bwMode="auto">
          <a:xfrm>
            <a:off x="250825" y="1773238"/>
            <a:ext cx="8672513" cy="4754562"/>
          </a:xfrm>
          <a:prstGeom prst="rect">
            <a:avLst/>
          </a:prstGeom>
          <a:noFill/>
          <a:ln w="9525">
            <a:noFill/>
            <a:miter lim="800000"/>
            <a:headEnd/>
            <a:tailEnd/>
          </a:ln>
        </p:spPr>
        <p:txBody>
          <a:bodyPr>
            <a:spAutoFit/>
          </a:bodyPr>
          <a:lstStyle/>
          <a:p>
            <a:endParaRPr lang="pl-PL" altLang="pl-PL" sz="600">
              <a:solidFill>
                <a:srgbClr val="000000"/>
              </a:solidFill>
              <a:latin typeface="Times New Roman" pitchFamily="18" charset="0"/>
            </a:endParaRPr>
          </a:p>
          <a:p>
            <a:pPr>
              <a:lnSpc>
                <a:spcPct val="150000"/>
              </a:lnSpc>
            </a:pPr>
            <a:r>
              <a:rPr lang="pl-PL" altLang="pl-PL">
                <a:solidFill>
                  <a:srgbClr val="000000"/>
                </a:solidFill>
                <a:cs typeface="Arial" charset="0"/>
              </a:rPr>
              <a:t>1</a:t>
            </a:r>
            <a:r>
              <a:rPr lang="pl-PL" altLang="pl-PL" b="1">
                <a:solidFill>
                  <a:srgbClr val="000000"/>
                </a:solidFill>
                <a:cs typeface="Arial" charset="0"/>
              </a:rPr>
              <a:t>) spis wyborców; </a:t>
            </a:r>
          </a:p>
          <a:p>
            <a:pPr>
              <a:lnSpc>
                <a:spcPct val="150000"/>
              </a:lnSpc>
            </a:pPr>
            <a:r>
              <a:rPr lang="pl-PL" altLang="pl-PL" b="1">
                <a:solidFill>
                  <a:srgbClr val="000000"/>
                </a:solidFill>
                <a:cs typeface="Arial" charset="0"/>
              </a:rPr>
              <a:t>2) akty pełnomocnictwa do głosowania; </a:t>
            </a:r>
          </a:p>
          <a:p>
            <a:pPr>
              <a:lnSpc>
                <a:spcPct val="150000"/>
              </a:lnSpc>
            </a:pPr>
            <a:r>
              <a:rPr lang="pl-PL" altLang="pl-PL" b="1">
                <a:solidFill>
                  <a:srgbClr val="000000"/>
                </a:solidFill>
                <a:cs typeface="Arial" charset="0"/>
              </a:rPr>
              <a:t>3) urna wyborcza wraz ze znajdującymi się w niej kartami do głosowania;</a:t>
            </a:r>
          </a:p>
          <a:p>
            <a:pPr>
              <a:lnSpc>
                <a:spcPct val="150000"/>
              </a:lnSpc>
            </a:pPr>
            <a:r>
              <a:rPr lang="pl-PL" altLang="pl-PL" b="1">
                <a:solidFill>
                  <a:srgbClr val="000000"/>
                </a:solidFill>
                <a:cs typeface="Arial" charset="0"/>
              </a:rPr>
              <a:t>4) egzemplarze protokołu głosowania w obwodzie; </a:t>
            </a:r>
          </a:p>
          <a:p>
            <a:pPr>
              <a:lnSpc>
                <a:spcPct val="150000"/>
              </a:lnSpc>
            </a:pPr>
            <a:r>
              <a:rPr lang="pl-PL" altLang="pl-PL" b="1">
                <a:solidFill>
                  <a:srgbClr val="000000"/>
                </a:solidFill>
                <a:cs typeface="Arial" charset="0"/>
              </a:rPr>
              <a:t>5) niewykorzystane karty do głosowania; </a:t>
            </a:r>
          </a:p>
          <a:p>
            <a:pPr>
              <a:lnSpc>
                <a:spcPct val="150000"/>
              </a:lnSpc>
            </a:pPr>
            <a:r>
              <a:rPr lang="pl-PL" altLang="pl-PL" b="1">
                <a:solidFill>
                  <a:srgbClr val="000000"/>
                </a:solidFill>
                <a:cs typeface="Arial" charset="0"/>
              </a:rPr>
              <a:t>6) zaplombowane pakiety z pieczęciami obwodowej komisji wyborczej: </a:t>
            </a:r>
          </a:p>
          <a:p>
            <a:pPr>
              <a:lnSpc>
                <a:spcPct val="150000"/>
              </a:lnSpc>
            </a:pPr>
            <a:r>
              <a:rPr lang="pl-PL" altLang="pl-PL" b="1">
                <a:solidFill>
                  <a:srgbClr val="000000"/>
                </a:solidFill>
                <a:cs typeface="Arial" charset="0"/>
              </a:rPr>
              <a:t>a) ds. ustalenia wyników głosowania w obwodzie, </a:t>
            </a:r>
          </a:p>
          <a:p>
            <a:pPr>
              <a:lnSpc>
                <a:spcPct val="150000"/>
              </a:lnSpc>
            </a:pPr>
            <a:r>
              <a:rPr lang="pl-PL" altLang="pl-PL" b="1">
                <a:solidFill>
                  <a:srgbClr val="000000"/>
                </a:solidFill>
                <a:cs typeface="Arial" charset="0"/>
              </a:rPr>
              <a:t>b) ds. przeprowadzenia głosowania w obwodzie; </a:t>
            </a:r>
          </a:p>
          <a:p>
            <a:pPr>
              <a:lnSpc>
                <a:spcPct val="150000"/>
              </a:lnSpc>
            </a:pPr>
            <a:r>
              <a:rPr lang="pl-PL" altLang="pl-PL" b="1">
                <a:solidFill>
                  <a:srgbClr val="000000"/>
                </a:solidFill>
                <a:cs typeface="Arial" charset="0"/>
              </a:rPr>
              <a:t>7) zamknięte opakowania zawierające pakiety wyborcze niedoręczone wyborcom; </a:t>
            </a:r>
          </a:p>
          <a:p>
            <a:pPr>
              <a:lnSpc>
                <a:spcPct val="150000"/>
              </a:lnSpc>
            </a:pPr>
            <a:r>
              <a:rPr lang="pl-PL" altLang="pl-PL" b="1">
                <a:solidFill>
                  <a:srgbClr val="000000"/>
                </a:solidFill>
                <a:cs typeface="Arial" charset="0"/>
              </a:rPr>
              <a:t>8) inne materiały będące w posiadaniu komisji. </a:t>
            </a:r>
          </a:p>
        </p:txBody>
      </p:sp>
      <p:sp>
        <p:nvSpPr>
          <p:cNvPr id="46083" name="pole tekstowe 6"/>
          <p:cNvSpPr txBox="1">
            <a:spLocks noChangeArrowheads="1"/>
          </p:cNvSpPr>
          <p:nvPr/>
        </p:nvSpPr>
        <p:spPr bwMode="auto">
          <a:xfrm>
            <a:off x="285750" y="1360488"/>
            <a:ext cx="2736850" cy="369887"/>
          </a:xfrm>
          <a:prstGeom prst="rect">
            <a:avLst/>
          </a:prstGeom>
          <a:noFill/>
          <a:ln w="9525">
            <a:noFill/>
            <a:miter lim="800000"/>
            <a:headEnd/>
            <a:tailEnd/>
          </a:ln>
        </p:spPr>
        <p:txBody>
          <a:bodyPr wrap="none">
            <a:spAutoFit/>
          </a:bodyPr>
          <a:lstStyle/>
          <a:p>
            <a:r>
              <a:rPr lang="pl-PL" altLang="pl-PL" b="1"/>
              <a:t>Przekazaniu podlegają:</a:t>
            </a:r>
          </a:p>
        </p:txBody>
      </p:sp>
      <p:pic>
        <p:nvPicPr>
          <p:cNvPr id="46084" name="Obraz 7" descr="k11363478.jpg"/>
          <p:cNvPicPr>
            <a:picLocks noChangeAspect="1"/>
          </p:cNvPicPr>
          <p:nvPr/>
        </p:nvPicPr>
        <p:blipFill>
          <a:blip r:embed="rId2"/>
          <a:srcRect/>
          <a:stretch>
            <a:fillRect/>
          </a:stretch>
        </p:blipFill>
        <p:spPr bwMode="auto">
          <a:xfrm>
            <a:off x="6516688" y="1341438"/>
            <a:ext cx="1323975" cy="1128712"/>
          </a:xfrm>
          <a:prstGeom prst="rect">
            <a:avLst/>
          </a:prstGeom>
          <a:noFill/>
          <a:ln w="9525">
            <a:noFill/>
            <a:miter lim="800000"/>
            <a:headEnd/>
            <a:tailEnd/>
          </a:ln>
        </p:spPr>
      </p:pic>
      <p:sp>
        <p:nvSpPr>
          <p:cNvPr id="46085" name="Prostokąt 1"/>
          <p:cNvSpPr>
            <a:spLocks noChangeArrowheads="1"/>
          </p:cNvSpPr>
          <p:nvPr/>
        </p:nvSpPr>
        <p:spPr bwMode="auto">
          <a:xfrm>
            <a:off x="1584325" y="311150"/>
            <a:ext cx="4572000" cy="676275"/>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Prostokąt 2"/>
          <p:cNvSpPr>
            <a:spLocks noChangeArrowheads="1"/>
          </p:cNvSpPr>
          <p:nvPr/>
        </p:nvSpPr>
        <p:spPr bwMode="auto">
          <a:xfrm>
            <a:off x="179388" y="1382713"/>
            <a:ext cx="8672512" cy="3675062"/>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endParaRPr lang="pl-PL" altLang="pl-PL" sz="600" dirty="0" smtClean="0">
              <a:solidFill>
                <a:srgbClr val="000000"/>
              </a:solidFill>
              <a:latin typeface="Times New Roman" panose="02020603050405020304" pitchFamily="18"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Komisja otrzyma dwa zapieczętowane pakiety zawierające pieczęcie obwodowych komisji wyborczych.</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Komisja jest zobowiązana sprawdzić, czy oba pakiety są zaplombowane.</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Jeżeli pakiet zawierający pieczęć obwodowej komisji wyborczej ds. ustalenia wyników głosowania w obwodzie był naruszony, komisja jest zobowiązana do niezwłocznego o tym zdarzeni powiadomienia komisarza wyborczego.</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a:p>
            <a:pPr marL="285750" indent="-285750">
              <a:spcBef>
                <a:spcPts val="0"/>
              </a:spcBef>
              <a:buFont typeface="Wingdings" panose="05000000000000000000" pitchFamily="2" charset="2"/>
              <a:buChar char="Ø"/>
              <a:defRPr/>
            </a:pPr>
            <a:r>
              <a:rPr lang="pl-PL" sz="1800" b="1" dirty="0" smtClean="0">
                <a:latin typeface="Arial" panose="020B0604020202020204" pitchFamily="34" charset="0"/>
                <a:cs typeface="Arial" panose="020B0604020202020204" pitchFamily="34" charset="0"/>
              </a:rPr>
              <a:t>Obwodowej komisji wyborczej ds. ustalenia wyników głosowania w obwodzie  </a:t>
            </a:r>
            <a:r>
              <a:rPr lang="pl-PL" sz="1800" b="1" dirty="0" smtClean="0">
                <a:latin typeface="Arial Black" panose="020B0A04020102020204" pitchFamily="34" charset="0"/>
                <a:cs typeface="Arial" panose="020B0604020202020204" pitchFamily="34" charset="0"/>
              </a:rPr>
              <a:t>nie wolno otwierać pakietu z pieczęcią komisji ds. przeprowadzenia głosowania w obwodzie</a:t>
            </a:r>
            <a:r>
              <a:rPr lang="pl-PL" sz="1800" b="1" dirty="0" smtClean="0">
                <a:latin typeface="Arial" panose="020B0604020202020204" pitchFamily="34" charset="0"/>
                <a:cs typeface="Arial" panose="020B0604020202020204" pitchFamily="34" charset="0"/>
              </a:rPr>
              <a:t>.</a:t>
            </a:r>
          </a:p>
          <a:p>
            <a:pPr marL="285750" indent="-285750">
              <a:spcBef>
                <a:spcPts val="0"/>
              </a:spcBef>
              <a:buFont typeface="Wingdings" panose="05000000000000000000" pitchFamily="2" charset="2"/>
              <a:buChar char="Ø"/>
              <a:defRPr/>
            </a:pPr>
            <a:endParaRPr lang="pl-PL" sz="1800" b="1" dirty="0" smtClean="0">
              <a:latin typeface="Arial" panose="020B0604020202020204" pitchFamily="34" charset="0"/>
              <a:cs typeface="Arial" panose="020B0604020202020204" pitchFamily="34" charset="0"/>
            </a:endParaRPr>
          </a:p>
        </p:txBody>
      </p:sp>
      <p:sp>
        <p:nvSpPr>
          <p:cNvPr id="47107" name="Prostokąt 1"/>
          <p:cNvSpPr>
            <a:spLocks noChangeArrowheads="1"/>
          </p:cNvSpPr>
          <p:nvPr/>
        </p:nvSpPr>
        <p:spPr bwMode="auto">
          <a:xfrm>
            <a:off x="1584325" y="311150"/>
            <a:ext cx="4572000" cy="676275"/>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pic>
        <p:nvPicPr>
          <p:cNvPr id="47108" name="Obraz 1" descr="Newsgroup Email Envelope · Free vector graphic on Pixabay"/>
          <p:cNvPicPr>
            <a:picLocks noChangeAspect="1"/>
          </p:cNvPicPr>
          <p:nvPr/>
        </p:nvPicPr>
        <p:blipFill>
          <a:blip r:embed="rId2"/>
          <a:srcRect/>
          <a:stretch>
            <a:fillRect/>
          </a:stretch>
        </p:blipFill>
        <p:spPr bwMode="auto">
          <a:xfrm>
            <a:off x="2411413" y="5057775"/>
            <a:ext cx="1955800" cy="1458913"/>
          </a:xfrm>
          <a:prstGeom prst="rect">
            <a:avLst/>
          </a:prstGeom>
          <a:noFill/>
          <a:ln w="9525">
            <a:noFill/>
            <a:miter lim="800000"/>
            <a:headEnd/>
            <a:tailEnd/>
          </a:ln>
        </p:spPr>
      </p:pic>
      <p:pic>
        <p:nvPicPr>
          <p:cNvPr id="47109" name="Obraz 6" descr="Newsgroup Email Envelope · Free vector graphic on Pixabay"/>
          <p:cNvPicPr>
            <a:picLocks noChangeAspect="1"/>
          </p:cNvPicPr>
          <p:nvPr/>
        </p:nvPicPr>
        <p:blipFill>
          <a:blip r:embed="rId2"/>
          <a:srcRect/>
          <a:stretch>
            <a:fillRect/>
          </a:stretch>
        </p:blipFill>
        <p:spPr bwMode="auto">
          <a:xfrm>
            <a:off x="5076825" y="5057775"/>
            <a:ext cx="1954213" cy="1458913"/>
          </a:xfrm>
          <a:prstGeom prst="rect">
            <a:avLst/>
          </a:prstGeom>
          <a:noFill/>
          <a:ln w="9525">
            <a:noFill/>
            <a:miter lim="800000"/>
            <a:headEnd/>
            <a:tailEnd/>
          </a:ln>
        </p:spPr>
      </p:pic>
      <p:pic>
        <p:nvPicPr>
          <p:cNvPr id="47110" name="Obraz 2"/>
          <p:cNvPicPr>
            <a:picLocks noChangeAspect="1"/>
          </p:cNvPicPr>
          <p:nvPr/>
        </p:nvPicPr>
        <p:blipFill>
          <a:blip r:embed="rId3"/>
          <a:srcRect/>
          <a:stretch>
            <a:fillRect/>
          </a:stretch>
        </p:blipFill>
        <p:spPr bwMode="auto">
          <a:xfrm>
            <a:off x="2627313" y="5453063"/>
            <a:ext cx="1444625" cy="412750"/>
          </a:xfrm>
          <a:prstGeom prst="rect">
            <a:avLst/>
          </a:prstGeom>
          <a:noFill/>
          <a:ln w="9525">
            <a:noFill/>
            <a:miter lim="800000"/>
            <a:headEnd/>
            <a:tailEnd/>
          </a:ln>
        </p:spPr>
      </p:pic>
      <p:pic>
        <p:nvPicPr>
          <p:cNvPr id="47111" name="Obraz 9"/>
          <p:cNvPicPr>
            <a:picLocks noChangeAspect="1"/>
          </p:cNvPicPr>
          <p:nvPr/>
        </p:nvPicPr>
        <p:blipFill>
          <a:blip r:embed="rId3"/>
          <a:srcRect/>
          <a:stretch>
            <a:fillRect/>
          </a:stretch>
        </p:blipFill>
        <p:spPr bwMode="auto">
          <a:xfrm>
            <a:off x="5359400" y="5453063"/>
            <a:ext cx="1444625" cy="412750"/>
          </a:xfrm>
          <a:prstGeom prst="rect">
            <a:avLst/>
          </a:prstGeom>
          <a:noFill/>
          <a:ln w="9525">
            <a:noFill/>
            <a:miter lim="800000"/>
            <a:headEnd/>
            <a:tailEnd/>
          </a:ln>
        </p:spPr>
      </p:pic>
      <p:cxnSp>
        <p:nvCxnSpPr>
          <p:cNvPr id="6" name="Łącznik prosty 5"/>
          <p:cNvCxnSpPr/>
          <p:nvPr/>
        </p:nvCxnSpPr>
        <p:spPr>
          <a:xfrm flipH="1">
            <a:off x="4932363" y="4797425"/>
            <a:ext cx="2232025" cy="187166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5" name="Łącznik prosty 14"/>
          <p:cNvCxnSpPr/>
          <p:nvPr/>
        </p:nvCxnSpPr>
        <p:spPr>
          <a:xfrm>
            <a:off x="5076825" y="4743450"/>
            <a:ext cx="1825625" cy="196056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47114" name="pole tekstowe 15"/>
          <p:cNvSpPr txBox="1">
            <a:spLocks noChangeArrowheads="1"/>
          </p:cNvSpPr>
          <p:nvPr/>
        </p:nvSpPr>
        <p:spPr bwMode="auto">
          <a:xfrm>
            <a:off x="2498725" y="5854700"/>
            <a:ext cx="1800225" cy="646113"/>
          </a:xfrm>
          <a:prstGeom prst="rect">
            <a:avLst/>
          </a:prstGeom>
          <a:noFill/>
          <a:ln w="9525">
            <a:noFill/>
            <a:miter lim="800000"/>
            <a:headEnd/>
            <a:tailEnd/>
          </a:ln>
        </p:spPr>
        <p:txBody>
          <a:bodyPr>
            <a:spAutoFit/>
          </a:bodyPr>
          <a:lstStyle/>
          <a:p>
            <a:r>
              <a:rPr lang="pl-PL" altLang="pl-PL" sz="1200" b="1"/>
              <a:t>Pieczęć komisji ds. ustalenia wyników głosowania</a:t>
            </a:r>
          </a:p>
        </p:txBody>
      </p:sp>
      <p:sp>
        <p:nvSpPr>
          <p:cNvPr id="47115" name="pole tekstowe 20"/>
          <p:cNvSpPr txBox="1">
            <a:spLocks noChangeArrowheads="1"/>
          </p:cNvSpPr>
          <p:nvPr/>
        </p:nvSpPr>
        <p:spPr bwMode="auto">
          <a:xfrm>
            <a:off x="5232400" y="5854700"/>
            <a:ext cx="1800225" cy="646113"/>
          </a:xfrm>
          <a:prstGeom prst="rect">
            <a:avLst/>
          </a:prstGeom>
          <a:noFill/>
          <a:ln w="9525">
            <a:noFill/>
            <a:miter lim="800000"/>
            <a:headEnd/>
            <a:tailEnd/>
          </a:ln>
        </p:spPr>
        <p:txBody>
          <a:bodyPr>
            <a:spAutoFit/>
          </a:bodyPr>
          <a:lstStyle/>
          <a:p>
            <a:r>
              <a:rPr lang="pl-PL" altLang="pl-PL" sz="1200" b="1"/>
              <a:t>Pieczęć komisji ds. przeprowadzenia głosowania </a:t>
            </a: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1042988" y="5445125"/>
            <a:ext cx="6480175" cy="1296988"/>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48131" name="Prostokąt 1"/>
          <p:cNvSpPr>
            <a:spLocks noChangeArrowheads="1"/>
          </p:cNvSpPr>
          <p:nvPr/>
        </p:nvSpPr>
        <p:spPr bwMode="auto">
          <a:xfrm>
            <a:off x="179388" y="1314450"/>
            <a:ext cx="8856662" cy="1631950"/>
          </a:xfrm>
          <a:prstGeom prst="rect">
            <a:avLst/>
          </a:prstGeom>
          <a:noFill/>
          <a:ln w="9525">
            <a:noFill/>
            <a:miter lim="800000"/>
            <a:headEnd/>
            <a:tailEnd/>
          </a:ln>
        </p:spPr>
        <p:txBody>
          <a:bodyPr>
            <a:spAutoFit/>
          </a:bodyPr>
          <a:lstStyle/>
          <a:p>
            <a:pPr algn="just"/>
            <a:r>
              <a:rPr lang="pl-PL" altLang="pl-PL" sz="2000" b="1">
                <a:solidFill>
                  <a:srgbClr val="000000"/>
                </a:solidFill>
                <a:cs typeface="Arial" charset="0"/>
              </a:rPr>
              <a:t>Członkowie</a:t>
            </a:r>
            <a:r>
              <a:rPr lang="pl-PL" altLang="pl-PL" sz="2000">
                <a:solidFill>
                  <a:srgbClr val="000000"/>
                </a:solidFill>
                <a:cs typeface="Arial" charset="0"/>
              </a:rPr>
              <a:t> obwodowej </a:t>
            </a:r>
            <a:r>
              <a:rPr lang="pl-PL" altLang="pl-PL" sz="2000" b="1">
                <a:solidFill>
                  <a:srgbClr val="000000"/>
                </a:solidFill>
                <a:cs typeface="Arial" charset="0"/>
              </a:rPr>
              <a:t>komisji</a:t>
            </a:r>
            <a:r>
              <a:rPr lang="pl-PL" altLang="pl-PL" sz="2000">
                <a:solidFill>
                  <a:srgbClr val="000000"/>
                </a:solidFill>
                <a:cs typeface="Arial" charset="0"/>
              </a:rPr>
              <a:t> wyborczej ds. przeprowadzenia głosowania w obwodzie wraz z członkami obwodowej komisji wyborczej ds. ustalenia wyników głosowania w obwodzie w obecności przewodniczących lub ich zastępców, </a:t>
            </a:r>
            <a:r>
              <a:rPr lang="pl-PL" altLang="pl-PL" sz="2000" b="1">
                <a:solidFill>
                  <a:srgbClr val="000000"/>
                </a:solidFill>
                <a:cs typeface="Arial" charset="0"/>
              </a:rPr>
              <a:t>ustalają m. in. liczbę niewykorzystanych kart do głosowania każdego rodzaju oraz aktów pełnomocnictwa do głosowania. </a:t>
            </a:r>
          </a:p>
        </p:txBody>
      </p:sp>
      <p:sp>
        <p:nvSpPr>
          <p:cNvPr id="48132" name="Prostokąt 3"/>
          <p:cNvSpPr>
            <a:spLocks noChangeArrowheads="1"/>
          </p:cNvSpPr>
          <p:nvPr/>
        </p:nvSpPr>
        <p:spPr bwMode="auto">
          <a:xfrm>
            <a:off x="468313" y="3865563"/>
            <a:ext cx="7991475" cy="1354137"/>
          </a:xfrm>
          <a:prstGeom prst="rect">
            <a:avLst/>
          </a:prstGeom>
          <a:noFill/>
          <a:ln w="28575">
            <a:solidFill>
              <a:srgbClr val="9D032A"/>
            </a:solidFill>
            <a:miter lim="800000"/>
            <a:headEnd/>
            <a:tailEnd/>
          </a:ln>
        </p:spPr>
        <p:txBody>
          <a:bodyPr>
            <a:spAutoFit/>
          </a:bodyPr>
          <a:lstStyle/>
          <a:p>
            <a:pPr algn="just">
              <a:buFont typeface="Arial" charset="0"/>
              <a:buNone/>
            </a:pPr>
            <a:r>
              <a:rPr lang="pl-PL" altLang="pl-PL" sz="2000" b="1">
                <a:latin typeface="Calibri" pitchFamily="34" charset="0"/>
              </a:rPr>
              <a:t>Uwaga:</a:t>
            </a:r>
          </a:p>
          <a:p>
            <a:pPr algn="just">
              <a:buFont typeface="Arial" charset="0"/>
              <a:buNone/>
            </a:pPr>
            <a:r>
              <a:rPr lang="pl-PL" altLang="pl-PL" sz="2000" b="1">
                <a:latin typeface="Calibri" pitchFamily="34" charset="0"/>
              </a:rPr>
              <a:t>jeżeli ustalona przez komisję liczba wynosi zero, w </a:t>
            </a:r>
            <a:r>
              <a:rPr lang="pl-PL" altLang="pl-PL" sz="2000" b="1" i="1">
                <a:latin typeface="Calibri" pitchFamily="34" charset="0"/>
              </a:rPr>
              <a:t>Protokole przekazania, </a:t>
            </a:r>
          </a:p>
          <a:p>
            <a:pPr algn="just">
              <a:buFont typeface="Arial" charset="0"/>
              <a:buNone/>
            </a:pPr>
            <a:r>
              <a:rPr lang="pl-PL" altLang="pl-PL" sz="2000" b="1">
                <a:latin typeface="Calibri" pitchFamily="34" charset="0"/>
              </a:rPr>
              <a:t>w ostatniej kratce z prawej strony należy wpisać cyfrę „0”. </a:t>
            </a:r>
          </a:p>
          <a:p>
            <a:pPr algn="just">
              <a:buFont typeface="Arial" charset="0"/>
              <a:buNone/>
            </a:pPr>
            <a:r>
              <a:rPr lang="pl-PL" altLang="pl-PL" sz="2000" b="1">
                <a:latin typeface="Calibri" pitchFamily="34" charset="0"/>
              </a:rPr>
              <a:t>Nie wolno zostawiać niewypełnionej kratki lub dokonywać wykreślenia.</a:t>
            </a:r>
            <a:r>
              <a:rPr lang="pl-PL" altLang="pl-PL" sz="2200">
                <a:solidFill>
                  <a:srgbClr val="90181B"/>
                </a:solidFill>
                <a:latin typeface="Arial Black" pitchFamily="34" charset="0"/>
              </a:rPr>
              <a:t> </a:t>
            </a:r>
          </a:p>
        </p:txBody>
      </p:sp>
      <p:sp>
        <p:nvSpPr>
          <p:cNvPr id="48133" name="Prostokąt 1"/>
          <p:cNvSpPr>
            <a:spLocks noChangeArrowheads="1"/>
          </p:cNvSpPr>
          <p:nvPr/>
        </p:nvSpPr>
        <p:spPr bwMode="auto">
          <a:xfrm>
            <a:off x="1187450" y="5589588"/>
            <a:ext cx="6192838" cy="1016000"/>
          </a:xfrm>
          <a:prstGeom prst="rect">
            <a:avLst/>
          </a:prstGeom>
          <a:noFill/>
          <a:ln w="9525">
            <a:noFill/>
            <a:miter lim="800000"/>
            <a:headEnd/>
            <a:tailEnd/>
          </a:ln>
        </p:spPr>
        <p:txBody>
          <a:bodyPr>
            <a:spAutoFit/>
          </a:bodyPr>
          <a:lstStyle/>
          <a:p>
            <a:pPr algn="just"/>
            <a:r>
              <a:rPr lang="pl-PL" altLang="pl-PL" sz="2000" b="1">
                <a:solidFill>
                  <a:schemeClr val="bg1"/>
                </a:solidFill>
              </a:rPr>
              <a:t>Niedopuszczalne jest otwieranie urny wyborczej w celu zweryfikowanie którejkolwiek informacji zawartej w protokole głosowania. </a:t>
            </a:r>
          </a:p>
        </p:txBody>
      </p:sp>
      <p:sp>
        <p:nvSpPr>
          <p:cNvPr id="48134" name="Prostokąt 3"/>
          <p:cNvSpPr>
            <a:spLocks noChangeArrowheads="1"/>
          </p:cNvSpPr>
          <p:nvPr/>
        </p:nvSpPr>
        <p:spPr bwMode="auto">
          <a:xfrm>
            <a:off x="1763713" y="390525"/>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48135" name="Prostokąt 1"/>
          <p:cNvSpPr>
            <a:spLocks noChangeArrowheads="1"/>
          </p:cNvSpPr>
          <p:nvPr/>
        </p:nvSpPr>
        <p:spPr bwMode="auto">
          <a:xfrm>
            <a:off x="1201738" y="3082925"/>
            <a:ext cx="7488237" cy="646113"/>
          </a:xfrm>
          <a:prstGeom prst="rect">
            <a:avLst/>
          </a:prstGeom>
          <a:noFill/>
          <a:ln w="9525">
            <a:noFill/>
            <a:miter lim="800000"/>
            <a:headEnd/>
            <a:tailEnd/>
          </a:ln>
        </p:spPr>
        <p:txBody>
          <a:bodyPr>
            <a:spAutoFit/>
          </a:bodyPr>
          <a:lstStyle/>
          <a:p>
            <a:pPr algn="just"/>
            <a:r>
              <a:rPr lang="pl-PL" altLang="pl-PL" b="1">
                <a:solidFill>
                  <a:srgbClr val="000000"/>
                </a:solidFill>
                <a:latin typeface="Arial Black" pitchFamily="34" charset="0"/>
              </a:rPr>
              <a:t>Z przekazania wymienionych wyżej dokumentów </a:t>
            </a:r>
          </a:p>
          <a:p>
            <a:pPr algn="just"/>
            <a:r>
              <a:rPr lang="pl-PL" altLang="pl-PL" b="1">
                <a:solidFill>
                  <a:srgbClr val="000000"/>
                </a:solidFill>
                <a:latin typeface="Arial Black" pitchFamily="34" charset="0"/>
              </a:rPr>
              <a:t>i materiałów sporządza się </a:t>
            </a:r>
            <a:r>
              <a:rPr lang="pl-PL" altLang="pl-PL" b="1">
                <a:solidFill>
                  <a:srgbClr val="90181B"/>
                </a:solidFill>
                <a:latin typeface="Arial Black" pitchFamily="34" charset="0"/>
              </a:rPr>
              <a:t>protokół przekazania.</a:t>
            </a: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Prostokąt 3"/>
          <p:cNvSpPr>
            <a:spLocks noChangeArrowheads="1"/>
          </p:cNvSpPr>
          <p:nvPr/>
        </p:nvSpPr>
        <p:spPr bwMode="auto">
          <a:xfrm>
            <a:off x="1763713" y="390525"/>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49155" name="Prostokąt 1"/>
          <p:cNvSpPr>
            <a:spLocks noChangeArrowheads="1"/>
          </p:cNvSpPr>
          <p:nvPr/>
        </p:nvSpPr>
        <p:spPr bwMode="auto">
          <a:xfrm>
            <a:off x="179388" y="1196975"/>
            <a:ext cx="8713787" cy="5632450"/>
          </a:xfrm>
          <a:prstGeom prst="rect">
            <a:avLst/>
          </a:prstGeom>
          <a:noFill/>
          <a:ln w="9525">
            <a:noFill/>
            <a:miter lim="800000"/>
            <a:headEnd/>
            <a:tailEnd/>
          </a:ln>
        </p:spPr>
        <p:txBody>
          <a:bodyPr>
            <a:spAutoFit/>
          </a:bodyPr>
          <a:lstStyle/>
          <a:p>
            <a:r>
              <a:rPr lang="pl-PL" altLang="pl-PL" b="1"/>
              <a:t>Z przekazania wymienionych wyżej dokumentów i materiałów sporządza się protokół przekazania, w którym wymienia się m. in.:</a:t>
            </a:r>
          </a:p>
          <a:p>
            <a:r>
              <a:rPr lang="pl-PL" altLang="pl-PL" b="1"/>
              <a:t>1) nazwę komisji;   </a:t>
            </a:r>
          </a:p>
          <a:p>
            <a:r>
              <a:rPr lang="pl-PL" altLang="pl-PL" b="1"/>
              <a:t>2) miejsce, datę i godzinę wydania; </a:t>
            </a:r>
          </a:p>
          <a:p>
            <a:r>
              <a:rPr lang="pl-PL" altLang="pl-PL" b="1"/>
              <a:t>3) liczbę:  </a:t>
            </a:r>
          </a:p>
          <a:p>
            <a:pPr marL="800100" lvl="1" indent="-342900">
              <a:buFontTx/>
              <a:buAutoNum type="alphaLcParenR"/>
            </a:pPr>
            <a:r>
              <a:rPr lang="pl-PL" altLang="pl-PL" b="1"/>
              <a:t>otrzymanych kart do głosowania każdego rodzaju, ewentualnie także odrębnie dla każdego okręgu, jeżeli komisja jest właściwa dla więcej niż jednego okręgu w danych wyborach, </a:t>
            </a:r>
          </a:p>
          <a:p>
            <a:pPr marL="800100" lvl="1" indent="-342900">
              <a:buFontTx/>
              <a:buAutoNum type="alphaLcParenR"/>
            </a:pPr>
            <a:r>
              <a:rPr lang="pl-PL" altLang="pl-PL" b="1"/>
              <a:t>niewykorzystanych kart do głosowania, ewentualnie także odrębnie dla każdego okręgu, jeżeli komisja jest właściwa dla więcej niż jednego okręgu w danych wyborach, </a:t>
            </a:r>
          </a:p>
          <a:p>
            <a:pPr marL="800100" lvl="1" indent="-342900">
              <a:buFontTx/>
              <a:buAutoNum type="alphaLcParenR"/>
            </a:pPr>
            <a:r>
              <a:rPr lang="pl-PL" altLang="pl-PL" b="1"/>
              <a:t>aktów pełnomocnictwa do głosowania, ewentualnie także odrębnie dla każdego okręgu, jeżeli komisja jest właściwa dla więcej niż jednego okręgu w danych wyborach, </a:t>
            </a:r>
          </a:p>
          <a:p>
            <a:pPr marL="800100" lvl="1" indent="-342900">
              <a:buFontTx/>
              <a:buAutoNum type="alphaLcParenR"/>
            </a:pPr>
            <a:r>
              <a:rPr lang="pl-PL" altLang="pl-PL" b="1"/>
              <a:t>wyborców korzystających z nakładek na karty do głosowania sporządzonych w alfabecie Braille’a;</a:t>
            </a:r>
          </a:p>
          <a:p>
            <a:r>
              <a:rPr lang="pl-PL" altLang="pl-PL" b="1"/>
              <a:t>4) informacje na temat głosowania korespondencyjnego, ewentualnie także odrębnie dla każdego okręgu, jeżeli komisja jest właściwa dla więcej niż jednego okręgu w danych wyborach; </a:t>
            </a:r>
          </a:p>
          <a:p>
            <a:r>
              <a:rPr lang="pl-PL" altLang="pl-PL" b="1"/>
              <a:t>5) inne istotne informacje. </a:t>
            </a: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Prostokąt 3"/>
          <p:cNvSpPr>
            <a:spLocks noChangeArrowheads="1"/>
          </p:cNvSpPr>
          <p:nvPr/>
        </p:nvSpPr>
        <p:spPr bwMode="auto">
          <a:xfrm>
            <a:off x="1763713" y="390525"/>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3" name="Prostokąt 2"/>
          <p:cNvSpPr/>
          <p:nvPr/>
        </p:nvSpPr>
        <p:spPr>
          <a:xfrm>
            <a:off x="107950" y="1214438"/>
            <a:ext cx="8739188" cy="5632450"/>
          </a:xfrm>
          <a:prstGeom prst="rect">
            <a:avLst/>
          </a:prstGeom>
        </p:spPr>
        <p:txBody>
          <a:bodyPr>
            <a:spAutoFit/>
          </a:bodyPr>
          <a:lstStyle/>
          <a:p>
            <a:pPr>
              <a:defRPr/>
            </a:pPr>
            <a:r>
              <a:rPr lang="pl-PL" b="1" dirty="0">
                <a:latin typeface="Arial" panose="020B0604020202020204" pitchFamily="34" charset="0"/>
              </a:rPr>
              <a:t>W protokole tym wpisuje się również m. in., w przypadku ich wystąpienia, </a:t>
            </a:r>
          </a:p>
          <a:p>
            <a:pP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różnice pomiędzy sumą liczb kart niewykorzystanych i wydanych wyborcom a liczbą kart otrzymanych przez obwodową komisję wyborczą</a:t>
            </a:r>
          </a:p>
          <a:p>
            <a:pPr marL="285750" indent="-285750">
              <a:buFont typeface="Wingdings" panose="05000000000000000000" pitchFamily="2" charset="2"/>
              <a:buChar cha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o możliwości wystąpienia różnicy pomiędzy liczbą kart wyjętych z urny pomniejszoną o liczbę kart wyjętych z kopert na karty do głosowania w głosowaniu korespondencyjnym a liczbą wyborców, którym wydano karty do głosowania, </a:t>
            </a:r>
          </a:p>
          <a:p>
            <a:pPr marL="285750" indent="-285750">
              <a:buFont typeface="Wingdings" panose="05000000000000000000" pitchFamily="2" charset="2"/>
              <a:buChar cha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o różnicy pomiędzy liczbą kart wyjętych z kopert na karty do głosowania a liczbą kopert na karty do głosowania w głosowaniu korespondencyjnym wrzuconych do urny, </a:t>
            </a:r>
          </a:p>
          <a:p>
            <a:pPr marL="285750" indent="-285750">
              <a:buFont typeface="Wingdings" panose="05000000000000000000" pitchFamily="2" charset="2"/>
              <a:buChar char="§"/>
              <a:defRPr/>
            </a:pPr>
            <a:endParaRPr lang="pl-PL" sz="1600" b="1" dirty="0">
              <a:latin typeface="Arial" panose="020B0604020202020204" pitchFamily="34" charset="0"/>
            </a:endParaRPr>
          </a:p>
          <a:p>
            <a:pPr marL="285750" indent="-285750">
              <a:buFont typeface="Wingdings" panose="05000000000000000000" pitchFamily="2" charset="2"/>
              <a:buChar char="§"/>
              <a:defRPr/>
            </a:pPr>
            <a:r>
              <a:rPr lang="pl-PL" b="1" dirty="0">
                <a:latin typeface="Arial" panose="020B0604020202020204" pitchFamily="34" charset="0"/>
              </a:rPr>
              <a:t>informacje o możliwości wystąpienia kart nieważnych. </a:t>
            </a:r>
          </a:p>
          <a:p>
            <a:pPr marL="285750" indent="-285750">
              <a:buFont typeface="Wingdings" panose="05000000000000000000" pitchFamily="2" charset="2"/>
              <a:buChar char="§"/>
              <a:defRPr/>
            </a:pPr>
            <a:endParaRPr lang="pl-PL" sz="1600" b="1" dirty="0">
              <a:latin typeface="Arial" panose="020B0604020202020204" pitchFamily="34" charset="0"/>
            </a:endParaRPr>
          </a:p>
          <a:p>
            <a:pPr>
              <a:defRPr/>
            </a:pPr>
            <a:r>
              <a:rPr lang="pl-PL" b="1" dirty="0">
                <a:latin typeface="Arial" panose="020B0604020202020204" pitchFamily="34" charset="0"/>
              </a:rPr>
              <a:t>Jednakże przypuszczalne informacje o możliwości wystąpienia tego rodzaju sytuacji komisja </a:t>
            </a:r>
            <a:r>
              <a:rPr lang="pl-PL" b="1" dirty="0">
                <a:latin typeface="Arial Black" panose="020B0A04020102020204" pitchFamily="34" charset="0"/>
              </a:rPr>
              <a:t>wpisuje jedynie w przypadku, gdy ma wiedzę w tym zakresie </a:t>
            </a:r>
            <a:r>
              <a:rPr lang="pl-PL" b="1" dirty="0">
                <a:latin typeface="Arial" panose="020B0604020202020204" pitchFamily="34" charset="0"/>
              </a:rPr>
              <a:t>(np. w trakcie głosowania wystąpiły zdarzenia, które mogły spowodować wystąpienie tych różnic). </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pole tekstowe 5"/>
          <p:cNvSpPr txBox="1">
            <a:spLocks noChangeArrowheads="1"/>
          </p:cNvSpPr>
          <p:nvPr/>
        </p:nvSpPr>
        <p:spPr bwMode="auto">
          <a:xfrm>
            <a:off x="1187450" y="476250"/>
            <a:ext cx="8424863"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pic>
        <p:nvPicPr>
          <p:cNvPr id="51203" name="Obraz 2"/>
          <p:cNvPicPr>
            <a:picLocks noChangeAspect="1"/>
          </p:cNvPicPr>
          <p:nvPr/>
        </p:nvPicPr>
        <p:blipFill>
          <a:blip r:embed="rId2"/>
          <a:srcRect/>
          <a:stretch>
            <a:fillRect/>
          </a:stretch>
        </p:blipFill>
        <p:spPr bwMode="auto">
          <a:xfrm>
            <a:off x="107950" y="908050"/>
            <a:ext cx="4203700" cy="5662613"/>
          </a:xfrm>
          <a:prstGeom prst="rect">
            <a:avLst/>
          </a:prstGeom>
          <a:noFill/>
          <a:ln w="9525">
            <a:noFill/>
            <a:miter lim="800000"/>
            <a:headEnd/>
            <a:tailEnd/>
          </a:ln>
        </p:spPr>
      </p:pic>
      <p:pic>
        <p:nvPicPr>
          <p:cNvPr id="51204" name="Obraz 3"/>
          <p:cNvPicPr>
            <a:picLocks noChangeAspect="1"/>
          </p:cNvPicPr>
          <p:nvPr/>
        </p:nvPicPr>
        <p:blipFill>
          <a:blip r:embed="rId3"/>
          <a:srcRect/>
          <a:stretch>
            <a:fillRect/>
          </a:stretch>
        </p:blipFill>
        <p:spPr bwMode="auto">
          <a:xfrm>
            <a:off x="4371975" y="966788"/>
            <a:ext cx="4232275" cy="5545137"/>
          </a:xfrm>
          <a:prstGeom prst="rect">
            <a:avLst/>
          </a:prstGeom>
          <a:noFill/>
          <a:ln w="9525">
            <a:noFill/>
            <a:miter lim="800000"/>
            <a:headEnd/>
            <a:tailEnd/>
          </a:ln>
        </p:spPr>
      </p:pic>
      <p:sp>
        <p:nvSpPr>
          <p:cNvPr id="8" name="Prostokąt 7"/>
          <p:cNvSpPr/>
          <p:nvPr/>
        </p:nvSpPr>
        <p:spPr>
          <a:xfrm>
            <a:off x="4371975" y="966788"/>
            <a:ext cx="4292600" cy="570706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9" name="Prostokąt 8"/>
          <p:cNvSpPr/>
          <p:nvPr/>
        </p:nvSpPr>
        <p:spPr>
          <a:xfrm>
            <a:off x="107950" y="966788"/>
            <a:ext cx="4176713" cy="5707062"/>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pole tekstowe 5"/>
          <p:cNvSpPr txBox="1">
            <a:spLocks noChangeArrowheads="1"/>
          </p:cNvSpPr>
          <p:nvPr/>
        </p:nvSpPr>
        <p:spPr bwMode="auto">
          <a:xfrm>
            <a:off x="1187450" y="476250"/>
            <a:ext cx="8424863"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pic>
        <p:nvPicPr>
          <p:cNvPr id="52227" name="Obraz 1"/>
          <p:cNvPicPr>
            <a:picLocks noChangeAspect="1"/>
          </p:cNvPicPr>
          <p:nvPr/>
        </p:nvPicPr>
        <p:blipFill>
          <a:blip r:embed="rId2"/>
          <a:srcRect/>
          <a:stretch>
            <a:fillRect/>
          </a:stretch>
        </p:blipFill>
        <p:spPr bwMode="auto">
          <a:xfrm>
            <a:off x="179388" y="908050"/>
            <a:ext cx="3981450" cy="5775325"/>
          </a:xfrm>
          <a:prstGeom prst="rect">
            <a:avLst/>
          </a:prstGeom>
          <a:noFill/>
          <a:ln w="9525">
            <a:noFill/>
            <a:miter lim="800000"/>
            <a:headEnd/>
            <a:tailEnd/>
          </a:ln>
        </p:spPr>
      </p:pic>
      <p:pic>
        <p:nvPicPr>
          <p:cNvPr id="52228" name="Obraz 2"/>
          <p:cNvPicPr>
            <a:picLocks noChangeAspect="1"/>
          </p:cNvPicPr>
          <p:nvPr/>
        </p:nvPicPr>
        <p:blipFill>
          <a:blip r:embed="rId3"/>
          <a:srcRect/>
          <a:stretch>
            <a:fillRect/>
          </a:stretch>
        </p:blipFill>
        <p:spPr bwMode="auto">
          <a:xfrm>
            <a:off x="4356100" y="950913"/>
            <a:ext cx="4046538" cy="5688012"/>
          </a:xfrm>
          <a:prstGeom prst="rect">
            <a:avLst/>
          </a:prstGeom>
          <a:noFill/>
          <a:ln w="9525">
            <a:noFill/>
            <a:miter lim="800000"/>
            <a:headEnd/>
            <a:tailEnd/>
          </a:ln>
        </p:spPr>
      </p:pic>
      <p:sp>
        <p:nvSpPr>
          <p:cNvPr id="7" name="Prostokąt 6"/>
          <p:cNvSpPr/>
          <p:nvPr/>
        </p:nvSpPr>
        <p:spPr>
          <a:xfrm>
            <a:off x="4356100" y="995363"/>
            <a:ext cx="3960813" cy="56784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 name="Prostokąt 7"/>
          <p:cNvSpPr/>
          <p:nvPr/>
        </p:nvSpPr>
        <p:spPr>
          <a:xfrm>
            <a:off x="107950" y="995363"/>
            <a:ext cx="4103688" cy="5678487"/>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3250" name="Obraz 1"/>
          <p:cNvPicPr>
            <a:picLocks noChangeAspect="1"/>
          </p:cNvPicPr>
          <p:nvPr/>
        </p:nvPicPr>
        <p:blipFill>
          <a:blip r:embed="rId2"/>
          <a:srcRect/>
          <a:stretch>
            <a:fillRect/>
          </a:stretch>
        </p:blipFill>
        <p:spPr bwMode="auto">
          <a:xfrm>
            <a:off x="34925" y="887413"/>
            <a:ext cx="4264025" cy="5786437"/>
          </a:xfrm>
          <a:prstGeom prst="rect">
            <a:avLst/>
          </a:prstGeom>
          <a:noFill/>
          <a:ln w="9525">
            <a:noFill/>
            <a:miter lim="800000"/>
            <a:headEnd/>
            <a:tailEnd/>
          </a:ln>
        </p:spPr>
      </p:pic>
      <p:sp>
        <p:nvSpPr>
          <p:cNvPr id="53251" name="pole tekstowe 5"/>
          <p:cNvSpPr txBox="1">
            <a:spLocks noChangeArrowheads="1"/>
          </p:cNvSpPr>
          <p:nvPr/>
        </p:nvSpPr>
        <p:spPr bwMode="auto">
          <a:xfrm>
            <a:off x="1187450" y="476250"/>
            <a:ext cx="8424863" cy="400050"/>
          </a:xfrm>
          <a:prstGeom prst="rect">
            <a:avLst/>
          </a:prstGeom>
          <a:noFill/>
          <a:ln w="9525">
            <a:noFill/>
            <a:miter lim="800000"/>
            <a:headEnd/>
            <a:tailEnd/>
          </a:ln>
        </p:spPr>
        <p:txBody>
          <a:bodyPr>
            <a:spAutoFit/>
          </a:bodyPr>
          <a:lstStyle/>
          <a:p>
            <a:r>
              <a:rPr lang="pl-PL" altLang="pl-PL" sz="2000" b="1">
                <a:solidFill>
                  <a:srgbClr val="9D032A"/>
                </a:solidFill>
                <a:latin typeface="Arial Black" pitchFamily="34" charset="0"/>
              </a:rPr>
              <a:t>            PROTOKÓŁ PRZEKAZANIA</a:t>
            </a:r>
          </a:p>
        </p:txBody>
      </p:sp>
      <p:pic>
        <p:nvPicPr>
          <p:cNvPr id="53252" name="Obraz 2"/>
          <p:cNvPicPr>
            <a:picLocks noChangeAspect="1"/>
          </p:cNvPicPr>
          <p:nvPr/>
        </p:nvPicPr>
        <p:blipFill>
          <a:blip r:embed="rId3"/>
          <a:srcRect/>
          <a:stretch>
            <a:fillRect/>
          </a:stretch>
        </p:blipFill>
        <p:spPr bwMode="auto">
          <a:xfrm>
            <a:off x="4572000" y="981075"/>
            <a:ext cx="4141788" cy="5668963"/>
          </a:xfrm>
          <a:prstGeom prst="rect">
            <a:avLst/>
          </a:prstGeom>
          <a:noFill/>
          <a:ln w="9525">
            <a:noFill/>
            <a:miter lim="800000"/>
            <a:headEnd/>
            <a:tailEnd/>
          </a:ln>
        </p:spPr>
      </p:pic>
      <p:sp>
        <p:nvSpPr>
          <p:cNvPr id="4" name="Prostokąt 3"/>
          <p:cNvSpPr/>
          <p:nvPr/>
        </p:nvSpPr>
        <p:spPr>
          <a:xfrm>
            <a:off x="107950" y="981075"/>
            <a:ext cx="4103688" cy="56927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 name="Prostokąt 7"/>
          <p:cNvSpPr/>
          <p:nvPr/>
        </p:nvSpPr>
        <p:spPr>
          <a:xfrm>
            <a:off x="4457700" y="981075"/>
            <a:ext cx="4103688" cy="5692775"/>
          </a:xfrm>
          <a:prstGeom prst="rect">
            <a:avLst/>
          </a:prstGeom>
          <a:noFill/>
          <a:ln w="190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Prostokąt 8"/>
          <p:cNvSpPr>
            <a:spLocks noChangeArrowheads="1"/>
          </p:cNvSpPr>
          <p:nvPr/>
        </p:nvSpPr>
        <p:spPr bwMode="auto">
          <a:xfrm>
            <a:off x="1763713" y="476250"/>
            <a:ext cx="4572000" cy="677863"/>
          </a:xfrm>
          <a:prstGeom prst="rect">
            <a:avLst/>
          </a:prstGeom>
          <a:noFill/>
          <a:ln w="9525">
            <a:noFill/>
            <a:miter lim="800000"/>
            <a:headEnd/>
            <a:tailEnd/>
          </a:ln>
        </p:spPr>
        <p:txBody>
          <a:bodyPr>
            <a:spAutoFit/>
          </a:bodyPr>
          <a:lstStyle/>
          <a:p>
            <a:pPr algn="ctr"/>
            <a:r>
              <a:rPr lang="pl-PL" altLang="pl-PL" sz="2000" b="1">
                <a:solidFill>
                  <a:srgbClr val="9D032A"/>
                </a:solidFill>
                <a:latin typeface="Arial Black" pitchFamily="34" charset="0"/>
              </a:rPr>
              <a:t>PRZEKAZANIE DOKUMENTÓW</a:t>
            </a:r>
          </a:p>
          <a:p>
            <a:pPr algn="ctr"/>
            <a:r>
              <a:rPr lang="pl-PL" altLang="pl-PL" b="1">
                <a:solidFill>
                  <a:srgbClr val="9D032A"/>
                </a:solidFill>
                <a:latin typeface="Arial Black" pitchFamily="34" charset="0"/>
                <a:cs typeface="Arial" charset="0"/>
              </a:rPr>
              <a:t>(zadania wykonywane wspólnie)   </a:t>
            </a:r>
          </a:p>
        </p:txBody>
      </p:sp>
      <p:sp>
        <p:nvSpPr>
          <p:cNvPr id="54275" name="Prostokąt 9"/>
          <p:cNvSpPr>
            <a:spLocks noChangeArrowheads="1"/>
          </p:cNvSpPr>
          <p:nvPr/>
        </p:nvSpPr>
        <p:spPr bwMode="auto">
          <a:xfrm>
            <a:off x="179388" y="1341438"/>
            <a:ext cx="8569325" cy="5354637"/>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1900" b="1"/>
              <a:t>Protokół przekazania podpisują wszyscy obecni przy przekazaniu członkowie każdej z komisji obwodowej – obowiązkowo przewodniczący lub zastępcy.</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Protokół opatruje się </a:t>
            </a:r>
            <a:r>
              <a:rPr lang="pl-PL" altLang="pl-PL" sz="1900" b="1">
                <a:latin typeface="Arial Black" pitchFamily="34" charset="0"/>
              </a:rPr>
              <a:t>pieczęcią obwodowej komisji wyborczej ds. ustalenia wyników</a:t>
            </a:r>
            <a:r>
              <a:rPr lang="pl-PL" altLang="pl-PL" sz="1900" b="1"/>
              <a:t>.</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Każdy z członków komisji obwodowych oraz mąż zaufania, a także obserwator społeczny może zażądać otrzymania kopii protokołu  przekazania.</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Z chwilą podpisania protokołu przekazania obwodowa komisja wyborcza ds. przeprowadzenia głosowania w obwodzie kończy pracę i opuszcza lokal. </a:t>
            </a:r>
          </a:p>
          <a:p>
            <a:pPr marL="342900" indent="-342900">
              <a:buFont typeface="Wingdings" pitchFamily="2" charset="2"/>
              <a:buChar char="Ø"/>
            </a:pPr>
            <a:endParaRPr lang="pl-PL" altLang="pl-PL" sz="1900" b="1"/>
          </a:p>
          <a:p>
            <a:pPr marL="342900" indent="-342900">
              <a:buFont typeface="Wingdings" pitchFamily="2" charset="2"/>
              <a:buChar char="Ø"/>
            </a:pPr>
            <a:r>
              <a:rPr lang="pl-PL" altLang="pl-PL" sz="1900" b="1"/>
              <a:t>Protokół przekazania obwodowa komisja wyborcza ds. ustalenia wyników głosowania w obwodzie przekazuje gminnej komisji wyborczej wraz z protokołem głosowania w obwodzie.</a:t>
            </a:r>
          </a:p>
        </p:txBody>
      </p:sp>
    </p:spTree>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5298" name="Grupa 26"/>
          <p:cNvGrpSpPr>
            <a:grpSpLocks/>
          </p:cNvGrpSpPr>
          <p:nvPr/>
        </p:nvGrpSpPr>
        <p:grpSpPr bwMode="auto">
          <a:xfrm>
            <a:off x="280988" y="2708275"/>
            <a:ext cx="5053012" cy="3784600"/>
            <a:chOff x="281746" y="2708920"/>
            <a:chExt cx="5052594" cy="3784569"/>
          </a:xfrm>
        </p:grpSpPr>
        <p:pic>
          <p:nvPicPr>
            <p:cNvPr id="55307" name="Obraz 20" descr="OKW - porządek na stole.jpg"/>
            <p:cNvPicPr>
              <a:picLocks noChangeAspect="1"/>
            </p:cNvPicPr>
            <p:nvPr/>
          </p:nvPicPr>
          <p:blipFill>
            <a:blip r:embed="rId2"/>
            <a:srcRect/>
            <a:stretch>
              <a:fillRect/>
            </a:stretch>
          </p:blipFill>
          <p:spPr bwMode="auto">
            <a:xfrm>
              <a:off x="281746" y="2708920"/>
              <a:ext cx="5052594" cy="3784569"/>
            </a:xfrm>
            <a:prstGeom prst="rect">
              <a:avLst/>
            </a:prstGeom>
            <a:noFill/>
            <a:ln w="9525">
              <a:noFill/>
              <a:miter lim="800000"/>
              <a:headEnd/>
              <a:tailEnd/>
            </a:ln>
          </p:spPr>
        </p:pic>
        <p:sp>
          <p:nvSpPr>
            <p:cNvPr id="22" name="Prostokąt 21"/>
            <p:cNvSpPr/>
            <p:nvPr/>
          </p:nvSpPr>
          <p:spPr>
            <a:xfrm>
              <a:off x="2223097" y="4707567"/>
              <a:ext cx="339697" cy="182561"/>
            </a:xfrm>
            <a:prstGeom prst="rect">
              <a:avLst/>
            </a:prstGeom>
            <a:solidFill>
              <a:srgbClr val="00B0F0"/>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3" name="Prostokąt 22"/>
            <p:cNvSpPr/>
            <p:nvPr/>
          </p:nvSpPr>
          <p:spPr>
            <a:xfrm>
              <a:off x="3015195" y="4707567"/>
              <a:ext cx="339697" cy="182561"/>
            </a:xfrm>
            <a:prstGeom prst="rect">
              <a:avLst/>
            </a:prstGeom>
            <a:solidFill>
              <a:srgbClr val="FFCCCC"/>
            </a:solidFill>
            <a:ln>
              <a:solidFill>
                <a:srgbClr val="FFCCCC"/>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4" name="Prostokąt 23"/>
            <p:cNvSpPr/>
            <p:nvPr/>
          </p:nvSpPr>
          <p:spPr>
            <a:xfrm>
              <a:off x="2583431" y="4885365"/>
              <a:ext cx="169848" cy="365122"/>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5" name="Prostokąt 24"/>
            <p:cNvSpPr/>
            <p:nvPr/>
          </p:nvSpPr>
          <p:spPr>
            <a:xfrm>
              <a:off x="2799313" y="4885365"/>
              <a:ext cx="169848" cy="365122"/>
            </a:xfrm>
            <a:prstGeom prst="rect">
              <a:avLst/>
            </a:prstGeom>
            <a:solidFill>
              <a:srgbClr val="FFFF00"/>
            </a:solidFill>
            <a:ln>
              <a:solidFill>
                <a:srgbClr val="FFFF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26" name="Owal 25"/>
            <p:cNvSpPr/>
            <p:nvPr/>
          </p:nvSpPr>
          <p:spPr>
            <a:xfrm>
              <a:off x="1188133" y="4399594"/>
              <a:ext cx="503196" cy="396872"/>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55299" name="Prostokąt 4"/>
          <p:cNvSpPr>
            <a:spLocks noChangeArrowheads="1"/>
          </p:cNvSpPr>
          <p:nvPr/>
        </p:nvSpPr>
        <p:spPr bwMode="auto">
          <a:xfrm>
            <a:off x="250825" y="1582738"/>
            <a:ext cx="8785225" cy="2246312"/>
          </a:xfrm>
          <a:prstGeom prst="rect">
            <a:avLst/>
          </a:prstGeom>
          <a:noFill/>
          <a:ln w="9525">
            <a:noFill/>
            <a:miter lim="800000"/>
            <a:headEnd/>
            <a:tailEnd/>
          </a:ln>
        </p:spPr>
        <p:txBody>
          <a:bodyPr>
            <a:spAutoFit/>
          </a:bodyPr>
          <a:lstStyle/>
          <a:p>
            <a:r>
              <a:rPr lang="pl-PL" altLang="pl-PL" sz="2000" b="1"/>
              <a:t>Czynności związane z ustaleniem wyników głosowania w obwodzie </a:t>
            </a:r>
          </a:p>
          <a:p>
            <a:r>
              <a:rPr lang="pl-PL" altLang="pl-PL" sz="2000" b="1"/>
              <a:t>i sporządzeniem protokołów głosowania w obwodzie komisja wykonuje wspólnie, </a:t>
            </a:r>
            <a:r>
              <a:rPr lang="pl-PL" altLang="pl-PL" sz="2000" b="1" u="sng"/>
              <a:t>wszyscy obecni członkowie</a:t>
            </a:r>
            <a:r>
              <a:rPr lang="pl-PL" altLang="pl-PL" sz="2000" b="1"/>
              <a:t>. </a:t>
            </a:r>
          </a:p>
          <a:p>
            <a:endParaRPr lang="pl-PL" altLang="pl-PL" sz="2000" b="1"/>
          </a:p>
          <a:p>
            <a:r>
              <a:rPr lang="pl-PL" altLang="pl-PL" sz="2000" b="1">
                <a:latin typeface="Arial Black" pitchFamily="34" charset="0"/>
              </a:rPr>
              <a:t>Nie jest dopuszczalne tworzenie z członków komisji grup roboczych, które wykonywałyby oddzielnie czynności po zakończeniu głosowania. </a:t>
            </a:r>
          </a:p>
        </p:txBody>
      </p:sp>
      <p:pic>
        <p:nvPicPr>
          <p:cNvPr id="55300" name="Obraz 1" descr="File:&lt;strong&gt;Family&lt;/strong&gt; eating clip art.svg - Wikimedia Commons"/>
          <p:cNvPicPr>
            <a:picLocks noChangeAspect="1"/>
          </p:cNvPicPr>
          <p:nvPr/>
        </p:nvPicPr>
        <p:blipFill>
          <a:blip r:embed="rId3" cstate="print"/>
          <a:srcRect/>
          <a:stretch>
            <a:fillRect/>
          </a:stretch>
        </p:blipFill>
        <p:spPr bwMode="auto">
          <a:xfrm>
            <a:off x="4932363" y="4497388"/>
            <a:ext cx="1462087" cy="1471612"/>
          </a:xfrm>
          <a:prstGeom prst="rect">
            <a:avLst/>
          </a:prstGeom>
          <a:noFill/>
          <a:ln w="9525">
            <a:noFill/>
            <a:miter lim="800000"/>
            <a:headEnd/>
            <a:tailEnd/>
          </a:ln>
        </p:spPr>
      </p:pic>
      <p:pic>
        <p:nvPicPr>
          <p:cNvPr id="55301" name="Obraz 1" descr="File:&lt;strong&gt;Family&lt;/strong&gt; eating clip art.svg - Wikimedia Commons"/>
          <p:cNvPicPr>
            <a:picLocks noChangeAspect="1"/>
          </p:cNvPicPr>
          <p:nvPr/>
        </p:nvPicPr>
        <p:blipFill>
          <a:blip r:embed="rId3" cstate="print"/>
          <a:srcRect/>
          <a:stretch>
            <a:fillRect/>
          </a:stretch>
        </p:blipFill>
        <p:spPr bwMode="auto">
          <a:xfrm>
            <a:off x="7019925" y="4365625"/>
            <a:ext cx="1462088" cy="1471613"/>
          </a:xfrm>
          <a:prstGeom prst="rect">
            <a:avLst/>
          </a:prstGeom>
          <a:noFill/>
          <a:ln w="9525">
            <a:noFill/>
            <a:miter lim="800000"/>
            <a:headEnd/>
            <a:tailEnd/>
          </a:ln>
        </p:spPr>
      </p:pic>
      <p:cxnSp>
        <p:nvCxnSpPr>
          <p:cNvPr id="11" name="Łącznik prosty 10"/>
          <p:cNvCxnSpPr/>
          <p:nvPr/>
        </p:nvCxnSpPr>
        <p:spPr>
          <a:xfrm>
            <a:off x="4630738" y="4398963"/>
            <a:ext cx="1990725" cy="1457325"/>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3" name="Łącznik prosty 12"/>
          <p:cNvCxnSpPr/>
          <p:nvPr/>
        </p:nvCxnSpPr>
        <p:spPr>
          <a:xfrm flipH="1">
            <a:off x="5003800" y="4365625"/>
            <a:ext cx="1390650" cy="1516063"/>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6" name="Łącznik prosty 15"/>
          <p:cNvCxnSpPr/>
          <p:nvPr/>
        </p:nvCxnSpPr>
        <p:spPr>
          <a:xfrm>
            <a:off x="6718300" y="4383088"/>
            <a:ext cx="1992313" cy="1455737"/>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17" name="Łącznik prosty 16"/>
          <p:cNvCxnSpPr/>
          <p:nvPr/>
        </p:nvCxnSpPr>
        <p:spPr>
          <a:xfrm flipH="1">
            <a:off x="7092950" y="4348163"/>
            <a:ext cx="1389063" cy="1516062"/>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55306" name="Prostokąt 18"/>
          <p:cNvSpPr>
            <a:spLocks noChangeArrowheads="1"/>
          </p:cNvSpPr>
          <p:nvPr/>
        </p:nvSpPr>
        <p:spPr bwMode="auto">
          <a:xfrm>
            <a:off x="179388" y="333375"/>
            <a:ext cx="7524750"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Tree>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3"/>
          <p:cNvSpPr/>
          <p:nvPr/>
        </p:nvSpPr>
        <p:spPr>
          <a:xfrm>
            <a:off x="250825" y="1557338"/>
            <a:ext cx="8642350" cy="3785652"/>
          </a:xfrm>
          <a:prstGeom prst="rect">
            <a:avLst/>
          </a:prstGeom>
        </p:spPr>
        <p:txBody>
          <a:bodyPr>
            <a:spAutoFit/>
          </a:bodyPr>
          <a:lstStyle/>
          <a:p>
            <a:pPr>
              <a:defRPr/>
            </a:pPr>
            <a:r>
              <a:rPr lang="pl-PL" sz="2000" b="1" dirty="0">
                <a:latin typeface="Arial" panose="020B0604020202020204" pitchFamily="34" charset="0"/>
              </a:rPr>
              <a:t>Komisja ustala wyniki głosowania i sporządza protokoły głosowania w obwodzie: </a:t>
            </a:r>
            <a:endParaRPr lang="pl-PL" sz="2000" b="1" dirty="0" smtClean="0">
              <a:latin typeface="Arial" panose="020B0604020202020204" pitchFamily="34" charset="0"/>
            </a:endParaRPr>
          </a:p>
          <a:p>
            <a:pPr>
              <a:defRPr/>
            </a:pP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w wyborach do rady gminy,</a:t>
            </a:r>
          </a:p>
          <a:p>
            <a:pPr marL="342900" indent="-342900">
              <a:buFont typeface="Wingdings" panose="05000000000000000000" pitchFamily="2" charset="2"/>
              <a:buChar char="Ø"/>
              <a:defRPr/>
            </a:pPr>
            <a:r>
              <a:rPr lang="pl-PL" sz="2000" b="1" dirty="0">
                <a:latin typeface="Arial" panose="020B0604020202020204" pitchFamily="34" charset="0"/>
              </a:rPr>
              <a:t>do rady </a:t>
            </a:r>
            <a:r>
              <a:rPr lang="pl-PL" sz="2000" b="1" dirty="0" smtClean="0">
                <a:latin typeface="Arial" panose="020B0604020202020204" pitchFamily="34" charset="0"/>
              </a:rPr>
              <a:t>powiatu,</a:t>
            </a: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do sejmiku województwa,</a:t>
            </a:r>
          </a:p>
          <a:p>
            <a:pPr marL="342900" indent="-342900">
              <a:buFont typeface="Wingdings" panose="05000000000000000000" pitchFamily="2" charset="2"/>
              <a:buChar char="Ø"/>
              <a:defRPr/>
            </a:pPr>
            <a:r>
              <a:rPr lang="pl-PL" sz="2000" b="1" dirty="0">
                <a:latin typeface="Arial" panose="020B0604020202020204" pitchFamily="34" charset="0"/>
              </a:rPr>
              <a:t>na wójta, </a:t>
            </a:r>
          </a:p>
          <a:p>
            <a:pPr>
              <a:defRPr/>
            </a:pPr>
            <a:r>
              <a:rPr lang="pl-PL" sz="2000" b="1" dirty="0" smtClean="0">
                <a:solidFill>
                  <a:srgbClr val="C00000"/>
                </a:solidFill>
                <a:latin typeface="Arial" panose="020B0604020202020204" pitchFamily="34" charset="0"/>
              </a:rPr>
              <a:t> </a:t>
            </a:r>
            <a:endParaRPr lang="pl-PL" sz="2000" b="1" dirty="0">
              <a:solidFill>
                <a:srgbClr val="C00000"/>
              </a:solidFill>
              <a:latin typeface="Arial" panose="020B0604020202020204" pitchFamily="34" charset="0"/>
            </a:endParaRPr>
          </a:p>
          <a:p>
            <a:pPr>
              <a:defRPr/>
            </a:pPr>
            <a:r>
              <a:rPr lang="pl-PL" sz="2000" b="1" dirty="0" smtClean="0">
                <a:latin typeface="Arial" panose="020B0604020202020204" pitchFamily="34" charset="0"/>
              </a:rPr>
              <a:t>wykorzystując </a:t>
            </a:r>
            <a:r>
              <a:rPr lang="pl-PL" sz="2000" b="1" dirty="0">
                <a:latin typeface="Arial" panose="020B0604020202020204" pitchFamily="34" charset="0"/>
              </a:rPr>
              <a:t>w tym celu dostarczone formularze protokołów. </a:t>
            </a:r>
          </a:p>
          <a:p>
            <a:pPr>
              <a:defRPr/>
            </a:pPr>
            <a:r>
              <a:rPr lang="pl-PL" sz="2000" b="1" u="sng" dirty="0">
                <a:latin typeface="Arial" panose="020B0604020202020204" pitchFamily="34" charset="0"/>
              </a:rPr>
              <a:t>Jeżeli w obwodzie przeprowadzone było głosowanie do rady gminy w więcej niż w jednym okręgu, to dla każdego okręgu sporządza się oddzielny protokół. </a:t>
            </a:r>
          </a:p>
        </p:txBody>
      </p:sp>
      <p:sp>
        <p:nvSpPr>
          <p:cNvPr id="56323" name="Prostokąt 4"/>
          <p:cNvSpPr>
            <a:spLocks noChangeArrowheads="1"/>
          </p:cNvSpPr>
          <p:nvPr/>
        </p:nvSpPr>
        <p:spPr bwMode="auto">
          <a:xfrm>
            <a:off x="179388" y="333375"/>
            <a:ext cx="7524750"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Tree>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Prostokąt 3"/>
          <p:cNvSpPr>
            <a:spLocks noChangeArrowheads="1"/>
          </p:cNvSpPr>
          <p:nvPr/>
        </p:nvSpPr>
        <p:spPr bwMode="auto">
          <a:xfrm>
            <a:off x="179388" y="333375"/>
            <a:ext cx="7524750"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
        <p:nvSpPr>
          <p:cNvPr id="57347" name="pole tekstowe 4"/>
          <p:cNvSpPr txBox="1">
            <a:spLocks noChangeArrowheads="1"/>
          </p:cNvSpPr>
          <p:nvPr/>
        </p:nvSpPr>
        <p:spPr bwMode="auto">
          <a:xfrm>
            <a:off x="323850" y="1844675"/>
            <a:ext cx="8280400" cy="3786188"/>
          </a:xfrm>
          <a:prstGeom prst="rect">
            <a:avLst/>
          </a:prstGeom>
          <a:noFill/>
          <a:ln w="9525">
            <a:noFill/>
            <a:miter lim="800000"/>
            <a:headEnd/>
            <a:tailEnd/>
          </a:ln>
        </p:spPr>
        <p:txBody>
          <a:bodyPr>
            <a:spAutoFit/>
          </a:bodyPr>
          <a:lstStyle/>
          <a:p>
            <a:r>
              <a:rPr lang="pl-PL" altLang="pl-PL" sz="2000" b="1"/>
              <a:t>Ustalając wyniki głosowania, obwodowa komisja wyborcza ds. ustalenia wyników głosowania, przy wykonywaniu czynności związanych  ze sporządzaniem protokołów głosowania w obwodzie, jest zobowiązana do rygorystycznego przestrzegania zasad opisanych w rozdziale IV, w </a:t>
            </a:r>
            <a:r>
              <a:rPr lang="pl-PL" altLang="pl-PL" sz="2000" b="1">
                <a:latin typeface="Arial Black" pitchFamily="34" charset="0"/>
              </a:rPr>
              <a:t>punktach 30- 73 </a:t>
            </a:r>
            <a:r>
              <a:rPr lang="pl-PL" altLang="pl-PL" sz="2000" b="1"/>
              <a:t>uchwały Państwowej Komisji Wyborczej z dnia 17 września 2018 r. w sprawie wytycznych dla obwodowych komisji wyborczych ds. ustalenia wyników głosowania w obwodzie dotyczących zadań i trybu ustalenia wyników głosowania w wyborach organów jednostek samorządu terytorialnego  zarządzonych na dzień 21 października 2018 r. </a:t>
            </a:r>
          </a:p>
          <a:p>
            <a:endParaRPr lang="pl-PL" altLang="pl-PL" sz="2000" b="1"/>
          </a:p>
        </p:txBody>
      </p:sp>
    </p:spTree>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Prostokąt 2"/>
          <p:cNvSpPr>
            <a:spLocks noChangeArrowheads="1"/>
          </p:cNvSpPr>
          <p:nvPr/>
        </p:nvSpPr>
        <p:spPr bwMode="auto">
          <a:xfrm>
            <a:off x="250825" y="260350"/>
            <a:ext cx="7524750"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a:t>
            </a:r>
          </a:p>
          <a:p>
            <a:pPr algn="ctr"/>
            <a:r>
              <a:rPr lang="pl-PL" altLang="pl-PL" sz="2200" b="1">
                <a:solidFill>
                  <a:srgbClr val="C00000"/>
                </a:solidFill>
              </a:rPr>
              <a:t>W OBWODZIE </a:t>
            </a:r>
          </a:p>
        </p:txBody>
      </p:sp>
      <p:sp>
        <p:nvSpPr>
          <p:cNvPr id="4" name="pole tekstowe 3"/>
          <p:cNvSpPr txBox="1"/>
          <p:nvPr/>
        </p:nvSpPr>
        <p:spPr>
          <a:xfrm>
            <a:off x="250825" y="1628775"/>
            <a:ext cx="8512175" cy="4186238"/>
          </a:xfrm>
          <a:prstGeom prst="rect">
            <a:avLst/>
          </a:prstGeom>
          <a:noFill/>
        </p:spPr>
        <p:txBody>
          <a:bodyPr>
            <a:spAutoFit/>
          </a:bodyPr>
          <a:lstStyle/>
          <a:p>
            <a:pPr>
              <a:defRPr/>
            </a:pPr>
            <a:r>
              <a:rPr lang="pl-PL" sz="1900" b="1" dirty="0">
                <a:latin typeface="Arial" panose="020B0604020202020204" pitchFamily="34" charset="0"/>
              </a:rPr>
              <a:t>Należy mieć na uwadze, że:</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dane zawarte w punktach I – XI protokołu przekazania muszą być przepisane do odpowiednich pozycji protokołów wyników głosowania, bez jakichkolwiek zmian i modyfikacji,</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jeżeli ustalona przez komisję liczba wynosi zero, w ostatniej kratce z prawej strony należy wpisać cyfrę „0”. Nie wolno zostawiać niewypełnionej kratki lub dokonywać wykreślenia</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liczby wyborców, </a:t>
            </a:r>
            <a:r>
              <a:rPr lang="pl-PL" sz="1900" b="1" u="sng" dirty="0">
                <a:latin typeface="Arial" panose="020B0604020202020204" pitchFamily="34" charset="0"/>
              </a:rPr>
              <a:t>którym wydano karty </a:t>
            </a:r>
            <a:r>
              <a:rPr lang="pl-PL" sz="1900" b="1" dirty="0">
                <a:latin typeface="Arial" panose="020B0604020202020204" pitchFamily="34" charset="0"/>
              </a:rPr>
              <a:t>do głosowania w wyborach do poszczególnych rad i w wyborach wójta mogą być różne,</a:t>
            </a:r>
          </a:p>
        </p:txBody>
      </p:sp>
    </p:spTree>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Prostokąt 5"/>
          <p:cNvSpPr>
            <a:spLocks noChangeArrowheads="1"/>
          </p:cNvSpPr>
          <p:nvPr/>
        </p:nvSpPr>
        <p:spPr bwMode="auto">
          <a:xfrm>
            <a:off x="468313" y="476250"/>
            <a:ext cx="7056437" cy="769938"/>
          </a:xfrm>
          <a:prstGeom prst="rect">
            <a:avLst/>
          </a:prstGeom>
          <a:noFill/>
          <a:ln w="9525">
            <a:noFill/>
            <a:miter lim="800000"/>
            <a:headEnd/>
            <a:tailEnd/>
          </a:ln>
        </p:spPr>
        <p:txBody>
          <a:bodyPr>
            <a:spAutoFit/>
          </a:bodyPr>
          <a:lstStyle/>
          <a:p>
            <a:pPr algn="ctr"/>
            <a:r>
              <a:rPr lang="pl-PL" altLang="pl-PL" sz="2200" b="1">
                <a:solidFill>
                  <a:srgbClr val="C00000"/>
                </a:solidFill>
              </a:rPr>
              <a:t>ROZLICZENIE KART DO GŁOSOWANIA</a:t>
            </a:r>
          </a:p>
          <a:p>
            <a:pPr algn="ctr"/>
            <a:r>
              <a:rPr lang="pl-PL" altLang="pl-PL" sz="2200" b="1">
                <a:solidFill>
                  <a:srgbClr val="C00000"/>
                </a:solidFill>
              </a:rPr>
              <a:t>(czynność wykonana przed otwarciem urny)</a:t>
            </a:r>
          </a:p>
        </p:txBody>
      </p:sp>
      <p:sp>
        <p:nvSpPr>
          <p:cNvPr id="51203" name="Prostokąt 6"/>
          <p:cNvSpPr>
            <a:spLocks noChangeArrowheads="1"/>
          </p:cNvSpPr>
          <p:nvPr/>
        </p:nvSpPr>
        <p:spPr bwMode="auto">
          <a:xfrm>
            <a:off x="454025" y="1484313"/>
            <a:ext cx="8137525" cy="3786187"/>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Tx/>
              <a:buNone/>
              <a:defRPr/>
            </a:pPr>
            <a:r>
              <a:rPr lang="pl-PL" altLang="pl-PL" sz="2000" b="1" dirty="0" smtClean="0">
                <a:latin typeface="Arial" panose="020B0604020202020204" pitchFamily="34" charset="0"/>
              </a:rPr>
              <a:t>Komisja wypełnia protokoły w wyborach do poszczególnych rad i wyborach wójta. </a:t>
            </a:r>
          </a:p>
          <a:p>
            <a:pPr>
              <a:lnSpc>
                <a:spcPct val="100000"/>
              </a:lnSpc>
              <a:spcBef>
                <a:spcPct val="0"/>
              </a:spcBef>
              <a:buFontTx/>
              <a:buNone/>
              <a:defRPr/>
            </a:pPr>
            <a:endParaRPr lang="pl-PL" altLang="pl-PL" sz="2000" b="1" dirty="0" smtClean="0">
              <a:latin typeface="Arial" panose="020B0604020202020204" pitchFamily="34" charset="0"/>
            </a:endParaRPr>
          </a:p>
          <a:p>
            <a:pPr>
              <a:lnSpc>
                <a:spcPct val="100000"/>
              </a:lnSpc>
              <a:spcBef>
                <a:spcPct val="0"/>
              </a:spcBef>
              <a:buFontTx/>
              <a:buNone/>
              <a:defRPr/>
            </a:pPr>
            <a:r>
              <a:rPr lang="pl-PL" altLang="pl-PL" sz="2000" b="1" dirty="0" smtClean="0">
                <a:latin typeface="Arial" panose="020B0604020202020204" pitchFamily="34" charset="0"/>
              </a:rPr>
              <a:t>Komisja postępuje w następujący sposób: </a:t>
            </a:r>
          </a:p>
          <a:p>
            <a:pPr>
              <a:lnSpc>
                <a:spcPct val="100000"/>
              </a:lnSpc>
              <a:spcBef>
                <a:spcPct val="0"/>
              </a:spcBef>
              <a:buFontTx/>
              <a:buNone/>
              <a:defRPr/>
            </a:pPr>
            <a:endParaRPr lang="pl-PL" altLang="pl-PL" sz="2000" b="1" dirty="0" smtClean="0">
              <a:latin typeface="Arial" panose="020B0604020202020204" pitchFamily="34" charset="0"/>
            </a:endParaRPr>
          </a:p>
          <a:p>
            <a:pPr marL="342900" indent="-342900">
              <a:lnSpc>
                <a:spcPct val="100000"/>
              </a:lnSpc>
              <a:spcBef>
                <a:spcPct val="0"/>
              </a:spcBef>
              <a:buFont typeface="Wingdings" panose="05000000000000000000" pitchFamily="2" charset="2"/>
              <a:buChar char="Ø"/>
              <a:defRPr/>
            </a:pPr>
            <a:r>
              <a:rPr lang="pl-PL" altLang="pl-PL" sz="2000" b="1" dirty="0" smtClean="0">
                <a:latin typeface="Arial" panose="020B0604020202020204" pitchFamily="34" charset="0"/>
              </a:rPr>
              <a:t>w pierwszej kolejności komisja dokonuje wypełnienia punktów o dane ustalone wspólnie z obwodową komisją wyborczą ds. przeprowadzenia głosowania w obwodzie, wskazane w protokole przekazania. Są to odpowiednie dane z pkt I-XI protokołu przekazania,</a:t>
            </a:r>
          </a:p>
          <a:p>
            <a:pPr marL="342900" indent="-342900">
              <a:lnSpc>
                <a:spcPct val="100000"/>
              </a:lnSpc>
              <a:spcBef>
                <a:spcPct val="0"/>
              </a:spcBef>
              <a:buFont typeface="Wingdings" panose="05000000000000000000" pitchFamily="2" charset="2"/>
              <a:buChar char="Ø"/>
              <a:defRPr/>
            </a:pPr>
            <a:endParaRPr lang="pl-PL" altLang="pl-PL" sz="2000" b="1" dirty="0" smtClean="0">
              <a:latin typeface="Arial" panose="020B0604020202020204" pitchFamily="34" charset="0"/>
            </a:endParaRPr>
          </a:p>
          <a:p>
            <a:pPr marL="342900" indent="-342900">
              <a:lnSpc>
                <a:spcPct val="100000"/>
              </a:lnSpc>
              <a:spcBef>
                <a:spcPct val="0"/>
              </a:spcBef>
              <a:buFont typeface="Wingdings" panose="05000000000000000000" pitchFamily="2" charset="2"/>
              <a:buChar char="Ø"/>
              <a:defRPr/>
            </a:pPr>
            <a:r>
              <a:rPr lang="pl-PL" altLang="pl-PL" sz="2000" b="1" dirty="0" smtClean="0">
                <a:latin typeface="Arial" panose="020B0604020202020204" pitchFamily="34" charset="0"/>
              </a:rPr>
              <a:t>dane te należy przepisać do protokołu.</a:t>
            </a:r>
          </a:p>
        </p:txBody>
      </p:sp>
    </p:spTree>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 name="Prostokąt 30"/>
          <p:cNvSpPr/>
          <p:nvPr/>
        </p:nvSpPr>
        <p:spPr>
          <a:xfrm>
            <a:off x="92075" y="1550988"/>
            <a:ext cx="4852988" cy="62706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aphicFrame>
        <p:nvGraphicFramePr>
          <p:cNvPr id="9" name="Tabela 8"/>
          <p:cNvGraphicFramePr>
            <a:graphicFrameLocks noGrp="1"/>
          </p:cNvGraphicFramePr>
          <p:nvPr/>
        </p:nvGraphicFramePr>
        <p:xfrm>
          <a:off x="79375" y="2909888"/>
          <a:ext cx="5937250" cy="2978150"/>
        </p:xfrm>
        <a:graphic>
          <a:graphicData uri="http://schemas.openxmlformats.org/drawingml/2006/table">
            <a:tbl>
              <a:tblPr/>
              <a:tblGrid>
                <a:gridCol w="303213">
                  <a:extLst>
                    <a:ext uri="{9D8B030D-6E8A-4147-A177-3AD203B41FA5}">
                      <a16:colId xmlns="" xmlns:a16="http://schemas.microsoft.com/office/drawing/2014/main" val="2679348675"/>
                    </a:ext>
                  </a:extLst>
                </a:gridCol>
                <a:gridCol w="4098925">
                  <a:extLst>
                    <a:ext uri="{9D8B030D-6E8A-4147-A177-3AD203B41FA5}">
                      <a16:colId xmlns="" xmlns:a16="http://schemas.microsoft.com/office/drawing/2014/main" val="1456307179"/>
                    </a:ext>
                  </a:extLst>
                </a:gridCol>
                <a:gridCol w="306387">
                  <a:extLst>
                    <a:ext uri="{9D8B030D-6E8A-4147-A177-3AD203B41FA5}">
                      <a16:colId xmlns="" xmlns:a16="http://schemas.microsoft.com/office/drawing/2014/main" val="2062526593"/>
                    </a:ext>
                  </a:extLst>
                </a:gridCol>
                <a:gridCol w="307975">
                  <a:extLst>
                    <a:ext uri="{9D8B030D-6E8A-4147-A177-3AD203B41FA5}">
                      <a16:colId xmlns="" xmlns:a16="http://schemas.microsoft.com/office/drawing/2014/main" val="1881437460"/>
                    </a:ext>
                  </a:extLst>
                </a:gridCol>
                <a:gridCol w="306388">
                  <a:extLst>
                    <a:ext uri="{9D8B030D-6E8A-4147-A177-3AD203B41FA5}">
                      <a16:colId xmlns="" xmlns:a16="http://schemas.microsoft.com/office/drawing/2014/main" val="1585872207"/>
                    </a:ext>
                  </a:extLst>
                </a:gridCol>
                <a:gridCol w="260350">
                  <a:extLst>
                    <a:ext uri="{9D8B030D-6E8A-4147-A177-3AD203B41FA5}">
                      <a16:colId xmlns="" xmlns:a16="http://schemas.microsoft.com/office/drawing/2014/main" val="2743754370"/>
                    </a:ext>
                  </a:extLst>
                </a:gridCol>
                <a:gridCol w="354012">
                  <a:extLst>
                    <a:ext uri="{9D8B030D-6E8A-4147-A177-3AD203B41FA5}">
                      <a16:colId xmlns="" xmlns:a16="http://schemas.microsoft.com/office/drawing/2014/main" val="3087608769"/>
                    </a:ext>
                  </a:extLst>
                </a:gridCol>
              </a:tblGrid>
              <a:tr h="975568">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Liczba wyborców uprawnionych do głosowania </a:t>
                      </a:r>
                      <a:r>
                        <a:rPr kumimoji="0" lang="pl-PL" altLang="pl-PL" sz="16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(umieszczonych w spisie, z uwzględnieniem dodatkowych formularzy</a:t>
                      </a:r>
                      <a:r>
                        <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 w chwili zakończenia głosowania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924819184"/>
                  </a:ext>
                </a:extLst>
              </a:tr>
              <a:tr h="487784">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umieszczonych w części A spisu wyborców </a:t>
                      </a:r>
                      <a:r>
                        <a:rPr kumimoji="0" lang="pl-PL" altLang="pl-PL" sz="16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polscy)</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52172545"/>
                  </a:ext>
                </a:extLst>
              </a:tr>
              <a:tr h="827264">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umieszczonych w części B spisu wyborców </a:t>
                      </a:r>
                      <a:r>
                        <a:rPr kumimoji="0" lang="pl-PL" altLang="pl-PL" sz="16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UE niebędący obywatelami polskimi)</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319974127"/>
                  </a:ext>
                </a:extLst>
              </a:tr>
              <a:tr h="687534">
                <a:tc gridSpan="7">
                  <a:txBody>
                    <a:bodyPr/>
                    <a:lstStyle>
                      <a:lvl1pPr marL="449263" indent="-449263">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449263" marR="0" lvl="0" indent="-449263" algn="l" defTabSz="914400" rtl="0" eaLnBrk="1" fontAlgn="base" latinLnBrk="0" hangingPunct="1">
                        <a:lnSpc>
                          <a:spcPct val="100000"/>
                        </a:lnSpc>
                        <a:spcBef>
                          <a:spcPts val="300"/>
                        </a:spcBef>
                        <a:spcAft>
                          <a:spcPts val="30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Uwaga!</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Suma liczb z pkt. 1a i 1b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musi być</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równa liczbie z pkt. 1</a:t>
                      </a:r>
                    </a:p>
                  </a:txBody>
                  <a:tcPr marL="44450" marR="44450" marT="0" marB="0" horzOverflow="overflow">
                    <a:lnL>
                      <a:noFill/>
                    </a:lnL>
                    <a:lnR>
                      <a:noFill/>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 xmlns:a16="http://schemas.microsoft.com/office/drawing/2014/main" val="1293969848"/>
                  </a:ext>
                </a:extLst>
              </a:tr>
            </a:tbl>
          </a:graphicData>
        </a:graphic>
      </p:graphicFrame>
      <p:sp>
        <p:nvSpPr>
          <p:cNvPr id="27" name="Prostokąt zaokrąglony 26"/>
          <p:cNvSpPr/>
          <p:nvPr/>
        </p:nvSpPr>
        <p:spPr>
          <a:xfrm>
            <a:off x="0" y="5732463"/>
            <a:ext cx="7667625" cy="1081087"/>
          </a:xfrm>
          <a:prstGeom prst="roundRect">
            <a:avLst/>
          </a:prstGeom>
          <a:solidFill>
            <a:schemeClr val="bg2"/>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0456"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
        <p:nvSpPr>
          <p:cNvPr id="60457" name="Rectangle 2"/>
          <p:cNvSpPr>
            <a:spLocks noChangeArrowheads="1"/>
          </p:cNvSpPr>
          <p:nvPr/>
        </p:nvSpPr>
        <p:spPr bwMode="auto">
          <a:xfrm>
            <a:off x="84138" y="2505075"/>
            <a:ext cx="4775200" cy="492125"/>
          </a:xfrm>
          <a:prstGeom prst="rect">
            <a:avLst/>
          </a:prstGeom>
          <a:noFill/>
          <a:ln w="9525">
            <a:noFill/>
            <a:miter lim="800000"/>
            <a:headEnd/>
            <a:tailEnd/>
          </a:ln>
          <a:effectLst/>
        </p:spPr>
        <p:txBody>
          <a:bodyPr bIns="0" anchor="ctr">
            <a:spAutoFit/>
          </a:bodyPr>
          <a:lstStyle/>
          <a:p>
            <a:r>
              <a:rPr lang="pl-PL" altLang="pl-PL" sz="1100" b="1">
                <a:latin typeface="Times New Roman" pitchFamily="18" charset="0"/>
                <a:cs typeface="Times New Roman" pitchFamily="18" charset="0"/>
              </a:rPr>
              <a:t>I     ROZLICZENIE SPISU WYBORC</a:t>
            </a:r>
            <a:r>
              <a:rPr lang="pl-PL" altLang="pl-PL" sz="1100" b="1">
                <a:cs typeface="Times New Roman" pitchFamily="18" charset="0"/>
              </a:rPr>
              <a:t>Ó</a:t>
            </a:r>
            <a:r>
              <a:rPr lang="pl-PL" altLang="pl-PL" sz="1100" b="1">
                <a:latin typeface="Times New Roman" pitchFamily="18" charset="0"/>
                <a:cs typeface="Times New Roman" pitchFamily="18" charset="0"/>
              </a:rPr>
              <a:t>W I KART DO GŁOSOWANIA</a:t>
            </a:r>
            <a:endParaRPr lang="pl-PL" altLang="pl-PL" sz="1200" b="1">
              <a:latin typeface="Times New Roman" pitchFamily="18" charset="0"/>
              <a:cs typeface="Times New Roman" pitchFamily="18" charset="0"/>
            </a:endParaRPr>
          </a:p>
          <a:p>
            <a:endParaRPr lang="pl-PL" altLang="pl-PL"/>
          </a:p>
        </p:txBody>
      </p:sp>
      <p:sp>
        <p:nvSpPr>
          <p:cNvPr id="60458" name="Prostokąt 6"/>
          <p:cNvSpPr>
            <a:spLocks noChangeArrowheads="1"/>
          </p:cNvSpPr>
          <p:nvPr/>
        </p:nvSpPr>
        <p:spPr bwMode="auto">
          <a:xfrm>
            <a:off x="5030788" y="1550988"/>
            <a:ext cx="4113212" cy="1200150"/>
          </a:xfrm>
          <a:prstGeom prst="rect">
            <a:avLst/>
          </a:prstGeom>
          <a:noFill/>
          <a:ln w="9525">
            <a:noFill/>
            <a:miter lim="800000"/>
            <a:headEnd/>
            <a:tailEnd/>
          </a:ln>
        </p:spPr>
        <p:txBody>
          <a:bodyPr>
            <a:spAutoFit/>
          </a:bodyPr>
          <a:lstStyle/>
          <a:p>
            <a:r>
              <a:rPr lang="pl-PL" altLang="pl-PL"/>
              <a:t>liczba wyborców uprawnionych do głosowania, tj. umieszczonych w spisie + osoby dopisane przez okw ds. przeprowadzenia głosowania w trakcie</a:t>
            </a:r>
          </a:p>
        </p:txBody>
      </p:sp>
      <p:cxnSp>
        <p:nvCxnSpPr>
          <p:cNvPr id="11" name="Łącznik prosty ze strzałką 10"/>
          <p:cNvCxnSpPr/>
          <p:nvPr/>
        </p:nvCxnSpPr>
        <p:spPr>
          <a:xfrm flipH="1">
            <a:off x="5395913" y="2647950"/>
            <a:ext cx="647700" cy="65405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16" name="Łącznik prosty 15"/>
          <p:cNvCxnSpPr/>
          <p:nvPr/>
        </p:nvCxnSpPr>
        <p:spPr>
          <a:xfrm>
            <a:off x="6156325" y="3429000"/>
            <a:ext cx="237648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60461" name="Prostokąt 17"/>
          <p:cNvSpPr>
            <a:spLocks noChangeArrowheads="1"/>
          </p:cNvSpPr>
          <p:nvPr/>
        </p:nvSpPr>
        <p:spPr bwMode="auto">
          <a:xfrm>
            <a:off x="6043613" y="2655888"/>
            <a:ext cx="3100387" cy="646112"/>
          </a:xfrm>
          <a:prstGeom prst="rect">
            <a:avLst/>
          </a:prstGeom>
          <a:noFill/>
          <a:ln w="9525">
            <a:noFill/>
            <a:miter lim="800000"/>
            <a:headEnd/>
            <a:tailEnd/>
          </a:ln>
        </p:spPr>
        <p:txBody>
          <a:bodyPr>
            <a:spAutoFit/>
          </a:bodyPr>
          <a:lstStyle/>
          <a:p>
            <a:r>
              <a:rPr lang="pl-PL" altLang="pl-PL"/>
              <a:t>głosowania na dodatkowych formularzach spisu. </a:t>
            </a:r>
          </a:p>
        </p:txBody>
      </p:sp>
      <p:sp>
        <p:nvSpPr>
          <p:cNvPr id="60462" name="Prostokąt 18"/>
          <p:cNvSpPr>
            <a:spLocks noChangeArrowheads="1"/>
          </p:cNvSpPr>
          <p:nvPr/>
        </p:nvSpPr>
        <p:spPr bwMode="auto">
          <a:xfrm>
            <a:off x="6186488" y="3524250"/>
            <a:ext cx="2814637" cy="1200150"/>
          </a:xfrm>
          <a:prstGeom prst="rect">
            <a:avLst/>
          </a:prstGeom>
          <a:noFill/>
          <a:ln w="9525">
            <a:noFill/>
            <a:miter lim="800000"/>
            <a:headEnd/>
            <a:tailEnd/>
          </a:ln>
        </p:spPr>
        <p:txBody>
          <a:bodyPr>
            <a:spAutoFit/>
          </a:bodyPr>
          <a:lstStyle/>
          <a:p>
            <a:r>
              <a:rPr lang="pl-PL" altLang="pl-PL"/>
              <a:t>Tylko obywatele polscy umieszczeni zarówno w spisie wyborców jak i dopisani do spisu</a:t>
            </a:r>
          </a:p>
        </p:txBody>
      </p:sp>
      <p:cxnSp>
        <p:nvCxnSpPr>
          <p:cNvPr id="20" name="Łącznik prosty ze strzałką 19"/>
          <p:cNvCxnSpPr/>
          <p:nvPr/>
        </p:nvCxnSpPr>
        <p:spPr>
          <a:xfrm flipH="1">
            <a:off x="5491163" y="4292600"/>
            <a:ext cx="720725" cy="0"/>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cxnSp>
        <p:nvCxnSpPr>
          <p:cNvPr id="23" name="Łącznik prosty 22"/>
          <p:cNvCxnSpPr/>
          <p:nvPr/>
        </p:nvCxnSpPr>
        <p:spPr>
          <a:xfrm>
            <a:off x="6156325" y="4797425"/>
            <a:ext cx="2376488" cy="0"/>
          </a:xfrm>
          <a:prstGeom prst="line">
            <a:avLst/>
          </a:prstGeom>
          <a:ln w="38100">
            <a:solidFill>
              <a:srgbClr val="0070C0"/>
            </a:solidFill>
          </a:ln>
        </p:spPr>
        <p:style>
          <a:lnRef idx="1">
            <a:schemeClr val="accent1"/>
          </a:lnRef>
          <a:fillRef idx="0">
            <a:schemeClr val="accent1"/>
          </a:fillRef>
          <a:effectRef idx="0">
            <a:schemeClr val="accent1"/>
          </a:effectRef>
          <a:fontRef idx="minor">
            <a:schemeClr val="tx1"/>
          </a:fontRef>
        </p:style>
      </p:cxnSp>
      <p:sp>
        <p:nvSpPr>
          <p:cNvPr id="60465" name="Prostokąt 23"/>
          <p:cNvSpPr>
            <a:spLocks noChangeArrowheads="1"/>
          </p:cNvSpPr>
          <p:nvPr/>
        </p:nvSpPr>
        <p:spPr bwMode="auto">
          <a:xfrm>
            <a:off x="6075363" y="4818063"/>
            <a:ext cx="2814637" cy="923925"/>
          </a:xfrm>
          <a:prstGeom prst="rect">
            <a:avLst/>
          </a:prstGeom>
          <a:noFill/>
          <a:ln w="9525">
            <a:noFill/>
            <a:miter lim="800000"/>
            <a:headEnd/>
            <a:tailEnd/>
          </a:ln>
        </p:spPr>
        <p:txBody>
          <a:bodyPr>
            <a:spAutoFit/>
          </a:bodyPr>
          <a:lstStyle/>
          <a:p>
            <a:r>
              <a:rPr lang="pl-PL" altLang="pl-PL"/>
              <a:t>Tylko obywatele Unii Europejskiej niebędący obywatelami polskimi.</a:t>
            </a:r>
          </a:p>
        </p:txBody>
      </p:sp>
      <p:sp>
        <p:nvSpPr>
          <p:cNvPr id="60466" name="Prostokąt 24"/>
          <p:cNvSpPr>
            <a:spLocks noChangeArrowheads="1"/>
          </p:cNvSpPr>
          <p:nvPr/>
        </p:nvSpPr>
        <p:spPr bwMode="auto">
          <a:xfrm>
            <a:off x="79375" y="5684838"/>
            <a:ext cx="7661275" cy="1076325"/>
          </a:xfrm>
          <a:prstGeom prst="rect">
            <a:avLst/>
          </a:prstGeom>
          <a:solidFill>
            <a:srgbClr val="9D032A"/>
          </a:solidFill>
          <a:ln w="9525">
            <a:noFill/>
            <a:miter lim="800000"/>
            <a:headEnd/>
            <a:tailEnd/>
          </a:ln>
        </p:spPr>
        <p:txBody>
          <a:bodyPr>
            <a:spAutoFit/>
          </a:bodyPr>
          <a:lstStyle/>
          <a:p>
            <a:r>
              <a:rPr lang="pl-PL" altLang="pl-PL" sz="1600" b="1">
                <a:solidFill>
                  <a:schemeClr val="bg1"/>
                </a:solidFill>
              </a:rPr>
              <a:t>UWAGA: Jeśli w spisie wyborców oznaczonym jako część „B” nie został ujęty obywatel UE nie będący obywatelem polskim, to każdorazowo wartość pozycji 1b będzie wynosiła „0”, a wartość wpisana do poz. 1a będzie równa wartości w pozycji 1.</a:t>
            </a:r>
          </a:p>
        </p:txBody>
      </p:sp>
      <p:sp>
        <p:nvSpPr>
          <p:cNvPr id="60467" name="pole tekstowe 27"/>
          <p:cNvSpPr txBox="1">
            <a:spLocks noChangeArrowheads="1"/>
          </p:cNvSpPr>
          <p:nvPr/>
        </p:nvSpPr>
        <p:spPr bwMode="auto">
          <a:xfrm>
            <a:off x="60325" y="1550988"/>
            <a:ext cx="4884738" cy="646112"/>
          </a:xfrm>
          <a:prstGeom prst="rect">
            <a:avLst/>
          </a:prstGeom>
          <a:noFill/>
          <a:ln w="28575">
            <a:solidFill>
              <a:srgbClr val="C00000"/>
            </a:solidFill>
            <a:miter lim="800000"/>
            <a:headEnd/>
            <a:tailEnd/>
          </a:ln>
        </p:spPr>
        <p:txBody>
          <a:bodyPr>
            <a:spAutoFit/>
          </a:bodyPr>
          <a:lstStyle/>
          <a:p>
            <a:r>
              <a:rPr lang="pl-PL" altLang="pl-PL" b="1">
                <a:solidFill>
                  <a:srgbClr val="002060"/>
                </a:solidFill>
              </a:rPr>
              <a:t>Protokół wyników głosowania w wyborach do rady gminy oraz wyboru wójta</a:t>
            </a:r>
          </a:p>
        </p:txBody>
      </p:sp>
      <p:cxnSp>
        <p:nvCxnSpPr>
          <p:cNvPr id="29" name="Łącznik prosty ze strzałką 28"/>
          <p:cNvCxnSpPr/>
          <p:nvPr/>
        </p:nvCxnSpPr>
        <p:spPr>
          <a:xfrm flipH="1" flipV="1">
            <a:off x="5437188" y="4918075"/>
            <a:ext cx="719137" cy="195263"/>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32" name="Prostokąt 31"/>
          <p:cNvSpPr/>
          <p:nvPr/>
        </p:nvSpPr>
        <p:spPr>
          <a:xfrm>
            <a:off x="28575" y="2505075"/>
            <a:ext cx="6127750" cy="2995613"/>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42"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
        <p:nvSpPr>
          <p:cNvPr id="2" name="Prostokąt 1"/>
          <p:cNvSpPr/>
          <p:nvPr/>
        </p:nvSpPr>
        <p:spPr>
          <a:xfrm>
            <a:off x="250825" y="1484313"/>
            <a:ext cx="8785225" cy="4401205"/>
          </a:xfrm>
          <a:prstGeom prst="rect">
            <a:avLst/>
          </a:prstGeom>
        </p:spPr>
        <p:txBody>
          <a:bodyPr>
            <a:spAutoFit/>
          </a:bodyPr>
          <a:lstStyle/>
          <a:p>
            <a:pPr>
              <a:defRPr/>
            </a:pPr>
            <a:endParaRPr lang="pl-PL" sz="2000" b="1" dirty="0" smtClean="0">
              <a:latin typeface="Arial" panose="020B0604020202020204" pitchFamily="34" charset="0"/>
            </a:endParaRPr>
          </a:p>
          <a:p>
            <a:pPr>
              <a:defRPr/>
            </a:pPr>
            <a:r>
              <a:rPr lang="pl-PL" sz="2000" b="1" dirty="0" smtClean="0">
                <a:latin typeface="Arial" panose="020B0604020202020204" pitchFamily="34" charset="0"/>
              </a:rPr>
              <a:t>W </a:t>
            </a:r>
            <a:r>
              <a:rPr lang="pl-PL" sz="2000" b="1" dirty="0">
                <a:latin typeface="Arial" panose="020B0604020202020204" pitchFamily="34" charset="0"/>
              </a:rPr>
              <a:t>wyborach do rady gminy </a:t>
            </a:r>
            <a:r>
              <a:rPr lang="pl-PL" sz="2000" b="1" dirty="0" smtClean="0">
                <a:latin typeface="Arial" panose="020B0604020202020204" pitchFamily="34" charset="0"/>
              </a:rPr>
              <a:t>(z </a:t>
            </a:r>
            <a:r>
              <a:rPr lang="pl-PL" sz="2000" b="1" dirty="0">
                <a:latin typeface="Arial" panose="020B0604020202020204" pitchFamily="34" charset="0"/>
              </a:rPr>
              <a:t>wyjątkiem obwodów odrębnych) i w wyborach wójta równe muszą być liczby wyborców uprawnionych do głosowania umieszczonych: </a:t>
            </a:r>
            <a:endParaRPr lang="pl-PL" sz="2000" b="1" dirty="0" smtClean="0">
              <a:latin typeface="Arial" panose="020B0604020202020204" pitchFamily="34" charset="0"/>
            </a:endParaRPr>
          </a:p>
          <a:p>
            <a:pPr>
              <a:defRPr/>
            </a:pP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w części A spisu (obywatele polscy) – punkt 1a protokołu głosowania w obwodzie w wyborach do rady gminy (rady dzielnicy) i w wyborach wójta; </a:t>
            </a:r>
            <a:endParaRPr lang="pl-PL" sz="2000" b="1" dirty="0" smtClean="0">
              <a:latin typeface="Arial" panose="020B0604020202020204" pitchFamily="34" charset="0"/>
            </a:endParaRPr>
          </a:p>
          <a:p>
            <a:pPr marL="342900" indent="-342900">
              <a:defRPr/>
            </a:pP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w części B spisu (pozostali obywatele Unii Europejskiej) – punkt 1b protokołu głosowania w obwodzie w wyborach do rady gminy (rady dzielnicy) i w wyborach wójta. </a:t>
            </a:r>
          </a:p>
          <a:p>
            <a:pPr marL="457200" indent="-457200">
              <a:buFontTx/>
              <a:buAutoNum type="arabicParenR"/>
              <a:defRPr/>
            </a:pPr>
            <a:endParaRPr lang="pl-PL" sz="2000" b="1" dirty="0">
              <a:latin typeface="Arial" panose="020B0604020202020204" pitchFamily="34" charset="0"/>
            </a:endParaRPr>
          </a:p>
          <a:p>
            <a:pPr>
              <a:defRPr/>
            </a:pPr>
            <a:r>
              <a:rPr lang="pl-PL" sz="2000" b="1" dirty="0" smtClean="0">
                <a:solidFill>
                  <a:srgbClr val="C00000"/>
                </a:solidFill>
                <a:latin typeface="Arial" panose="020B0604020202020204" pitchFamily="34" charset="0"/>
              </a:rPr>
              <a:t> </a:t>
            </a:r>
            <a:endParaRPr lang="pl-PL" sz="2000" b="1" dirty="0">
              <a:solidFill>
                <a:srgbClr val="C00000"/>
              </a:solidFill>
              <a:latin typeface="Arial" panose="020B0604020202020204" pitchFamily="34" charset="0"/>
            </a:endParaRPr>
          </a:p>
        </p:txBody>
      </p:sp>
    </p:spTree>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Prostokąt 3"/>
          <p:cNvSpPr>
            <a:spLocks noChangeArrowheads="1"/>
          </p:cNvSpPr>
          <p:nvPr/>
        </p:nvSpPr>
        <p:spPr bwMode="auto">
          <a:xfrm>
            <a:off x="107950" y="1557338"/>
            <a:ext cx="8928100" cy="5016500"/>
          </a:xfrm>
          <a:prstGeom prst="rect">
            <a:avLst/>
          </a:prstGeom>
          <a:noFill/>
          <a:ln w="9525">
            <a:noFill/>
            <a:miter lim="800000"/>
            <a:headEnd/>
            <a:tailEnd/>
          </a:ln>
        </p:spPr>
        <p:txBody>
          <a:bodyPr>
            <a:spAutoFit/>
          </a:bodyPr>
          <a:lstStyle/>
          <a:p>
            <a:r>
              <a:rPr lang="pl-PL" altLang="pl-PL" sz="2000" b="1"/>
              <a:t>W obwodzie głosowania, w skład którego wchodzi więcej niż jeden okręg wyborczy dla wyboru rady gminy, liczba uprawnionych do głosowania w protokole głosowania w wyborach wójta (zarówno ogółem ujętych w punkcie 1, jak obywateli polskich ujętych w punkcie 1a i pozostałych obywateli Unii Europejskiej ujętych w punkcie 1b) musi się równać sumie odpowiednich liczb uprawnionych do głosowania w wyborach do rady gminy w okręgach wchodzących w skład obwodu głosowania. </a:t>
            </a:r>
          </a:p>
          <a:p>
            <a:endParaRPr lang="pl-PL" altLang="pl-PL" sz="2000" b="1"/>
          </a:p>
          <a:p>
            <a:r>
              <a:rPr lang="pl-PL" altLang="pl-PL" sz="2000" b="1"/>
              <a:t>Wyjątkiem jest sytuacja, gdy w jednym lub więcej z tych okręgów wyborczych dla wyboru rady gminy wyborów lub głosowania nie przeprowadza się. Wówczas liczby uprawnionych do głosowania w protokole głosowania w wyborach wójta (punkt 1, 1a i 1b) muszą być większe od sumy odpowiednich liczb uprawnionych do głosowania w wyborach do rady gminy w okręgach wchodzących w skład obwodu głosowania.</a:t>
            </a:r>
          </a:p>
        </p:txBody>
      </p:sp>
      <p:sp>
        <p:nvSpPr>
          <p:cNvPr id="62467" name="Prostokąt 6"/>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Tree>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rostokąt 15"/>
          <p:cNvSpPr/>
          <p:nvPr/>
        </p:nvSpPr>
        <p:spPr>
          <a:xfrm>
            <a:off x="79375" y="1268413"/>
            <a:ext cx="5572125" cy="792162"/>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 name="Prostokąt zaokrąglony 12"/>
          <p:cNvSpPr/>
          <p:nvPr/>
        </p:nvSpPr>
        <p:spPr>
          <a:xfrm>
            <a:off x="6518275" y="1514475"/>
            <a:ext cx="2541588" cy="3221038"/>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3492" name="pole tekstowe 4"/>
          <p:cNvSpPr txBox="1">
            <a:spLocks noChangeArrowheads="1"/>
          </p:cNvSpPr>
          <p:nvPr/>
        </p:nvSpPr>
        <p:spPr bwMode="auto">
          <a:xfrm>
            <a:off x="79375" y="1268413"/>
            <a:ext cx="5429250" cy="708025"/>
          </a:xfrm>
          <a:prstGeom prst="rect">
            <a:avLst/>
          </a:prstGeom>
          <a:noFill/>
          <a:ln w="9525">
            <a:noFill/>
            <a:miter lim="800000"/>
            <a:headEnd/>
            <a:tailEnd/>
          </a:ln>
        </p:spPr>
        <p:txBody>
          <a:bodyPr>
            <a:spAutoFit/>
          </a:bodyPr>
          <a:lstStyle/>
          <a:p>
            <a:r>
              <a:rPr lang="pl-PL" altLang="pl-PL" sz="2000" b="1">
                <a:solidFill>
                  <a:srgbClr val="002060"/>
                </a:solidFill>
              </a:rPr>
              <a:t>Protokół wyników głosowania w wyborach </a:t>
            </a:r>
            <a:r>
              <a:rPr lang="pl-PL" altLang="pl-PL" sz="2000" b="1" u="sng">
                <a:solidFill>
                  <a:srgbClr val="002060"/>
                </a:solidFill>
              </a:rPr>
              <a:t>do rady powiatu oraz sejmiku województwa</a:t>
            </a:r>
          </a:p>
        </p:txBody>
      </p:sp>
      <p:graphicFrame>
        <p:nvGraphicFramePr>
          <p:cNvPr id="6" name="Tabela 5"/>
          <p:cNvGraphicFramePr>
            <a:graphicFrameLocks noGrp="1"/>
          </p:cNvGraphicFramePr>
          <p:nvPr/>
        </p:nvGraphicFramePr>
        <p:xfrm>
          <a:off x="358775" y="2970213"/>
          <a:ext cx="6013450" cy="1371600"/>
        </p:xfrm>
        <a:graphic>
          <a:graphicData uri="http://schemas.openxmlformats.org/drawingml/2006/table">
            <a:tbl>
              <a:tblPr/>
              <a:tblGrid>
                <a:gridCol w="307333">
                  <a:extLst>
                    <a:ext uri="{9D8B030D-6E8A-4147-A177-3AD203B41FA5}">
                      <a16:colId xmlns="" xmlns:a16="http://schemas.microsoft.com/office/drawing/2014/main" val="4267841215"/>
                    </a:ext>
                  </a:extLst>
                </a:gridCol>
                <a:gridCol w="4150861">
                  <a:extLst>
                    <a:ext uri="{9D8B030D-6E8A-4147-A177-3AD203B41FA5}">
                      <a16:colId xmlns="" xmlns:a16="http://schemas.microsoft.com/office/drawing/2014/main" val="252524182"/>
                    </a:ext>
                  </a:extLst>
                </a:gridCol>
                <a:gridCol w="249519">
                  <a:extLst>
                    <a:ext uri="{9D8B030D-6E8A-4147-A177-3AD203B41FA5}">
                      <a16:colId xmlns="" xmlns:a16="http://schemas.microsoft.com/office/drawing/2014/main" val="3714158854"/>
                    </a:ext>
                  </a:extLst>
                </a:gridCol>
                <a:gridCol w="372584">
                  <a:extLst>
                    <a:ext uri="{9D8B030D-6E8A-4147-A177-3AD203B41FA5}">
                      <a16:colId xmlns="" xmlns:a16="http://schemas.microsoft.com/office/drawing/2014/main" val="3897680669"/>
                    </a:ext>
                  </a:extLst>
                </a:gridCol>
                <a:gridCol w="311051">
                  <a:extLst>
                    <a:ext uri="{9D8B030D-6E8A-4147-A177-3AD203B41FA5}">
                      <a16:colId xmlns="" xmlns:a16="http://schemas.microsoft.com/office/drawing/2014/main" val="3898926637"/>
                    </a:ext>
                  </a:extLst>
                </a:gridCol>
                <a:gridCol w="311051">
                  <a:extLst>
                    <a:ext uri="{9D8B030D-6E8A-4147-A177-3AD203B41FA5}">
                      <a16:colId xmlns="" xmlns:a16="http://schemas.microsoft.com/office/drawing/2014/main" val="2104165786"/>
                    </a:ext>
                  </a:extLst>
                </a:gridCol>
                <a:gridCol w="311051">
                  <a:extLst>
                    <a:ext uri="{9D8B030D-6E8A-4147-A177-3AD203B41FA5}">
                      <a16:colId xmlns="" xmlns:a16="http://schemas.microsoft.com/office/drawing/2014/main" val="3590810277"/>
                    </a:ext>
                  </a:extLst>
                </a:gridCol>
              </a:tblGrid>
              <a:tr h="1221631">
                <a:tc>
                  <a:txBody>
                    <a:bodyPr/>
                    <a:lstStyle/>
                    <a:p>
                      <a:pPr algn="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1</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800" b="1" kern="0" dirty="0">
                          <a:effectLst/>
                          <a:latin typeface="Calibri" panose="020F0502020204030204" pitchFamily="34" charset="0"/>
                          <a:cs typeface="Times New Roman" panose="02020603050405020304" pitchFamily="18" charset="0"/>
                        </a:rPr>
                        <a:t>Liczba wyborców uprawnionych do głosowania </a:t>
                      </a:r>
                      <a:r>
                        <a:rPr lang="pl-PL" sz="1800" b="1" i="1" kern="0" dirty="0">
                          <a:effectLst/>
                          <a:latin typeface="Calibri" panose="020F0502020204030204" pitchFamily="34" charset="0"/>
                          <a:cs typeface="Times New Roman" panose="02020603050405020304" pitchFamily="18" charset="0"/>
                        </a:rPr>
                        <a:t>(umieszczonych w części A spisu, z uwzględnieniem dodatkowych formularzy</a:t>
                      </a:r>
                      <a:r>
                        <a:rPr lang="pl-PL" sz="1800" b="1" kern="0" dirty="0">
                          <a:effectLst/>
                          <a:latin typeface="Calibri" panose="020F0502020204030204" pitchFamily="34" charset="0"/>
                          <a:cs typeface="Times New Roman" panose="02020603050405020304" pitchFamily="18" charset="0"/>
                        </a:rPr>
                        <a:t>) w chwili zakończenia głosowania</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r>
                        <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0" marR="44450"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348661031"/>
                  </a:ext>
                </a:extLst>
              </a:tr>
            </a:tbl>
          </a:graphicData>
        </a:graphic>
      </p:graphicFrame>
      <p:sp>
        <p:nvSpPr>
          <p:cNvPr id="63511" name="Rectangle 1"/>
          <p:cNvSpPr>
            <a:spLocks noChangeArrowheads="1"/>
          </p:cNvSpPr>
          <p:nvPr/>
        </p:nvSpPr>
        <p:spPr bwMode="auto">
          <a:xfrm>
            <a:off x="250825" y="2112963"/>
            <a:ext cx="6192838" cy="877887"/>
          </a:xfrm>
          <a:prstGeom prst="rect">
            <a:avLst/>
          </a:prstGeom>
          <a:noFill/>
          <a:ln w="9525">
            <a:noFill/>
            <a:miter lim="800000"/>
            <a:headEnd/>
            <a:tailEnd/>
          </a:ln>
          <a:effectLst/>
        </p:spPr>
        <p:txBody>
          <a:bodyPr bIns="0" anchor="ctr">
            <a:spAutoFit/>
          </a:bodyPr>
          <a:lstStyle/>
          <a:p>
            <a:r>
              <a:rPr lang="pl-PL" altLang="pl-PL" sz="1100" b="1">
                <a:latin typeface="Times New Roman" pitchFamily="18" charset="0"/>
                <a:cs typeface="Times New Roman" pitchFamily="18" charset="0"/>
              </a:rPr>
              <a:t>I    </a:t>
            </a:r>
            <a:r>
              <a:rPr lang="pl-PL" altLang="pl-PL" sz="1200" b="1">
                <a:latin typeface="Times New Roman" pitchFamily="18" charset="0"/>
                <a:cs typeface="Times New Roman" pitchFamily="18" charset="0"/>
              </a:rPr>
              <a:t>ROZLICZENIE SPISU WYBORC</a:t>
            </a:r>
            <a:r>
              <a:rPr lang="pl-PL" altLang="pl-PL" sz="1200" b="1">
                <a:cs typeface="Times New Roman" pitchFamily="18" charset="0"/>
              </a:rPr>
              <a:t>Ó</a:t>
            </a:r>
            <a:r>
              <a:rPr lang="pl-PL" altLang="pl-PL" sz="1200" b="1">
                <a:latin typeface="Times New Roman" pitchFamily="18" charset="0"/>
                <a:cs typeface="Times New Roman" pitchFamily="18" charset="0"/>
              </a:rPr>
              <a:t>W I KART DO GŁOSOWANIA</a:t>
            </a:r>
          </a:p>
          <a:p>
            <a:r>
              <a:rPr lang="pl-PL" altLang="pl-PL" sz="1200" b="1" i="1">
                <a:cs typeface="Times New Roman" pitchFamily="18" charset="0"/>
              </a:rPr>
              <a:t>Uwaga! Komisja wpisuje dane dotyczące liczby wyborców </a:t>
            </a:r>
            <a:r>
              <a:rPr lang="pl-PL" altLang="pl-PL" sz="1200" b="1" i="1" u="sng">
                <a:cs typeface="Times New Roman" pitchFamily="18" charset="0"/>
              </a:rPr>
              <a:t>umieszczonych wyłącznie w części A spisu (obywatele polscy)</a:t>
            </a:r>
            <a:endParaRPr lang="pl-PL" altLang="pl-PL" sz="1200"/>
          </a:p>
          <a:p>
            <a:endParaRPr lang="pl-PL" altLang="pl-PL"/>
          </a:p>
        </p:txBody>
      </p:sp>
      <p:sp>
        <p:nvSpPr>
          <p:cNvPr id="63512" name="Prostokąt 7"/>
          <p:cNvSpPr>
            <a:spLocks noChangeArrowheads="1"/>
          </p:cNvSpPr>
          <p:nvPr/>
        </p:nvSpPr>
        <p:spPr bwMode="auto">
          <a:xfrm>
            <a:off x="107950" y="4703763"/>
            <a:ext cx="8567738" cy="1816100"/>
          </a:xfrm>
          <a:prstGeom prst="rect">
            <a:avLst/>
          </a:prstGeom>
          <a:noFill/>
          <a:ln w="9525">
            <a:noFill/>
            <a:miter lim="800000"/>
            <a:headEnd/>
            <a:tailEnd/>
          </a:ln>
        </p:spPr>
        <p:txBody>
          <a:bodyPr>
            <a:spAutoFit/>
          </a:bodyPr>
          <a:lstStyle/>
          <a:p>
            <a:r>
              <a:rPr lang="pl-PL" altLang="pl-PL" sz="1600" b="1"/>
              <a:t>Liczbę wyborców uprawnionych do głosowania w wyborach do rady powiatu i do sejmiku województwa stanowi liczba osób ujętych w części A spisu wyborców łącznie z osobami dopisanymi przez komisję w trakcie głosowania na dodatkowych formularzach części A spisu wyborców.</a:t>
            </a:r>
          </a:p>
          <a:p>
            <a:r>
              <a:rPr lang="pl-PL" altLang="pl-PL" sz="1600" b="1"/>
              <a:t>Liczba ta </a:t>
            </a:r>
            <a:r>
              <a:rPr lang="pl-PL" altLang="pl-PL" sz="1600" b="1" u="sng"/>
              <a:t>musi być równa </a:t>
            </a:r>
            <a:r>
              <a:rPr lang="pl-PL" altLang="pl-PL" sz="1600" b="1"/>
              <a:t>liczbie osób wskazanych w punkcie 1a protokołu głosowania w obwodzie w wyborach rady gminy i punkcie 1a protokołu głosowania w obwodzie w wyborach wójta. </a:t>
            </a:r>
          </a:p>
        </p:txBody>
      </p:sp>
      <p:cxnSp>
        <p:nvCxnSpPr>
          <p:cNvPr id="9" name="Łącznik prosty ze strzałką 8"/>
          <p:cNvCxnSpPr/>
          <p:nvPr/>
        </p:nvCxnSpPr>
        <p:spPr>
          <a:xfrm flipV="1">
            <a:off x="4716463" y="3768725"/>
            <a:ext cx="1295400" cy="884238"/>
          </a:xfrm>
          <a:prstGeom prst="straightConnector1">
            <a:avLst/>
          </a:prstGeom>
          <a:ln w="3810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63514" name="pole tekstowe 11"/>
          <p:cNvSpPr txBox="1">
            <a:spLocks noChangeArrowheads="1"/>
          </p:cNvSpPr>
          <p:nvPr/>
        </p:nvSpPr>
        <p:spPr bwMode="auto">
          <a:xfrm>
            <a:off x="6545263" y="1622425"/>
            <a:ext cx="2592387" cy="2862263"/>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Obywatele UE niebędący obywatelami polskimi nie są uprawnieni do głosowania w wyborach do rady powiatów oraz sejmików województwa</a:t>
            </a:r>
          </a:p>
        </p:txBody>
      </p:sp>
      <p:sp>
        <p:nvSpPr>
          <p:cNvPr id="63515" name="Prostokąt 13"/>
          <p:cNvSpPr>
            <a:spLocks noChangeArrowheads="1"/>
          </p:cNvSpPr>
          <p:nvPr/>
        </p:nvSpPr>
        <p:spPr bwMode="auto">
          <a:xfrm>
            <a:off x="468313" y="182563"/>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
        <p:nvSpPr>
          <p:cNvPr id="17" name="Prostokąt 16"/>
          <p:cNvSpPr/>
          <p:nvPr/>
        </p:nvSpPr>
        <p:spPr>
          <a:xfrm>
            <a:off x="73025" y="2112963"/>
            <a:ext cx="6370638" cy="24542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5538" name="Prostokąt 2"/>
          <p:cNvSpPr>
            <a:spLocks noChangeArrowheads="1"/>
          </p:cNvSpPr>
          <p:nvPr/>
        </p:nvSpPr>
        <p:spPr bwMode="auto">
          <a:xfrm>
            <a:off x="107950" y="1341438"/>
            <a:ext cx="8856663" cy="5324475"/>
          </a:xfrm>
          <a:prstGeom prst="rect">
            <a:avLst/>
          </a:prstGeom>
          <a:noFill/>
          <a:ln w="9525">
            <a:noFill/>
            <a:miter lim="800000"/>
            <a:headEnd/>
            <a:tailEnd/>
          </a:ln>
        </p:spPr>
        <p:txBody>
          <a:bodyPr>
            <a:spAutoFit/>
          </a:bodyPr>
          <a:lstStyle/>
          <a:p>
            <a:r>
              <a:rPr lang="pl-PL" altLang="pl-PL" sz="2000" b="1"/>
              <a:t>Jedynie w obwodzie głosowania, w skład którego wchodzi więcej niż jeden okręg wyborczy dla wyboru rady gminy, gdy w jednym lub więcej z tych okręgów wyborczych dla wyboru rady gminy wyborów lub głosowania nie przeprowadza się suma liczb uprawnionych do głosowania w wyborach do rady gminy, wskazanych w punkcie 1a protokołów głosowania w obwodzie w wyborach rady gminy musi być mniejsza od liczby uprawnionych do głosowania w wyborach do rady powiatu i w wyborach do sejmiku województwa.</a:t>
            </a:r>
          </a:p>
          <a:p>
            <a:endParaRPr lang="pl-PL" altLang="pl-PL" sz="2000" b="1"/>
          </a:p>
          <a:p>
            <a:r>
              <a:rPr lang="pl-PL" altLang="pl-PL" sz="2000" b="1"/>
              <a:t>Ponadto w obwodach odrębnych liczba uprawnionych do głosowania w wyborach do rady gminy i wójta, wskazanych odpowiednio w punkcie 1a protokołu głosowania w obwodzie w wyborach rady gminy i punkcie 1a protokołu głosowania w obwodzie w wyborach wójta, może być mniejsza lub równa liczbie uprawnionych do głosowania w wyborach do rady powiatu, a liczba uprawnionych do głosowania w wyborach do rady powiatu mniejsza lub równa liczbie uprawnionych do głosowania w wyborach do sejmiku województwa. </a:t>
            </a:r>
          </a:p>
        </p:txBody>
      </p:sp>
      <p:sp>
        <p:nvSpPr>
          <p:cNvPr id="65539"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I protokołu </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Prostokąt 1"/>
          <p:cNvSpPr>
            <a:spLocks noChangeArrowheads="1"/>
          </p:cNvSpPr>
          <p:nvPr/>
        </p:nvSpPr>
        <p:spPr bwMode="auto">
          <a:xfrm>
            <a:off x="468313" y="333375"/>
            <a:ext cx="7056437" cy="1446213"/>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p>
          <a:p>
            <a:pPr algn="ctr"/>
            <a:r>
              <a:rPr lang="pl-PL" altLang="pl-PL" sz="2200" b="1">
                <a:solidFill>
                  <a:srgbClr val="FF0000"/>
                </a:solidFill>
              </a:rPr>
              <a:t> </a:t>
            </a:r>
          </a:p>
        </p:txBody>
      </p:sp>
      <p:graphicFrame>
        <p:nvGraphicFramePr>
          <p:cNvPr id="3" name="Tabela 2"/>
          <p:cNvGraphicFramePr>
            <a:graphicFrameLocks noGrp="1"/>
          </p:cNvGraphicFramePr>
          <p:nvPr/>
        </p:nvGraphicFramePr>
        <p:xfrm>
          <a:off x="179388" y="2492375"/>
          <a:ext cx="6197600" cy="2665413"/>
        </p:xfrm>
        <a:graphic>
          <a:graphicData uri="http://schemas.openxmlformats.org/drawingml/2006/table">
            <a:tbl>
              <a:tblPr/>
              <a:tblGrid>
                <a:gridCol w="317500">
                  <a:extLst>
                    <a:ext uri="{9D8B030D-6E8A-4147-A177-3AD203B41FA5}">
                      <a16:colId xmlns="" xmlns:a16="http://schemas.microsoft.com/office/drawing/2014/main" val="3007431802"/>
                    </a:ext>
                  </a:extLst>
                </a:gridCol>
                <a:gridCol w="4276725">
                  <a:extLst>
                    <a:ext uri="{9D8B030D-6E8A-4147-A177-3AD203B41FA5}">
                      <a16:colId xmlns="" xmlns:a16="http://schemas.microsoft.com/office/drawing/2014/main" val="937424501"/>
                    </a:ext>
                  </a:extLst>
                </a:gridCol>
                <a:gridCol w="320675">
                  <a:extLst>
                    <a:ext uri="{9D8B030D-6E8A-4147-A177-3AD203B41FA5}">
                      <a16:colId xmlns="" xmlns:a16="http://schemas.microsoft.com/office/drawing/2014/main" val="2672188198"/>
                    </a:ext>
                  </a:extLst>
                </a:gridCol>
                <a:gridCol w="320675">
                  <a:extLst>
                    <a:ext uri="{9D8B030D-6E8A-4147-A177-3AD203B41FA5}">
                      <a16:colId xmlns="" xmlns:a16="http://schemas.microsoft.com/office/drawing/2014/main" val="3175955634"/>
                    </a:ext>
                  </a:extLst>
                </a:gridCol>
                <a:gridCol w="320675">
                  <a:extLst>
                    <a:ext uri="{9D8B030D-6E8A-4147-A177-3AD203B41FA5}">
                      <a16:colId xmlns="" xmlns:a16="http://schemas.microsoft.com/office/drawing/2014/main" val="1535530681"/>
                    </a:ext>
                  </a:extLst>
                </a:gridCol>
                <a:gridCol w="320675">
                  <a:extLst>
                    <a:ext uri="{9D8B030D-6E8A-4147-A177-3AD203B41FA5}">
                      <a16:colId xmlns="" xmlns:a16="http://schemas.microsoft.com/office/drawing/2014/main" val="2140889513"/>
                    </a:ext>
                  </a:extLst>
                </a:gridCol>
                <a:gridCol w="320675">
                  <a:extLst>
                    <a:ext uri="{9D8B030D-6E8A-4147-A177-3AD203B41FA5}">
                      <a16:colId xmlns="" xmlns:a16="http://schemas.microsoft.com/office/drawing/2014/main" val="3508122988"/>
                    </a:ext>
                  </a:extLst>
                </a:gridCol>
              </a:tblGrid>
              <a:tr h="85354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otrzymanych przez obwodową komisję wyborczą ds. przeprowadzenia głosowania kart do głosowania, ustalona po ich przeliczeniu przed rozpoczęciem głosowania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57852446"/>
                  </a:ext>
                </a:extLst>
              </a:tr>
              <a:tr h="243869">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Liczba kart niewykorzystanych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185979472"/>
                  </a:ext>
                </a:extLst>
              </a:tr>
              <a:tr h="84465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wyborców, którym wydano karty do głosowania</a:t>
                      </a:r>
                      <a:b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podpisów w spisie oraz adnotacje o wydaniu karty bez potwierdzenia podpisem w spisie)</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207377771"/>
                  </a:ext>
                </a:extLst>
              </a:tr>
              <a:tr h="243869">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w części A spisu wyborców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polscy)</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840121746"/>
                  </a:ext>
                </a:extLst>
              </a:tr>
              <a:tr h="47948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w części B spisu wyborców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(obywatele UE niebędący obywatelami polskimi)</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3695310"/>
                  </a:ext>
                </a:extLst>
              </a:tr>
            </a:tbl>
          </a:graphicData>
        </a:graphic>
      </p:graphicFrame>
      <p:sp>
        <p:nvSpPr>
          <p:cNvPr id="4" name="Prostokąt 3"/>
          <p:cNvSpPr/>
          <p:nvPr/>
        </p:nvSpPr>
        <p:spPr>
          <a:xfrm>
            <a:off x="79375" y="1409700"/>
            <a:ext cx="4276725" cy="1014413"/>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6614" name="pole tekstowe 4"/>
          <p:cNvSpPr txBox="1">
            <a:spLocks noChangeArrowheads="1"/>
          </p:cNvSpPr>
          <p:nvPr/>
        </p:nvSpPr>
        <p:spPr bwMode="auto">
          <a:xfrm>
            <a:off x="47625" y="1409700"/>
            <a:ext cx="4308475" cy="1014413"/>
          </a:xfrm>
          <a:prstGeom prst="rect">
            <a:avLst/>
          </a:prstGeom>
          <a:noFill/>
          <a:ln w="9525">
            <a:noFill/>
            <a:miter lim="800000"/>
            <a:headEnd/>
            <a:tailEnd/>
          </a:ln>
        </p:spPr>
        <p:txBody>
          <a:bodyPr>
            <a:spAutoFit/>
          </a:bodyPr>
          <a:lstStyle/>
          <a:p>
            <a:r>
              <a:rPr lang="pl-PL" altLang="pl-PL" sz="2000" b="1">
                <a:solidFill>
                  <a:srgbClr val="002060"/>
                </a:solidFill>
              </a:rPr>
              <a:t>Protokół wyników głosowania </a:t>
            </a:r>
          </a:p>
          <a:p>
            <a:r>
              <a:rPr lang="pl-PL" altLang="pl-PL" sz="2000" b="1">
                <a:solidFill>
                  <a:srgbClr val="002060"/>
                </a:solidFill>
              </a:rPr>
              <a:t>w wyborach do rady gminy (rady dzielnicy) oraz wyboru wójta</a:t>
            </a:r>
          </a:p>
        </p:txBody>
      </p:sp>
      <p:cxnSp>
        <p:nvCxnSpPr>
          <p:cNvPr id="7" name="Łącznik prosty ze strzałką 6"/>
          <p:cNvCxnSpPr/>
          <p:nvPr/>
        </p:nvCxnSpPr>
        <p:spPr>
          <a:xfrm flipH="1">
            <a:off x="6134100" y="1677988"/>
            <a:ext cx="1533525" cy="1071562"/>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6616" name="pole tekstowe 9"/>
          <p:cNvSpPr txBox="1">
            <a:spLocks noChangeArrowheads="1"/>
          </p:cNvSpPr>
          <p:nvPr/>
        </p:nvSpPr>
        <p:spPr bwMode="auto">
          <a:xfrm>
            <a:off x="4548188" y="1425575"/>
            <a:ext cx="4595812" cy="646113"/>
          </a:xfrm>
          <a:prstGeom prst="rect">
            <a:avLst/>
          </a:prstGeom>
          <a:noFill/>
          <a:ln w="9525">
            <a:noFill/>
            <a:miter lim="800000"/>
            <a:headEnd/>
            <a:tailEnd/>
          </a:ln>
        </p:spPr>
        <p:txBody>
          <a:bodyPr>
            <a:spAutoFit/>
          </a:bodyPr>
          <a:lstStyle/>
          <a:p>
            <a:r>
              <a:rPr lang="pl-PL" altLang="pl-PL"/>
              <a:t>Należy wpisać liczby z punktu I.1 oraz I.2  </a:t>
            </a:r>
            <a:r>
              <a:rPr lang="pl-PL" altLang="pl-PL" i="1"/>
              <a:t>Protokołu przekazania</a:t>
            </a:r>
          </a:p>
        </p:txBody>
      </p:sp>
      <p:cxnSp>
        <p:nvCxnSpPr>
          <p:cNvPr id="11" name="Łącznik prosty ze strzałką 10"/>
          <p:cNvCxnSpPr/>
          <p:nvPr/>
        </p:nvCxnSpPr>
        <p:spPr>
          <a:xfrm flipH="1">
            <a:off x="6134100" y="1700213"/>
            <a:ext cx="2398713" cy="174307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66618" name="Prostokąt 16"/>
          <p:cNvSpPr>
            <a:spLocks noChangeArrowheads="1"/>
          </p:cNvSpPr>
          <p:nvPr/>
        </p:nvSpPr>
        <p:spPr bwMode="auto">
          <a:xfrm>
            <a:off x="6467475" y="3265488"/>
            <a:ext cx="2659063" cy="2062162"/>
          </a:xfrm>
          <a:prstGeom prst="rect">
            <a:avLst/>
          </a:prstGeom>
          <a:noFill/>
          <a:ln w="9525">
            <a:noFill/>
            <a:miter lim="800000"/>
            <a:headEnd/>
            <a:tailEnd/>
          </a:ln>
        </p:spPr>
        <p:txBody>
          <a:bodyPr>
            <a:spAutoFit/>
          </a:bodyPr>
          <a:lstStyle/>
          <a:p>
            <a:r>
              <a:rPr lang="pl-PL" altLang="pl-PL" sz="1600"/>
              <a:t>Ustalenia tego dokonuje się na podstawie liczby podpisów potwierdzających otrzymanie karty do głosowania (łącznie z adnotacjami obwodowej komisji wyborczej ds. przeprowadzenia</a:t>
            </a:r>
          </a:p>
        </p:txBody>
      </p:sp>
      <p:sp>
        <p:nvSpPr>
          <p:cNvPr id="66619" name="Prostokąt 17"/>
          <p:cNvSpPr>
            <a:spLocks noChangeArrowheads="1"/>
          </p:cNvSpPr>
          <p:nvPr/>
        </p:nvSpPr>
        <p:spPr bwMode="auto">
          <a:xfrm>
            <a:off x="179388" y="5216525"/>
            <a:ext cx="8640762" cy="1568450"/>
          </a:xfrm>
          <a:prstGeom prst="rect">
            <a:avLst/>
          </a:prstGeom>
          <a:noFill/>
          <a:ln w="9525">
            <a:noFill/>
            <a:miter lim="800000"/>
            <a:headEnd/>
            <a:tailEnd/>
          </a:ln>
        </p:spPr>
        <p:txBody>
          <a:bodyPr>
            <a:spAutoFit/>
          </a:bodyPr>
          <a:lstStyle/>
          <a:p>
            <a:r>
              <a:rPr lang="pl-PL" altLang="pl-PL" sz="1600"/>
              <a:t>głosowania, dotyczącymi braku możliwości złożenia podpisu przez wyborców niepełnosprawnych posiadających orzeczenie o znacznym lub umiarkowanym stopniu </a:t>
            </a:r>
            <a:r>
              <a:rPr lang="pl-PL" altLang="pl-PL" sz="1600" u="sng"/>
              <a:t>niepełnosprawności). Należy zwrócić szczególną uwagę na adnotacje umie</a:t>
            </a:r>
            <a:r>
              <a:rPr lang="pl-PL" altLang="pl-PL" sz="1600"/>
              <a:t>szczone w rubryce „Uwagi” spisu dotyczące sytuacji, gdy wyborcy nie pobrali wszystkich kart do głosowania, np. „bez gminy” bądź „bez wójta”, a w wyborach do rady dzielnicy m.st. Warszawy </a:t>
            </a:r>
          </a:p>
          <a:p>
            <a:r>
              <a:rPr lang="pl-PL" altLang="pl-PL" sz="1600"/>
              <a:t>w obwodach odrębnych — również na adnotacje „dzielnica”. </a:t>
            </a:r>
          </a:p>
        </p:txBody>
      </p:sp>
      <p:cxnSp>
        <p:nvCxnSpPr>
          <p:cNvPr id="19" name="Łącznik prosty ze strzałką 18"/>
          <p:cNvCxnSpPr/>
          <p:nvPr/>
        </p:nvCxnSpPr>
        <p:spPr>
          <a:xfrm flipH="1">
            <a:off x="5811838" y="3640138"/>
            <a:ext cx="646112" cy="250825"/>
          </a:xfrm>
          <a:prstGeom prst="straightConnector1">
            <a:avLst/>
          </a:prstGeom>
          <a:ln w="38100">
            <a:solidFill>
              <a:srgbClr val="FF0000"/>
            </a:solidFill>
            <a:tailEnd type="triangle"/>
          </a:ln>
        </p:spPr>
        <p:style>
          <a:lnRef idx="1">
            <a:schemeClr val="accent1"/>
          </a:lnRef>
          <a:fillRef idx="0">
            <a:schemeClr val="accent1"/>
          </a:fillRef>
          <a:effectRef idx="0">
            <a:schemeClr val="accent1"/>
          </a:effectRef>
          <a:fontRef idx="minor">
            <a:schemeClr val="tx1"/>
          </a:fontRef>
        </p:style>
      </p:cxnSp>
      <p:sp>
        <p:nvSpPr>
          <p:cNvPr id="24" name="Prostokąt 23"/>
          <p:cNvSpPr/>
          <p:nvPr/>
        </p:nvSpPr>
        <p:spPr>
          <a:xfrm>
            <a:off x="79375" y="2424113"/>
            <a:ext cx="6364288" cy="287655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6" name="Prostokąt 1"/>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r>
              <a:rPr lang="pl-PL" altLang="pl-PL" sz="2200" b="1">
                <a:solidFill>
                  <a:srgbClr val="FF0000"/>
                </a:solidFill>
              </a:rPr>
              <a:t> </a:t>
            </a:r>
          </a:p>
        </p:txBody>
      </p:sp>
      <p:sp>
        <p:nvSpPr>
          <p:cNvPr id="3" name="Prostokąt 2"/>
          <p:cNvSpPr/>
          <p:nvPr/>
        </p:nvSpPr>
        <p:spPr>
          <a:xfrm>
            <a:off x="323850" y="1412875"/>
            <a:ext cx="8351838" cy="4400550"/>
          </a:xfrm>
          <a:prstGeom prst="rect">
            <a:avLst/>
          </a:prstGeom>
        </p:spPr>
        <p:txBody>
          <a:bodyPr>
            <a:spAutoFit/>
          </a:bodyPr>
          <a:lstStyle/>
          <a:p>
            <a:pPr>
              <a:defRPr/>
            </a:pPr>
            <a:r>
              <a:rPr lang="pl-PL" sz="2000" b="1" dirty="0">
                <a:latin typeface="Arial" panose="020B0604020202020204" pitchFamily="34" charset="0"/>
              </a:rPr>
              <a:t>Liczbę wyborców ujętych: </a:t>
            </a:r>
          </a:p>
          <a:p>
            <a:pPr>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w części A spisu wyborców, którym wydano karty do głosowania w wyborach do danej rady lub wójta wpisuje się w punkcie 4a odpowiedniego protokołu głosowania w obwodzie; liczba ta nie może być większa od liczby wyborców — obywateli polskich uprawnionych do głosowania (punkt 1a protokołu); </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w części B spisu wyborców, którym wydano karty do głosowania w wyborach do danej rady lub wójta wpisuje się w punkcie 4b odpowiedniego protokołu głosowania w obwodzie; liczba ta nie może być większa od liczby wyborców — pozostałych obywateli Unii Europejskiej uprawnionych do głosowania (punkt 1b protokołu);  </a:t>
            </a:r>
          </a:p>
        </p:txBody>
      </p:sp>
    </p:spTree>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0" name="Prostokąt 3"/>
          <p:cNvSpPr>
            <a:spLocks noChangeArrowheads="1"/>
          </p:cNvSpPr>
          <p:nvPr/>
        </p:nvSpPr>
        <p:spPr bwMode="auto">
          <a:xfrm>
            <a:off x="107950" y="1412875"/>
            <a:ext cx="8856663" cy="3786188"/>
          </a:xfrm>
          <a:prstGeom prst="rect">
            <a:avLst/>
          </a:prstGeom>
          <a:noFill/>
          <a:ln w="9525">
            <a:noFill/>
            <a:miter lim="800000"/>
            <a:headEnd/>
            <a:tailEnd/>
          </a:ln>
        </p:spPr>
        <p:txBody>
          <a:bodyPr>
            <a:spAutoFit/>
          </a:bodyPr>
          <a:lstStyle/>
          <a:p>
            <a:r>
              <a:rPr lang="pl-PL" altLang="pl-PL" sz="2000" b="1"/>
              <a:t>Liczbę wyborców, którym wydano karty do głosowania w wyborach do rady gminy (dzielnicy) i wyborach wójta stanowi sumę liczby wyborców – obywateli polskich, którym wydano karty do głosowania (punkt 4a odpowiedniego protokołu głosowania) i liczby wyborców </a:t>
            </a:r>
          </a:p>
          <a:p>
            <a:r>
              <a:rPr lang="pl-PL" altLang="pl-PL" sz="2000" b="1"/>
              <a:t> – pozostałych obywateli Unii Europejskiej, którym wydano karty do głosowania (punkt 4b odpowiedniego protokołu głosowania). </a:t>
            </a:r>
          </a:p>
          <a:p>
            <a:endParaRPr lang="pl-PL" altLang="pl-PL" sz="2000" b="1"/>
          </a:p>
          <a:p>
            <a:r>
              <a:rPr lang="pl-PL" altLang="pl-PL" sz="2000" b="1"/>
              <a:t>Liczbę tę wpisuje się w punkcie 4 odpowiedniego protokołu głosowania w obwodzie. </a:t>
            </a:r>
          </a:p>
          <a:p>
            <a:endParaRPr lang="pl-PL" altLang="pl-PL" sz="2000" b="1"/>
          </a:p>
          <a:p>
            <a:r>
              <a:rPr lang="pl-PL" altLang="pl-PL" sz="2000" b="1"/>
              <a:t>Liczba ta nie może być większa od liczby wyborców uprawnionych do głosowania (punkt 1 protokołu). </a:t>
            </a:r>
          </a:p>
        </p:txBody>
      </p:sp>
      <p:sp>
        <p:nvSpPr>
          <p:cNvPr id="68611" name="Prostokąt 4"/>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r>
              <a:rPr lang="pl-PL" altLang="pl-PL" sz="2200" b="1">
                <a:solidFill>
                  <a:srgbClr val="FF0000"/>
                </a:solidFill>
              </a:rPr>
              <a:t> </a:t>
            </a:r>
          </a:p>
        </p:txBody>
      </p:sp>
    </p:spTree>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Prostokąt 1"/>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2 - 4b protokołu </a:t>
            </a:r>
            <a:r>
              <a:rPr lang="pl-PL" altLang="pl-PL" sz="2200" b="1">
                <a:solidFill>
                  <a:srgbClr val="FF0000"/>
                </a:solidFill>
              </a:rPr>
              <a:t> </a:t>
            </a:r>
          </a:p>
        </p:txBody>
      </p:sp>
      <p:sp>
        <p:nvSpPr>
          <p:cNvPr id="3" name="Prostokąt 2"/>
          <p:cNvSpPr/>
          <p:nvPr/>
        </p:nvSpPr>
        <p:spPr>
          <a:xfrm>
            <a:off x="79375" y="1409700"/>
            <a:ext cx="4276725" cy="1014413"/>
          </a:xfrm>
          <a:prstGeom prst="rect">
            <a:avLst/>
          </a:prstGeom>
          <a:solidFill>
            <a:schemeClr val="bg2"/>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9636" name="pole tekstowe 3"/>
          <p:cNvSpPr txBox="1">
            <a:spLocks noChangeArrowheads="1"/>
          </p:cNvSpPr>
          <p:nvPr/>
        </p:nvSpPr>
        <p:spPr bwMode="auto">
          <a:xfrm>
            <a:off x="47625" y="1409700"/>
            <a:ext cx="4308475" cy="1014413"/>
          </a:xfrm>
          <a:prstGeom prst="rect">
            <a:avLst/>
          </a:prstGeom>
          <a:solidFill>
            <a:srgbClr val="9D032A"/>
          </a:solidFill>
          <a:ln w="9525">
            <a:noFill/>
            <a:miter lim="800000"/>
            <a:headEnd/>
            <a:tailEnd/>
          </a:ln>
        </p:spPr>
        <p:txBody>
          <a:bodyPr>
            <a:spAutoFit/>
          </a:bodyPr>
          <a:lstStyle/>
          <a:p>
            <a:r>
              <a:rPr lang="pl-PL" altLang="pl-PL" sz="2000" b="1">
                <a:solidFill>
                  <a:schemeClr val="bg1"/>
                </a:solidFill>
              </a:rPr>
              <a:t>Protokół wyników głosowania </a:t>
            </a:r>
          </a:p>
          <a:p>
            <a:r>
              <a:rPr lang="pl-PL" altLang="pl-PL" sz="2000" b="1">
                <a:solidFill>
                  <a:schemeClr val="bg1"/>
                </a:solidFill>
              </a:rPr>
              <a:t>w wyborach do rady powiatu oraz sejmiku województwa</a:t>
            </a:r>
          </a:p>
        </p:txBody>
      </p:sp>
      <p:sp>
        <p:nvSpPr>
          <p:cNvPr id="69637" name="Prostokąt 4"/>
          <p:cNvSpPr>
            <a:spLocks noChangeArrowheads="1"/>
          </p:cNvSpPr>
          <p:nvPr/>
        </p:nvSpPr>
        <p:spPr bwMode="auto">
          <a:xfrm>
            <a:off x="250825" y="2708275"/>
            <a:ext cx="8642350" cy="3478213"/>
          </a:xfrm>
          <a:prstGeom prst="rect">
            <a:avLst/>
          </a:prstGeom>
          <a:noFill/>
          <a:ln w="9525">
            <a:noFill/>
            <a:miter lim="800000"/>
            <a:headEnd/>
            <a:tailEnd/>
          </a:ln>
        </p:spPr>
        <p:txBody>
          <a:bodyPr>
            <a:spAutoFit/>
          </a:bodyPr>
          <a:lstStyle/>
          <a:p>
            <a:r>
              <a:rPr lang="pl-PL" altLang="pl-PL" sz="2000" b="1"/>
              <a:t>Wypełnianie punktu 4 protokołów głosowania w wyborach do rady powiatu i do sejmiku województwa  </a:t>
            </a:r>
          </a:p>
          <a:p>
            <a:r>
              <a:rPr lang="pl-PL" altLang="pl-PL" sz="2000" b="1"/>
              <a:t> </a:t>
            </a:r>
          </a:p>
          <a:p>
            <a:r>
              <a:rPr lang="pl-PL" altLang="pl-PL" sz="2000" b="1"/>
              <a:t>Przy ustalaniu liczby wyborców, którym wydano karty do głosowania w wyborach do rady powiatu i do sejmiku województwa należy uwzględnić wyłącznie podpisy w części A spisu wyborców. </a:t>
            </a:r>
          </a:p>
          <a:p>
            <a:endParaRPr lang="pl-PL" altLang="pl-PL" sz="2000" b="1"/>
          </a:p>
          <a:p>
            <a:r>
              <a:rPr lang="pl-PL" altLang="pl-PL" sz="2000" b="1"/>
              <a:t>Należy zwrócić szczególną uwagę na adnotacje umieszczone w rubryce „Uwagi” spisu dotyczące sytuacji, gdy wyborcy nie pobrali wszystkich kart do głosowania, np. „bez województwa” bądź „bez powiatu”. </a:t>
            </a:r>
          </a:p>
        </p:txBody>
      </p:sp>
    </p:spTree>
  </p:cSld>
  <p:clrMapOvr>
    <a:masterClrMapping/>
  </p:clrMapOvr>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Prostokąt zaokrąglony 3"/>
          <p:cNvSpPr/>
          <p:nvPr/>
        </p:nvSpPr>
        <p:spPr>
          <a:xfrm>
            <a:off x="250825" y="1433513"/>
            <a:ext cx="8066088" cy="1271587"/>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solidFill>
                <a:schemeClr val="bg1"/>
              </a:solidFill>
            </a:endParaRPr>
          </a:p>
        </p:txBody>
      </p:sp>
      <p:sp>
        <p:nvSpPr>
          <p:cNvPr id="71683" name="Prostokąt 1"/>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Punkt 14 protokołu </a:t>
            </a:r>
            <a:r>
              <a:rPr lang="pl-PL" altLang="pl-PL" sz="2200" b="1">
                <a:solidFill>
                  <a:srgbClr val="FF0000"/>
                </a:solidFill>
              </a:rPr>
              <a:t> </a:t>
            </a:r>
          </a:p>
        </p:txBody>
      </p:sp>
      <p:sp>
        <p:nvSpPr>
          <p:cNvPr id="71684" name="pole tekstowe 2"/>
          <p:cNvSpPr txBox="1">
            <a:spLocks noChangeArrowheads="1"/>
          </p:cNvSpPr>
          <p:nvPr/>
        </p:nvSpPr>
        <p:spPr bwMode="auto">
          <a:xfrm>
            <a:off x="395288" y="1504950"/>
            <a:ext cx="7848600" cy="1200150"/>
          </a:xfrm>
          <a:prstGeom prst="rect">
            <a:avLst/>
          </a:prstGeom>
          <a:noFill/>
          <a:ln w="9525">
            <a:noFill/>
            <a:miter lim="800000"/>
            <a:headEnd/>
            <a:tailEnd/>
          </a:ln>
        </p:spPr>
        <p:txBody>
          <a:bodyPr>
            <a:spAutoFit/>
          </a:bodyPr>
          <a:lstStyle/>
          <a:p>
            <a:r>
              <a:rPr lang="pl-PL" altLang="pl-PL" b="1">
                <a:solidFill>
                  <a:schemeClr val="bg1"/>
                </a:solidFill>
              </a:rPr>
              <a:t>UWAGA: od bieżącego slajdu, zasady ustalania wyników głosowania oraz sposób sporządzenia protokołu głosowania w obwodzie, będą takie same dla wszystkich wyborów oraz wszystkich protokołów głosowania. </a:t>
            </a:r>
          </a:p>
        </p:txBody>
      </p:sp>
      <p:sp>
        <p:nvSpPr>
          <p:cNvPr id="71685" name="Prostokąt 4"/>
          <p:cNvSpPr>
            <a:spLocks noChangeArrowheads="1"/>
          </p:cNvSpPr>
          <p:nvPr/>
        </p:nvSpPr>
        <p:spPr bwMode="auto">
          <a:xfrm>
            <a:off x="103188" y="4149725"/>
            <a:ext cx="8928100" cy="2554288"/>
          </a:xfrm>
          <a:prstGeom prst="rect">
            <a:avLst/>
          </a:prstGeom>
          <a:noFill/>
          <a:ln w="9525">
            <a:noFill/>
            <a:miter lim="800000"/>
            <a:headEnd/>
            <a:tailEnd/>
          </a:ln>
        </p:spPr>
        <p:txBody>
          <a:bodyPr>
            <a:spAutoFit/>
          </a:bodyPr>
          <a:lstStyle/>
          <a:p>
            <a:r>
              <a:rPr lang="pl-PL" altLang="pl-PL" sz="2000" b="1"/>
              <a:t>Komisja ustala, czy liczba kart niewykorzystanych (punkt 3 protokołu) i liczba wyborców, którym wydano karty do głosowania (punkt 4 protokołu), stanowią w sumie liczbę kart, które otrzymała komisja (punkt 2 protokołu). Rozliczenia należy dokonać oddzielnie w każdym z protokołów. W razie stwierdzenia niezgodności należy ponownie przeliczyć podpisy w spisie, a jeśli wynik rozliczenia kart będzie ten sam — przypuszczalna przyczyna niezgodności musi być opisana w punkcie 14 właściwego protokołu głosowania w obwodzie. </a:t>
            </a:r>
          </a:p>
        </p:txBody>
      </p:sp>
      <p:sp>
        <p:nvSpPr>
          <p:cNvPr id="71686" name="Prostokąt 6"/>
          <p:cNvSpPr>
            <a:spLocks noChangeArrowheads="1"/>
          </p:cNvSpPr>
          <p:nvPr/>
        </p:nvSpPr>
        <p:spPr bwMode="auto">
          <a:xfrm>
            <a:off x="247650" y="2974975"/>
            <a:ext cx="8640763" cy="1077913"/>
          </a:xfrm>
          <a:prstGeom prst="rect">
            <a:avLst/>
          </a:prstGeom>
          <a:noFill/>
          <a:ln w="9525">
            <a:noFill/>
            <a:miter lim="800000"/>
            <a:headEnd/>
            <a:tailEnd/>
          </a:ln>
        </p:spPr>
        <p:txBody>
          <a:bodyPr>
            <a:spAutoFit/>
          </a:bodyPr>
          <a:lstStyle/>
          <a:p>
            <a:pPr algn="just">
              <a:spcBef>
                <a:spcPts val="600"/>
              </a:spcBef>
              <a:tabLst>
                <a:tab pos="179388" algn="l"/>
                <a:tab pos="269875" algn="l"/>
              </a:tabLst>
            </a:pPr>
            <a:r>
              <a:rPr lang="pl-PL" altLang="pl-PL" sz="1600" b="1">
                <a:latin typeface="Times New Roman" pitchFamily="18" charset="0"/>
              </a:rPr>
              <a:t>IV.	UWAGI I ADNOTACJE</a:t>
            </a:r>
          </a:p>
          <a:p>
            <a:pPr algn="just">
              <a:tabLst>
                <a:tab pos="179388" algn="l"/>
                <a:tab pos="269875" algn="l"/>
              </a:tabLst>
            </a:pPr>
            <a:r>
              <a:rPr lang="pl-PL" altLang="pl-PL" sz="1600">
                <a:latin typeface="Times New Roman" pitchFamily="18" charset="0"/>
                <a:cs typeface="Times New Roman" pitchFamily="18" charset="0"/>
              </a:rPr>
              <a:t>14.</a:t>
            </a:r>
            <a:r>
              <a:rPr lang="pl-PL" altLang="pl-PL" sz="1600" baseline="30000">
                <a:latin typeface="Times New Roman" pitchFamily="18" charset="0"/>
                <a:cs typeface="Times New Roman" pitchFamily="18" charset="0"/>
              </a:rPr>
              <a:t>*</a:t>
            </a:r>
            <a:r>
              <a:rPr lang="pl-PL" altLang="pl-PL" sz="1600" baseline="30000">
                <a:latin typeface="Times New Roman" pitchFamily="18" charset="0"/>
                <a:cs typeface="Times New Roman" pitchFamily="18" charset="0"/>
                <a:hlinkClick r:id="" action="ppaction://hlinkfile"/>
              </a:rPr>
              <a:t>*)</a:t>
            </a:r>
            <a:r>
              <a:rPr lang="pl-PL" altLang="pl-PL" sz="1600">
                <a:latin typeface="Times New Roman" pitchFamily="18" charset="0"/>
                <a:cs typeface="Times New Roman" pitchFamily="18" charset="0"/>
              </a:rPr>
              <a:t> Uwagi o przypuszczalnej przyczynie różnicy pomiędzy sumą liczb z pkt. 3 i 4 a liczbą z pkt. 2;</a:t>
            </a:r>
          </a:p>
          <a:p>
            <a:pPr algn="just">
              <a:tabLst>
                <a:tab pos="179388" algn="l"/>
                <a:tab pos="269875" algn="l"/>
              </a:tabLst>
            </a:pPr>
            <a:r>
              <a:rPr lang="pl-PL" altLang="pl-PL" sz="1600">
                <a:latin typeface="Times New Roman" pitchFamily="18" charset="0"/>
                <a:cs typeface="Times New Roman" pitchFamily="18" charset="0"/>
              </a:rPr>
              <a:t> jeżeli różnica  nie występuje, wpisać „brak uwag”: …………………………………………………..</a:t>
            </a:r>
          </a:p>
          <a:p>
            <a:pPr algn="just">
              <a:tabLst>
                <a:tab pos="179388" algn="l"/>
                <a:tab pos="269875" algn="l"/>
              </a:tabLst>
            </a:pPr>
            <a:r>
              <a:rPr lang="pl-PL" altLang="pl-PL" sz="1600">
                <a:latin typeface="Times New Roman" pitchFamily="18" charset="0"/>
                <a:cs typeface="Times New Roman" pitchFamily="18" charset="0"/>
              </a:rPr>
              <a:t>…………………………………………………………</a:t>
            </a:r>
            <a:r>
              <a:rPr lang="pl-PL" altLang="pl-PL" sz="1600" b="1">
                <a:latin typeface="Times New Roman" pitchFamily="18" charset="0"/>
                <a:cs typeface="Times New Roman" pitchFamily="18" charset="0"/>
              </a:rPr>
              <a:t>BRAK UWAG</a:t>
            </a:r>
            <a:r>
              <a:rPr lang="pl-PL" altLang="pl-PL" sz="1600">
                <a:latin typeface="Times New Roman" pitchFamily="18" charset="0"/>
                <a:cs typeface="Times New Roman" pitchFamily="18" charset="0"/>
              </a:rPr>
              <a:t>……………………………..</a:t>
            </a:r>
            <a:endParaRPr lang="pl-PL" altLang="pl-PL" sz="1400">
              <a:latin typeface="Times New Roman" pitchFamily="18" charset="0"/>
              <a:cs typeface="Times New Roman" pitchFamily="18" charset="0"/>
            </a:endParaRPr>
          </a:p>
        </p:txBody>
      </p:sp>
      <p:sp>
        <p:nvSpPr>
          <p:cNvPr id="8" name="Prostokąt 7"/>
          <p:cNvSpPr/>
          <p:nvPr/>
        </p:nvSpPr>
        <p:spPr>
          <a:xfrm>
            <a:off x="179388" y="2924175"/>
            <a:ext cx="8569325" cy="122555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250825" y="1700213"/>
            <a:ext cx="8497888" cy="3600450"/>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2707" name="Prostokąt 3"/>
          <p:cNvSpPr>
            <a:spLocks noChangeArrowheads="1"/>
          </p:cNvSpPr>
          <p:nvPr/>
        </p:nvSpPr>
        <p:spPr bwMode="auto">
          <a:xfrm>
            <a:off x="468313" y="333375"/>
            <a:ext cx="7056437" cy="768350"/>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 </a:t>
            </a:r>
          </a:p>
        </p:txBody>
      </p:sp>
      <p:sp>
        <p:nvSpPr>
          <p:cNvPr id="72708" name="Prostokąt 2"/>
          <p:cNvSpPr>
            <a:spLocks noChangeArrowheads="1"/>
          </p:cNvSpPr>
          <p:nvPr/>
        </p:nvSpPr>
        <p:spPr bwMode="auto">
          <a:xfrm>
            <a:off x="468313" y="1844675"/>
            <a:ext cx="8135937" cy="3170238"/>
          </a:xfrm>
          <a:prstGeom prst="rect">
            <a:avLst/>
          </a:prstGeom>
          <a:noFill/>
          <a:ln w="9525">
            <a:noFill/>
            <a:miter lim="800000"/>
            <a:headEnd/>
            <a:tailEnd/>
          </a:ln>
        </p:spPr>
        <p:txBody>
          <a:bodyPr>
            <a:spAutoFit/>
          </a:bodyPr>
          <a:lstStyle/>
          <a:p>
            <a:r>
              <a:rPr lang="pl-PL" altLang="pl-PL" sz="2000" b="1">
                <a:solidFill>
                  <a:schemeClr val="bg1"/>
                </a:solidFill>
              </a:rPr>
              <a:t>Uwaga:</a:t>
            </a:r>
          </a:p>
          <a:p>
            <a:r>
              <a:rPr lang="pl-PL" altLang="pl-PL" sz="2000" b="1">
                <a:solidFill>
                  <a:schemeClr val="bg1"/>
                </a:solidFill>
              </a:rPr>
              <a:t>w razie braku miejsca w protokole na opisanie przyczyn rozbieżności należy dokonać tego na oddzielnej kartce papieru, która stanowić będzie załącznik do protokołu. W protokole zaś należy zamieścić informację o sporządzeniu załącznika. Jeżeli niezgodność nie występuje, w punkcie przeznaczonym na „Uwagi” należy wpisać wyrazy „brak uwag”. </a:t>
            </a:r>
          </a:p>
          <a:p>
            <a:endParaRPr lang="pl-PL" altLang="pl-PL" sz="2000" b="1">
              <a:solidFill>
                <a:schemeClr val="bg1"/>
              </a:solidFill>
            </a:endParaRPr>
          </a:p>
          <a:p>
            <a:r>
              <a:rPr lang="pl-PL" altLang="pl-PL" sz="2000" b="1">
                <a:solidFill>
                  <a:schemeClr val="bg1"/>
                </a:solidFill>
              </a:rPr>
              <a:t>Powyższe dotyczy zasad wypełniania pozostałych punktów części IV protokołu – UWAGI I ADNOTACJE , tj. punktów 15-20.</a:t>
            </a:r>
          </a:p>
        </p:txBody>
      </p:sp>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323850" y="4797425"/>
            <a:ext cx="7127875" cy="1944688"/>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3731" name="Prostokąt 3"/>
          <p:cNvSpPr>
            <a:spLocks noChangeArrowheads="1"/>
          </p:cNvSpPr>
          <p:nvPr/>
        </p:nvSpPr>
        <p:spPr bwMode="auto">
          <a:xfrm>
            <a:off x="468313" y="333375"/>
            <a:ext cx="7056437" cy="1106488"/>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73732" name="pole tekstowe 1"/>
          <p:cNvSpPr txBox="1">
            <a:spLocks noChangeArrowheads="1"/>
          </p:cNvSpPr>
          <p:nvPr/>
        </p:nvSpPr>
        <p:spPr bwMode="auto">
          <a:xfrm>
            <a:off x="250825" y="1328738"/>
            <a:ext cx="8569325" cy="1016000"/>
          </a:xfrm>
          <a:prstGeom prst="rect">
            <a:avLst/>
          </a:prstGeom>
          <a:noFill/>
          <a:ln w="9525">
            <a:noFill/>
            <a:miter lim="800000"/>
            <a:headEnd/>
            <a:tailEnd/>
          </a:ln>
        </p:spPr>
        <p:txBody>
          <a:bodyPr>
            <a:spAutoFit/>
          </a:bodyPr>
          <a:lstStyle/>
          <a:p>
            <a:r>
              <a:rPr lang="pl-PL" altLang="pl-PL" sz="2000" b="1"/>
              <a:t>Po wypełnieniu wszystkich protokołów głosowania w zakresie punktów: 1, 1a, 1b, 4 oraz 14, komisja odkłada protokół i podejmuje czynności związane z ustaleniem wyników głosowania. </a:t>
            </a:r>
          </a:p>
        </p:txBody>
      </p:sp>
      <p:sp>
        <p:nvSpPr>
          <p:cNvPr id="73733" name="Prostokąt 2"/>
          <p:cNvSpPr>
            <a:spLocks noChangeArrowheads="1"/>
          </p:cNvSpPr>
          <p:nvPr/>
        </p:nvSpPr>
        <p:spPr bwMode="auto">
          <a:xfrm>
            <a:off x="279400" y="2420938"/>
            <a:ext cx="8569325" cy="2246312"/>
          </a:xfrm>
          <a:prstGeom prst="rect">
            <a:avLst/>
          </a:prstGeom>
          <a:noFill/>
          <a:ln w="9525">
            <a:noFill/>
            <a:miter lim="800000"/>
            <a:headEnd/>
            <a:tailEnd/>
          </a:ln>
        </p:spPr>
        <p:txBody>
          <a:bodyPr>
            <a:spAutoFit/>
          </a:bodyPr>
          <a:lstStyle/>
          <a:p>
            <a:r>
              <a:rPr lang="pl-PL" altLang="pl-PL" sz="2000" b="1"/>
              <a:t>Komisja sprawdza, czy pieczęcie na urnie oraz na wlocie do urny lub jednorazowe plomby (nalepki foliowe) pozostały nienaruszone, po czym otwiera urnę i wyjmuje z niej karty do głosowania. </a:t>
            </a:r>
          </a:p>
          <a:p>
            <a:r>
              <a:rPr lang="pl-PL" altLang="pl-PL" sz="2000" b="1"/>
              <a:t>Zaleca się zachowanie staranności przy wyjmowaniu kart z urny, aby karty do głosowania nie zostały uszkodzone. Poza tym należy wyjmować karty do głosowania z urny wyborczej w taki sposób, aby nie uszkodzić urny. </a:t>
            </a:r>
          </a:p>
        </p:txBody>
      </p:sp>
      <p:sp>
        <p:nvSpPr>
          <p:cNvPr id="73734" name="Prostokąt 4"/>
          <p:cNvSpPr>
            <a:spLocks noChangeArrowheads="1"/>
          </p:cNvSpPr>
          <p:nvPr/>
        </p:nvSpPr>
        <p:spPr bwMode="auto">
          <a:xfrm>
            <a:off x="476250" y="4797425"/>
            <a:ext cx="6759575" cy="1846263"/>
          </a:xfrm>
          <a:prstGeom prst="rect">
            <a:avLst/>
          </a:prstGeom>
          <a:noFill/>
          <a:ln w="9525">
            <a:noFill/>
            <a:miter lim="800000"/>
            <a:headEnd/>
            <a:tailEnd/>
          </a:ln>
        </p:spPr>
        <p:txBody>
          <a:bodyPr>
            <a:spAutoFit/>
          </a:bodyPr>
          <a:lstStyle/>
          <a:p>
            <a:r>
              <a:rPr lang="pl-PL" altLang="pl-PL" sz="1900" b="1">
                <a:solidFill>
                  <a:schemeClr val="bg1"/>
                </a:solidFill>
              </a:rPr>
              <a:t>Niedopuszczalne jest przewracanie wypełnionej urny wyborczej. W przypadku, gdy urna jest znacznie zapełniona należy w pierwszej kolejności wyjąć część kart do głosowania, a dopiero później, ewentualnie ostrożnie przechylić urnę wyborczą, zachowując przy tym szczególną ostrożność. </a:t>
            </a:r>
          </a:p>
        </p:txBody>
      </p:sp>
    </p:spTree>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74755" name="Prostokąt 1"/>
          <p:cNvSpPr>
            <a:spLocks noChangeArrowheads="1"/>
          </p:cNvSpPr>
          <p:nvPr/>
        </p:nvSpPr>
        <p:spPr bwMode="auto">
          <a:xfrm>
            <a:off x="133350" y="1357313"/>
            <a:ext cx="8856663" cy="1323975"/>
          </a:xfrm>
          <a:prstGeom prst="rect">
            <a:avLst/>
          </a:prstGeom>
          <a:noFill/>
          <a:ln w="9525">
            <a:noFill/>
            <a:miter lim="800000"/>
            <a:headEnd/>
            <a:tailEnd/>
          </a:ln>
        </p:spPr>
        <p:txBody>
          <a:bodyPr>
            <a:spAutoFit/>
          </a:bodyPr>
          <a:lstStyle/>
          <a:p>
            <a:r>
              <a:rPr lang="pl-PL" altLang="pl-PL" sz="2000" b="1"/>
              <a:t>W przypadku stwierdzenia, że w urnie znajdują się inne przedmioty niż karty do głosowania (w tym np. czyste kartki papieru), komisja oddziela je od kart do głosowania, a informacje o ich odnalezieniu odnotowuje w punkcie 20 </a:t>
            </a:r>
            <a:r>
              <a:rPr lang="pl-PL" altLang="pl-PL" sz="2000" b="1" u="sng"/>
              <a:t>każdego protokołu </a:t>
            </a:r>
            <a:r>
              <a:rPr lang="pl-PL" altLang="pl-PL" sz="2000" b="1"/>
              <a:t>głosowania w obwodzie. </a:t>
            </a:r>
          </a:p>
        </p:txBody>
      </p:sp>
      <p:sp>
        <p:nvSpPr>
          <p:cNvPr id="74756" name="Prostokąt 4"/>
          <p:cNvSpPr>
            <a:spLocks noChangeArrowheads="1"/>
          </p:cNvSpPr>
          <p:nvPr/>
        </p:nvSpPr>
        <p:spPr bwMode="auto">
          <a:xfrm>
            <a:off x="133350" y="2781300"/>
            <a:ext cx="8785225" cy="3892550"/>
          </a:xfrm>
          <a:prstGeom prst="rect">
            <a:avLst/>
          </a:prstGeom>
          <a:noFill/>
          <a:ln w="9525">
            <a:noFill/>
            <a:miter lim="800000"/>
            <a:headEnd/>
            <a:tailEnd/>
          </a:ln>
        </p:spPr>
        <p:txBody>
          <a:bodyPr>
            <a:spAutoFit/>
          </a:bodyPr>
          <a:lstStyle/>
          <a:p>
            <a:r>
              <a:rPr lang="pl-PL" altLang="pl-PL" sz="1900" b="1"/>
              <a:t>W pierwszej kolejności komisja po otwarciu urny i wyjęciu z niej kart, wyjmuje karty do głosowania ze znajdujących się w urnie kopert na kartę do głosowania w głosowaniu korespondencyjnym i ustala ich liczbę. Liczbę tę ustala się odrębnie dla wszystkich wyborów, dla przeprowadzenia, których komisja jest właściwa. Liczby te powinny odpowiadać liczbie adnotacji w rubryce spisu „Uwagi”, że wyborca głosował korespondencyjnie. Różnica jest możliwa tylko, gdy koperta na kartę do głosowania była pusta lub, gdy w kopercie nie znajdowały się karty dla wszystkich przeprowadzanych przez komisję wyborów. Sytuację tę komisja opisuje w protokole głosowania w punkcie „Inne uwagi”, wpisując np. „w jednej kopercie znajdowały się 2 karty do głosowania”. Koperty na kartę do głosowania, z których komisja wyjęła kartę, komisja pakuje w pakiet, opisuje go i odkłada. </a:t>
            </a:r>
          </a:p>
        </p:txBody>
      </p:sp>
    </p:spTree>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75779" name="Prostokąt 1"/>
          <p:cNvSpPr>
            <a:spLocks noChangeArrowheads="1"/>
          </p:cNvSpPr>
          <p:nvPr/>
        </p:nvSpPr>
        <p:spPr bwMode="auto">
          <a:xfrm>
            <a:off x="134938" y="1354138"/>
            <a:ext cx="9001125" cy="4770537"/>
          </a:xfrm>
          <a:prstGeom prst="rect">
            <a:avLst/>
          </a:prstGeom>
          <a:noFill/>
          <a:ln w="9525">
            <a:noFill/>
            <a:miter lim="800000"/>
            <a:headEnd/>
            <a:tailEnd/>
          </a:ln>
        </p:spPr>
        <p:txBody>
          <a:bodyPr>
            <a:spAutoFit/>
          </a:bodyPr>
          <a:lstStyle/>
          <a:p>
            <a:r>
              <a:rPr lang="pl-PL" altLang="pl-PL" sz="1900" b="1" dirty="0"/>
              <a:t>Następnie komisja przegląda wszystkie karty i wydziela z nich karty całkowicie przedarte na dwie lub więcej części, których nie bierze się pod uwagę przy obliczeniach. </a:t>
            </a:r>
            <a:r>
              <a:rPr lang="pl-PL" altLang="pl-PL" sz="1900" b="1" dirty="0" smtClean="0"/>
              <a:t>Karty </a:t>
            </a:r>
            <a:r>
              <a:rPr lang="pl-PL" altLang="pl-PL" sz="1900" b="1" dirty="0"/>
              <a:t>takie należy zapakować w pakiet, opieczętować go i opisać. </a:t>
            </a:r>
          </a:p>
          <a:p>
            <a:endParaRPr lang="pl-PL" altLang="pl-PL" sz="1900" b="1" dirty="0"/>
          </a:p>
          <a:p>
            <a:r>
              <a:rPr lang="pl-PL" altLang="pl-PL" sz="1900" b="1" u="sng" dirty="0"/>
              <a:t>Procedura w obwodach odrębnych, w których stosowana była urna pomocnicza:</a:t>
            </a:r>
          </a:p>
          <a:p>
            <a:r>
              <a:rPr lang="pl-PL" altLang="pl-PL" sz="1900" b="1" dirty="0"/>
              <a:t>otwarcia urny pomocniczej komisja dokonuje przed otwarciem urny zasadniczej; po otwarciu urny pomocniczej komisja sprawdza, czy liczba kart każdego rodzaju wyjętych z urny pomocniczej odpowiada liczbie osób, które głosowały przy wykorzystaniu urny pomocniczej. Jeżeli komisja nie stwierdzi rozbieżności, karty wyjęte z urny pomocniczej włącza się do obliczeń wyników głosowania dokonywanych dla całego obwodu; w przypadku stwierdzenia różnic należy wyjaśnić ich przypuszczalną przyczynę i omówić w punkcie 15 właściwego protokołu </a:t>
            </a:r>
          </a:p>
          <a:p>
            <a:r>
              <a:rPr lang="pl-PL" altLang="pl-PL" sz="1900" b="1" dirty="0"/>
              <a:t>głosowania lub w formie załącznika do protokołu; </a:t>
            </a:r>
          </a:p>
        </p:txBody>
      </p:sp>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8 i 15 protokołu</a:t>
            </a:r>
          </a:p>
        </p:txBody>
      </p:sp>
      <p:sp>
        <p:nvSpPr>
          <p:cNvPr id="2" name="Prostokąt 1"/>
          <p:cNvSpPr/>
          <p:nvPr/>
        </p:nvSpPr>
        <p:spPr>
          <a:xfrm>
            <a:off x="107950" y="1368425"/>
            <a:ext cx="8928100" cy="5201424"/>
          </a:xfrm>
          <a:prstGeom prst="rect">
            <a:avLst/>
          </a:prstGeom>
        </p:spPr>
        <p:txBody>
          <a:bodyPr>
            <a:spAutoFit/>
          </a:bodyPr>
          <a:lstStyle/>
          <a:p>
            <a:pPr>
              <a:defRPr/>
            </a:pPr>
            <a:r>
              <a:rPr lang="pl-PL" sz="2000" b="1" dirty="0">
                <a:latin typeface="Arial" panose="020B0604020202020204" pitchFamily="34" charset="0"/>
              </a:rPr>
              <a:t>Wyjęte z urny karty do głosowania komisja rozdziela na poszczególne grupy:</a:t>
            </a:r>
          </a:p>
          <a:p>
            <a:pPr marL="342900" indent="-342900">
              <a:buFont typeface="Wingdings" panose="05000000000000000000" pitchFamily="2" charset="2"/>
              <a:buChar char="Ø"/>
              <a:defRPr/>
            </a:pPr>
            <a:r>
              <a:rPr lang="pl-PL" sz="2000" b="1" dirty="0" smtClean="0">
                <a:latin typeface="Arial" panose="020B0604020202020204" pitchFamily="34" charset="0"/>
              </a:rPr>
              <a:t>karty </a:t>
            </a:r>
            <a:r>
              <a:rPr lang="pl-PL" sz="2000" b="1" dirty="0">
                <a:latin typeface="Arial" panose="020B0604020202020204" pitchFamily="34" charset="0"/>
              </a:rPr>
              <a:t>w wyborach rady gminy. Jeśli w danym obwodzie głosowania głosowano na kandydatów z więcej niż jednego okręgu, karty te należy dodatkowo wydzielić na poszczególne okręgi wyborcze,</a:t>
            </a:r>
          </a:p>
          <a:p>
            <a:pPr marL="342900" indent="-342900">
              <a:buFont typeface="Wingdings" panose="05000000000000000000" pitchFamily="2" charset="2"/>
              <a:buChar char="Ø"/>
              <a:defRPr/>
            </a:pPr>
            <a:r>
              <a:rPr lang="pl-PL" sz="2000" b="1" dirty="0">
                <a:latin typeface="Arial" panose="020B0604020202020204" pitchFamily="34" charset="0"/>
              </a:rPr>
              <a:t>karty w wyborach rady powiatu (nie dotyczy miast na prawach powiatu),</a:t>
            </a:r>
          </a:p>
          <a:p>
            <a:pPr marL="342900" indent="-342900">
              <a:buFont typeface="Wingdings" panose="05000000000000000000" pitchFamily="2" charset="2"/>
              <a:buChar char="Ø"/>
              <a:defRPr/>
            </a:pPr>
            <a:r>
              <a:rPr lang="pl-PL" sz="2000" b="1" dirty="0">
                <a:latin typeface="Arial" panose="020B0604020202020204" pitchFamily="34" charset="0"/>
              </a:rPr>
              <a:t>karty w wyborach sejmiku województwa,</a:t>
            </a:r>
          </a:p>
          <a:p>
            <a:pPr marL="342900" indent="-342900">
              <a:buFont typeface="Wingdings" panose="05000000000000000000" pitchFamily="2" charset="2"/>
              <a:buChar char="Ø"/>
              <a:defRPr/>
            </a:pPr>
            <a:r>
              <a:rPr lang="pl-PL" sz="2000" b="1" dirty="0">
                <a:latin typeface="Arial" panose="020B0604020202020204" pitchFamily="34" charset="0"/>
              </a:rPr>
              <a:t>karty w wyborach wójta/burmistrza, prezydenta miasta.</a:t>
            </a:r>
          </a:p>
          <a:p>
            <a:pPr>
              <a:defRPr/>
            </a:pPr>
            <a:endParaRPr lang="pl-PL" sz="1200" b="1" dirty="0">
              <a:latin typeface="Arial" panose="020B0604020202020204" pitchFamily="34" charset="0"/>
            </a:endParaRPr>
          </a:p>
          <a:p>
            <a:pPr>
              <a:defRPr/>
            </a:pPr>
            <a:r>
              <a:rPr lang="pl-PL" sz="2000" b="1" dirty="0">
                <a:latin typeface="Arial" panose="020B0604020202020204" pitchFamily="34" charset="0"/>
              </a:rPr>
              <a:t>Ustalone liczby kart wyjętych z urny dla danych wyborów komisja wpisuje w punkcie 8 właściwego protokołu głosowania w obwodzie. </a:t>
            </a:r>
          </a:p>
          <a:p>
            <a:pPr>
              <a:defRPr/>
            </a:pPr>
            <a:r>
              <a:rPr lang="pl-PL" sz="2000" b="1" dirty="0">
                <a:latin typeface="Arial" panose="020B0604020202020204" pitchFamily="34" charset="0"/>
              </a:rPr>
              <a:t>W punkcie 8a każdego protokołu głosowania w obwodzie komisje podają liczbę kart do głosowania wyjętych z kopert na kartę do głosowania w głosowaniu korespondencyjnym, ustaloną, odrębnie dla każdych wyborów.  Liczbę tę należy dodać do liczby kart </a:t>
            </a:r>
          </a:p>
          <a:p>
            <a:pPr>
              <a:defRPr/>
            </a:pPr>
            <a:r>
              <a:rPr lang="pl-PL" sz="2000" b="1" dirty="0">
                <a:latin typeface="Arial" panose="020B0604020202020204" pitchFamily="34" charset="0"/>
              </a:rPr>
              <a:t>wyjętych z urny, o których mowa wyżej. </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rostokąt zaokrąglony 8"/>
          <p:cNvSpPr/>
          <p:nvPr/>
        </p:nvSpPr>
        <p:spPr>
          <a:xfrm>
            <a:off x="58738" y="5580063"/>
            <a:ext cx="7559675" cy="1200150"/>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 name="Prostokąt 5"/>
          <p:cNvSpPr/>
          <p:nvPr/>
        </p:nvSpPr>
        <p:spPr>
          <a:xfrm>
            <a:off x="107950" y="1400175"/>
            <a:ext cx="7777163" cy="282098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7828"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8 i 15 protokołu</a:t>
            </a:r>
            <a:r>
              <a:rPr lang="pl-PL" altLang="pl-PL" sz="2200" b="1">
                <a:solidFill>
                  <a:srgbClr val="FF0000"/>
                </a:solidFill>
              </a:rPr>
              <a:t> </a:t>
            </a:r>
          </a:p>
        </p:txBody>
      </p:sp>
      <p:graphicFrame>
        <p:nvGraphicFramePr>
          <p:cNvPr id="2" name="Tabela 1"/>
          <p:cNvGraphicFramePr>
            <a:graphicFrameLocks noGrp="1"/>
          </p:cNvGraphicFramePr>
          <p:nvPr/>
        </p:nvGraphicFramePr>
        <p:xfrm>
          <a:off x="296863" y="2552700"/>
          <a:ext cx="7083425" cy="731838"/>
        </p:xfrm>
        <a:graphic>
          <a:graphicData uri="http://schemas.openxmlformats.org/drawingml/2006/table">
            <a:tbl>
              <a:tblPr/>
              <a:tblGrid>
                <a:gridCol w="412750">
                  <a:extLst>
                    <a:ext uri="{9D8B030D-6E8A-4147-A177-3AD203B41FA5}">
                      <a16:colId xmlns="" xmlns:a16="http://schemas.microsoft.com/office/drawing/2014/main" val="776398235"/>
                    </a:ext>
                  </a:extLst>
                </a:gridCol>
                <a:gridCol w="4738687">
                  <a:extLst>
                    <a:ext uri="{9D8B030D-6E8A-4147-A177-3AD203B41FA5}">
                      <a16:colId xmlns="" xmlns:a16="http://schemas.microsoft.com/office/drawing/2014/main" val="1752103511"/>
                    </a:ext>
                  </a:extLst>
                </a:gridCol>
                <a:gridCol w="387350">
                  <a:extLst>
                    <a:ext uri="{9D8B030D-6E8A-4147-A177-3AD203B41FA5}">
                      <a16:colId xmlns="" xmlns:a16="http://schemas.microsoft.com/office/drawing/2014/main" val="3127271297"/>
                    </a:ext>
                  </a:extLst>
                </a:gridCol>
                <a:gridCol w="385763">
                  <a:extLst>
                    <a:ext uri="{9D8B030D-6E8A-4147-A177-3AD203B41FA5}">
                      <a16:colId xmlns="" xmlns:a16="http://schemas.microsoft.com/office/drawing/2014/main" val="592314014"/>
                    </a:ext>
                  </a:extLst>
                </a:gridCol>
                <a:gridCol w="385762">
                  <a:extLst>
                    <a:ext uri="{9D8B030D-6E8A-4147-A177-3AD203B41FA5}">
                      <a16:colId xmlns="" xmlns:a16="http://schemas.microsoft.com/office/drawing/2014/main" val="2901901455"/>
                    </a:ext>
                  </a:extLst>
                </a:gridCol>
                <a:gridCol w="387350">
                  <a:extLst>
                    <a:ext uri="{9D8B030D-6E8A-4147-A177-3AD203B41FA5}">
                      <a16:colId xmlns="" xmlns:a16="http://schemas.microsoft.com/office/drawing/2014/main" val="2845702933"/>
                    </a:ext>
                  </a:extLst>
                </a:gridCol>
                <a:gridCol w="385763">
                  <a:extLst>
                    <a:ext uri="{9D8B030D-6E8A-4147-A177-3AD203B41FA5}">
                      <a16:colId xmlns="" xmlns:a16="http://schemas.microsoft.com/office/drawing/2014/main" val="791195157"/>
                    </a:ext>
                  </a:extLst>
                </a:gridCol>
              </a:tblGrid>
              <a:tr h="24394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kart wyjętych z urny</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974010906"/>
                  </a:ext>
                </a:extLst>
              </a:tr>
              <a:tr h="48789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w tym liczba kart wyjętych z kopert na karty do głosowania w głosowaniu korespondencyjnym</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043291583"/>
                  </a:ext>
                </a:extLst>
              </a:tr>
            </a:tbl>
          </a:graphicData>
        </a:graphic>
      </p:graphicFrame>
      <p:sp>
        <p:nvSpPr>
          <p:cNvPr id="77855" name="Rectangle 1"/>
          <p:cNvSpPr>
            <a:spLocks noChangeArrowheads="1"/>
          </p:cNvSpPr>
          <p:nvPr/>
        </p:nvSpPr>
        <p:spPr bwMode="auto">
          <a:xfrm>
            <a:off x="179388" y="1498600"/>
            <a:ext cx="7200900" cy="954088"/>
          </a:xfrm>
          <a:prstGeom prst="rect">
            <a:avLst/>
          </a:prstGeom>
          <a:noFill/>
          <a:ln w="9525">
            <a:noFill/>
            <a:miter lim="800000"/>
            <a:headEnd/>
            <a:tailEnd/>
          </a:ln>
          <a:effectLst/>
        </p:spPr>
        <p:txBody>
          <a:bodyPr anchor="ctr">
            <a:spAutoFit/>
          </a:bodyPr>
          <a:lstStyle/>
          <a:p>
            <a:pPr algn="just"/>
            <a:r>
              <a:rPr lang="pl-PL" altLang="pl-PL" sz="1400" b="1">
                <a:cs typeface="Times New Roman" pitchFamily="18" charset="0"/>
              </a:rPr>
              <a:t>III.	USTALENIE WYNIKÓW GŁOSOWANIA</a:t>
            </a:r>
            <a:endParaRPr lang="pl-PL" altLang="pl-PL" sz="1400"/>
          </a:p>
          <a:p>
            <a:pPr algn="just"/>
            <a:r>
              <a:rPr lang="pl-PL" altLang="pl-PL" sz="1400">
                <a:cs typeface="Times New Roman" pitchFamily="18" charset="0"/>
              </a:rPr>
              <a:t>Obwodowa komisja wyborcza ds. ustalenia wyników głosowania stwierdziła, że pieczęcie na urnie pozostały nienaruszone. Po wyjęciu kart z urny komisja ustaliła na ich podstawie następujące wyniki głosowania:</a:t>
            </a:r>
            <a:endParaRPr lang="pl-PL" altLang="pl-PL" sz="1400" b="1">
              <a:cs typeface="Times New Roman" pitchFamily="18" charset="0"/>
            </a:endParaRPr>
          </a:p>
        </p:txBody>
      </p:sp>
      <p:sp>
        <p:nvSpPr>
          <p:cNvPr id="77856" name="Prostokąt 4"/>
          <p:cNvSpPr>
            <a:spLocks noChangeArrowheads="1"/>
          </p:cNvSpPr>
          <p:nvPr/>
        </p:nvSpPr>
        <p:spPr bwMode="auto">
          <a:xfrm>
            <a:off x="250825" y="3384550"/>
            <a:ext cx="7273925" cy="738188"/>
          </a:xfrm>
          <a:prstGeom prst="rect">
            <a:avLst/>
          </a:prstGeom>
          <a:noFill/>
          <a:ln w="9525">
            <a:noFill/>
            <a:miter lim="800000"/>
            <a:headEnd/>
            <a:tailEnd/>
          </a:ln>
        </p:spPr>
        <p:txBody>
          <a:bodyPr>
            <a:spAutoFit/>
          </a:bodyPr>
          <a:lstStyle/>
          <a:p>
            <a:pPr algn="just"/>
            <a:r>
              <a:rPr lang="pl-PL" altLang="pl-PL" sz="1400" b="1">
                <a:cs typeface="Times New Roman" pitchFamily="18" charset="0"/>
              </a:rPr>
              <a:t>Uwaga!	</a:t>
            </a:r>
            <a:r>
              <a:rPr lang="pl-PL" altLang="pl-PL" sz="1400">
                <a:cs typeface="Times New Roman" pitchFamily="18" charset="0"/>
              </a:rPr>
              <a:t>Liczba z pkt. 8 pomniejszona o liczbę z pkt. 8a powinna być równa liczbie z pkt. 4. Dodatkowo liczba z pkt. 8a nie powinna być większa od liczby z pkt. 7e; jeśli tak nie jest — przypuszczalną przyczynę należy opisać w pkt. 15.</a:t>
            </a:r>
            <a:endParaRPr lang="pl-PL" altLang="pl-PL" sz="1400"/>
          </a:p>
        </p:txBody>
      </p:sp>
      <p:sp>
        <p:nvSpPr>
          <p:cNvPr id="77857" name="Prostokąt 6"/>
          <p:cNvSpPr>
            <a:spLocks noChangeArrowheads="1"/>
          </p:cNvSpPr>
          <p:nvPr/>
        </p:nvSpPr>
        <p:spPr bwMode="auto">
          <a:xfrm>
            <a:off x="166688" y="5580063"/>
            <a:ext cx="7645400" cy="1200150"/>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komisje, w których nie było kopert na karty do głosowania w głosowaniu korespondencyjnym wpisują cyfrę „0” w punkcie 8a każdego protokołu. </a:t>
            </a:r>
          </a:p>
        </p:txBody>
      </p:sp>
      <p:sp>
        <p:nvSpPr>
          <p:cNvPr id="77858" name="Prostokąt 9"/>
          <p:cNvSpPr>
            <a:spLocks noChangeArrowheads="1"/>
          </p:cNvSpPr>
          <p:nvPr/>
        </p:nvSpPr>
        <p:spPr bwMode="auto">
          <a:xfrm>
            <a:off x="65088" y="4386263"/>
            <a:ext cx="7704137" cy="912812"/>
          </a:xfrm>
          <a:prstGeom prst="rect">
            <a:avLst/>
          </a:prstGeom>
          <a:noFill/>
          <a:ln w="9525">
            <a:noFill/>
            <a:miter lim="800000"/>
            <a:headEnd/>
            <a:tailEnd/>
          </a:ln>
        </p:spPr>
        <p:txBody>
          <a:bodyPr>
            <a:spAutoFit/>
          </a:bodyPr>
          <a:lstStyle/>
          <a:p>
            <a:pPr algn="just">
              <a:lnSpc>
                <a:spcPts val="1600"/>
              </a:lnSpc>
            </a:pPr>
            <a:r>
              <a:rPr lang="pl-PL" altLang="pl-PL" sz="1400">
                <a:latin typeface="Times New Roman" pitchFamily="18" charset="0"/>
                <a:cs typeface="Times New Roman" pitchFamily="18" charset="0"/>
              </a:rPr>
              <a:t>15.</a:t>
            </a:r>
            <a:r>
              <a:rPr lang="pl-PL" altLang="pl-PL" sz="1400" baseline="30000">
                <a:latin typeface="Times New Roman" pitchFamily="18" charset="0"/>
                <a:cs typeface="Times New Roman" pitchFamily="18" charset="0"/>
              </a:rPr>
              <a:t>**)</a:t>
            </a:r>
            <a:r>
              <a:rPr lang="pl-PL" altLang="pl-PL" sz="1400">
                <a:latin typeface="Times New Roman" pitchFamily="18" charset="0"/>
                <a:cs typeface="Times New Roman" pitchFamily="18" charset="0"/>
              </a:rPr>
              <a:t>	Uwagi o przypuszczalnej przyczynie różnicy pomiędzy liczbą z pkt. 8 pomniejszoną o liczbę z pkt. 8a a liczbą z pkt. 4, a także o przypuszczalnej przyczynie różnicy pomiędzy liczbą z pkt. 8a a liczbą z pkt. 7e; jeżeli różnice nie występują, wpisać „brak uwag”: ………………………………..…</a:t>
            </a:r>
          </a:p>
          <a:p>
            <a:pPr>
              <a:lnSpc>
                <a:spcPts val="1600"/>
              </a:lnSpc>
            </a:pPr>
            <a:r>
              <a:rPr lang="pl-PL" altLang="pl-PL" sz="1400">
                <a:latin typeface="Times New Roman" pitchFamily="18" charset="0"/>
                <a:cs typeface="Times New Roman" pitchFamily="18" charset="0"/>
              </a:rPr>
              <a:t>…………………………………………………………………………</a:t>
            </a:r>
            <a:r>
              <a:rPr lang="pl-PL" altLang="pl-PL" sz="1600" b="1">
                <a:latin typeface="Times New Roman" pitchFamily="18" charset="0"/>
                <a:cs typeface="Times New Roman" pitchFamily="18" charset="0"/>
              </a:rPr>
              <a:t>BRAK UWAG</a:t>
            </a:r>
            <a:r>
              <a:rPr lang="pl-PL" altLang="pl-PL" sz="1400">
                <a:latin typeface="Times New Roman" pitchFamily="18" charset="0"/>
                <a:cs typeface="Times New Roman" pitchFamily="18" charset="0"/>
              </a:rPr>
              <a:t>…………….</a:t>
            </a:r>
            <a:endParaRPr lang="pl-PL" altLang="pl-PL" sz="1200">
              <a:latin typeface="Times New Roman" pitchFamily="18" charset="0"/>
              <a:cs typeface="Times New Roman" pitchFamily="18" charset="0"/>
            </a:endParaRPr>
          </a:p>
        </p:txBody>
      </p:sp>
      <p:sp>
        <p:nvSpPr>
          <p:cNvPr id="11" name="Prostokąt 10"/>
          <p:cNvSpPr/>
          <p:nvPr/>
        </p:nvSpPr>
        <p:spPr>
          <a:xfrm>
            <a:off x="107950" y="4405313"/>
            <a:ext cx="7777163" cy="969962"/>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8 i 15 protokołu</a:t>
            </a:r>
            <a:endParaRPr lang="pl-PL" altLang="pl-PL" sz="2200" b="1">
              <a:solidFill>
                <a:srgbClr val="FF0000"/>
              </a:solidFill>
            </a:endParaRPr>
          </a:p>
        </p:txBody>
      </p:sp>
      <p:sp>
        <p:nvSpPr>
          <p:cNvPr id="78851" name="Prostokąt 1"/>
          <p:cNvSpPr>
            <a:spLocks noChangeArrowheads="1"/>
          </p:cNvSpPr>
          <p:nvPr/>
        </p:nvSpPr>
        <p:spPr bwMode="auto">
          <a:xfrm>
            <a:off x="179388" y="1628775"/>
            <a:ext cx="8785225" cy="4308475"/>
          </a:xfrm>
          <a:prstGeom prst="rect">
            <a:avLst/>
          </a:prstGeom>
          <a:noFill/>
          <a:ln w="9525">
            <a:noFill/>
            <a:miter lim="800000"/>
            <a:headEnd/>
            <a:tailEnd/>
          </a:ln>
        </p:spPr>
        <p:txBody>
          <a:bodyPr>
            <a:spAutoFit/>
          </a:bodyPr>
          <a:lstStyle/>
          <a:p>
            <a:r>
              <a:rPr lang="pl-PL" altLang="pl-PL" sz="2000" b="1"/>
              <a:t>Jeżeli liczba kart wyjętych z urny (punkt 8 protokołu) pomniejszona o liczbę kart wyjętych z kopert na kartę do głosowania (punkt 8a protokołu) nie jest równa liczbie wyborców, którym wydano karty do głosowania (punkt 4 protokołu), wówczas przypuszczalną przyczynę tego stanu rzeczy należy omówić w punkcie 15 właściwego protokołu głosowania. Przyczynę tę należy ustalić po przeliczeniu kart ważnych i nieważnych. Jeżeli różnica nie występuje, w punkcie tym należy wpisać wyrazy „Brak uwag”. </a:t>
            </a:r>
          </a:p>
          <a:p>
            <a:endParaRPr lang="pl-PL" altLang="pl-PL" sz="1900" b="1"/>
          </a:p>
          <a:p>
            <a:r>
              <a:rPr lang="pl-PL" altLang="pl-PL" sz="1900" b="1"/>
              <a:t>Analogicznie należy postąpić, jeżeli liczba kart wyjętych z kopert na kartę do głosowania (punkt 8a protokołu) jest większa od liczby kopert na kartę do głosowania wrzuconych do urny (punkt 7e protokołu). </a:t>
            </a:r>
          </a:p>
          <a:p>
            <a:r>
              <a:rPr lang="pl-PL" altLang="pl-PL" sz="1900" b="1"/>
              <a:t>Sprawdzenia dokonuje się odrębnie dla każdego protokołu głosowania. </a:t>
            </a:r>
          </a:p>
          <a:p>
            <a:endParaRPr lang="pl-PL" altLang="pl-PL" sz="1900" b="1"/>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graphicFrame>
        <p:nvGraphicFramePr>
          <p:cNvPr id="2" name="Tabela 1"/>
          <p:cNvGraphicFramePr>
            <a:graphicFrameLocks noGrp="1"/>
          </p:cNvGraphicFramePr>
          <p:nvPr/>
        </p:nvGraphicFramePr>
        <p:xfrm>
          <a:off x="323850" y="1628775"/>
          <a:ext cx="6911975" cy="1260475"/>
        </p:xfrm>
        <a:graphic>
          <a:graphicData uri="http://schemas.openxmlformats.org/drawingml/2006/table">
            <a:tbl>
              <a:tblPr/>
              <a:tblGrid>
                <a:gridCol w="359999">
                  <a:extLst>
                    <a:ext uri="{9D8B030D-6E8A-4147-A177-3AD203B41FA5}">
                      <a16:colId xmlns="" xmlns:a16="http://schemas.microsoft.com/office/drawing/2014/main" val="3274375738"/>
                    </a:ext>
                  </a:extLst>
                </a:gridCol>
                <a:gridCol w="4667091">
                  <a:extLst>
                    <a:ext uri="{9D8B030D-6E8A-4147-A177-3AD203B41FA5}">
                      <a16:colId xmlns="" xmlns:a16="http://schemas.microsoft.com/office/drawing/2014/main" val="3939049708"/>
                    </a:ext>
                  </a:extLst>
                </a:gridCol>
                <a:gridCol w="376977">
                  <a:extLst>
                    <a:ext uri="{9D8B030D-6E8A-4147-A177-3AD203B41FA5}">
                      <a16:colId xmlns="" xmlns:a16="http://schemas.microsoft.com/office/drawing/2014/main" val="716352171"/>
                    </a:ext>
                  </a:extLst>
                </a:gridCol>
                <a:gridCol w="376977">
                  <a:extLst>
                    <a:ext uri="{9D8B030D-6E8A-4147-A177-3AD203B41FA5}">
                      <a16:colId xmlns="" xmlns:a16="http://schemas.microsoft.com/office/drawing/2014/main" val="4153206302"/>
                    </a:ext>
                  </a:extLst>
                </a:gridCol>
                <a:gridCol w="376977">
                  <a:extLst>
                    <a:ext uri="{9D8B030D-6E8A-4147-A177-3AD203B41FA5}">
                      <a16:colId xmlns="" xmlns:a16="http://schemas.microsoft.com/office/drawing/2014/main" val="2600279414"/>
                    </a:ext>
                  </a:extLst>
                </a:gridCol>
                <a:gridCol w="376977">
                  <a:extLst>
                    <a:ext uri="{9D8B030D-6E8A-4147-A177-3AD203B41FA5}">
                      <a16:colId xmlns="" xmlns:a16="http://schemas.microsoft.com/office/drawing/2014/main" val="1310302743"/>
                    </a:ext>
                  </a:extLst>
                </a:gridCol>
                <a:gridCol w="376977">
                  <a:extLst>
                    <a:ext uri="{9D8B030D-6E8A-4147-A177-3AD203B41FA5}">
                      <a16:colId xmlns="" xmlns:a16="http://schemas.microsoft.com/office/drawing/2014/main" val="931006847"/>
                    </a:ext>
                  </a:extLst>
                </a:gridCol>
              </a:tblGrid>
              <a:tr h="833511">
                <a:tc>
                  <a:txBody>
                    <a:bodyPr/>
                    <a:lstStyle/>
                    <a:p>
                      <a:pPr algn="r">
                        <a:spcAft>
                          <a:spcPts val="0"/>
                        </a:spcAft>
                      </a:pPr>
                      <a:r>
                        <a:rPr lang="pl-PL" sz="1400">
                          <a:effectLst/>
                          <a:latin typeface="Times New Roman" panose="02020603050405020304" pitchFamily="18" charset="0"/>
                          <a:ea typeface="Times New Roman" panose="02020603050405020304" pitchFamily="18" charset="0"/>
                          <a:cs typeface="Times New Roman" panose="02020603050405020304" pitchFamily="18" charset="0"/>
                        </a:rPr>
                        <a:t>9</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400" b="1" kern="0" dirty="0">
                          <a:effectLst/>
                          <a:latin typeface="Calibri" panose="020F0502020204030204" pitchFamily="34" charset="0"/>
                          <a:cs typeface="Times New Roman" panose="02020603050405020304" pitchFamily="18" charset="0"/>
                        </a:rPr>
                        <a:t>Liczba kart nieważnych </a:t>
                      </a:r>
                      <a:r>
                        <a:rPr lang="pl-PL" sz="1400" b="1" i="1" kern="0" dirty="0">
                          <a:effectLst/>
                          <a:latin typeface="Calibri" panose="020F0502020204030204" pitchFamily="34" charset="0"/>
                          <a:cs typeface="Times New Roman" panose="02020603050405020304" pitchFamily="18" charset="0"/>
                        </a:rPr>
                        <a:t>(innych niż urzędowo ustalone lub nieopatrzonych pieczęcią obwodowej komisji wyborczej ds. przeprowadzenia głosowania)</a:t>
                      </a:r>
                      <a:endParaRPr lang="pl-PL" sz="1400" b="1" kern="0" dirty="0">
                        <a:effectLst/>
                        <a:latin typeface="Calibri" panose="020F0502020204030204" pitchFamily="34"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331687341"/>
                  </a:ext>
                </a:extLst>
              </a:tr>
              <a:tr h="426964">
                <a:tc>
                  <a:txBody>
                    <a:bodyPr/>
                    <a:lstStyle/>
                    <a:p>
                      <a:pPr algn="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10</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400" b="1" kern="0" dirty="0">
                          <a:effectLst/>
                          <a:latin typeface="Calibri" panose="020F0502020204030204" pitchFamily="34" charset="0"/>
                          <a:cs typeface="Times New Roman" panose="02020603050405020304" pitchFamily="18" charset="0"/>
                        </a:rPr>
                        <a:t>Liczba kart </a:t>
                      </a:r>
                      <a:r>
                        <a:rPr lang="pl-PL" sz="1400" b="1" kern="0" dirty="0" smtClean="0">
                          <a:effectLst/>
                          <a:latin typeface="Calibri" panose="020F0502020204030204" pitchFamily="34" charset="0"/>
                          <a:cs typeface="Times New Roman" panose="02020603050405020304" pitchFamily="18" charset="0"/>
                        </a:rPr>
                        <a:t>ważnych</a:t>
                      </a:r>
                    </a:p>
                    <a:p>
                      <a:pPr>
                        <a:spcAft>
                          <a:spcPts val="0"/>
                        </a:spcAft>
                      </a:pPr>
                      <a:endParaRPr lang="pl-PL" sz="1400" b="1" kern="0" dirty="0">
                        <a:effectLst/>
                        <a:latin typeface="Calibri" panose="020F0502020204030204" pitchFamily="34"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rPr>
                        <a:t> </a:t>
                      </a: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600" b="1" dirty="0" smtClean="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pl-PL" sz="16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45" marR="44445"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704931272"/>
                  </a:ext>
                </a:extLst>
              </a:tr>
            </a:tbl>
          </a:graphicData>
        </a:graphic>
      </p:graphicFrame>
      <p:sp>
        <p:nvSpPr>
          <p:cNvPr id="79901" name="Rectangle 1"/>
          <p:cNvSpPr>
            <a:spLocks noChangeArrowheads="1"/>
          </p:cNvSpPr>
          <p:nvPr/>
        </p:nvSpPr>
        <p:spPr bwMode="auto">
          <a:xfrm>
            <a:off x="293688" y="2882900"/>
            <a:ext cx="6870700" cy="523875"/>
          </a:xfrm>
          <a:prstGeom prst="rect">
            <a:avLst/>
          </a:prstGeom>
          <a:noFill/>
          <a:ln w="9525">
            <a:noFill/>
            <a:miter lim="800000"/>
            <a:headEnd/>
            <a:tailEnd/>
          </a:ln>
          <a:effectLst/>
        </p:spPr>
        <p:txBody>
          <a:bodyPr anchor="ctr">
            <a:spAutoFit/>
          </a:bodyPr>
          <a:lstStyle/>
          <a:p>
            <a:r>
              <a:rPr lang="pl-PL" altLang="pl-PL" sz="1400" b="1">
                <a:cs typeface="Times New Roman" pitchFamily="18" charset="0"/>
              </a:rPr>
              <a:t>Uwaga!</a:t>
            </a:r>
            <a:r>
              <a:rPr lang="pl-PL" altLang="pl-PL" sz="1400">
                <a:cs typeface="Times New Roman" pitchFamily="18" charset="0"/>
              </a:rPr>
              <a:t>	Suma liczb z pkt. 9 i 10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8. </a:t>
            </a:r>
            <a:br>
              <a:rPr lang="pl-PL" altLang="pl-PL" sz="1400">
                <a:cs typeface="Times New Roman" pitchFamily="18" charset="0"/>
              </a:rPr>
            </a:br>
            <a:r>
              <a:rPr lang="pl-PL" altLang="pl-PL" sz="1400">
                <a:cs typeface="Times New Roman" pitchFamily="18" charset="0"/>
              </a:rPr>
              <a:t>Jeśli w pkt. 9 liczba jest większa niż 0, przyczynę należy opisać w pkt. 16.</a:t>
            </a:r>
            <a:endParaRPr lang="pl-PL" altLang="pl-PL" sz="1400"/>
          </a:p>
        </p:txBody>
      </p:sp>
      <p:sp>
        <p:nvSpPr>
          <p:cNvPr id="5" name="Prostokąt 4"/>
          <p:cNvSpPr/>
          <p:nvPr/>
        </p:nvSpPr>
        <p:spPr>
          <a:xfrm>
            <a:off x="107950" y="1473200"/>
            <a:ext cx="7416800" cy="2027238"/>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9903" name="Prostokąt 5"/>
          <p:cNvSpPr>
            <a:spLocks noChangeArrowheads="1"/>
          </p:cNvSpPr>
          <p:nvPr/>
        </p:nvSpPr>
        <p:spPr bwMode="auto">
          <a:xfrm>
            <a:off x="85725" y="3746500"/>
            <a:ext cx="7366000" cy="923925"/>
          </a:xfrm>
          <a:prstGeom prst="rect">
            <a:avLst/>
          </a:prstGeom>
          <a:noFill/>
          <a:ln w="9525">
            <a:noFill/>
            <a:miter lim="800000"/>
            <a:headEnd/>
            <a:tailEnd/>
          </a:ln>
        </p:spPr>
        <p:txBody>
          <a:bodyPr>
            <a:spAutoFit/>
          </a:bodyPr>
          <a:lstStyle/>
          <a:p>
            <a:r>
              <a:rPr lang="pl-PL" altLang="pl-PL">
                <a:latin typeface="Times New Roman" pitchFamily="18" charset="0"/>
                <a:cs typeface="Times New Roman" pitchFamily="18" charset="0"/>
              </a:rPr>
              <a:t>16.</a:t>
            </a:r>
            <a:r>
              <a:rPr lang="pl-PL" altLang="pl-PL" baseline="30000">
                <a:latin typeface="Times New Roman" pitchFamily="18" charset="0"/>
                <a:cs typeface="Times New Roman" pitchFamily="18" charset="0"/>
              </a:rPr>
              <a:t>**)</a:t>
            </a:r>
            <a:r>
              <a:rPr lang="pl-PL" altLang="pl-PL">
                <a:latin typeface="Times New Roman" pitchFamily="18" charset="0"/>
                <a:cs typeface="Times New Roman" pitchFamily="18" charset="0"/>
              </a:rPr>
              <a:t>	Uwagi o przypuszczalnej przyczynie wystąpienia kart nieważnych (pkt. 9); jeżeli liczba w pkt. 9 wynosi 0, wpisać „brak uwag”: ………..........</a:t>
            </a:r>
          </a:p>
          <a:p>
            <a:r>
              <a:rPr lang="pl-PL" altLang="pl-PL" b="1">
                <a:latin typeface="Times New Roman" pitchFamily="18" charset="0"/>
                <a:cs typeface="Times New Roman" pitchFamily="18" charset="0"/>
              </a:rPr>
              <a:t>Z urny wyjęto kartę bez pieczęci komisji ds. przeprowadzenia wyborów</a:t>
            </a:r>
            <a:r>
              <a:rPr lang="pl-PL" altLang="pl-PL">
                <a:latin typeface="Times New Roman" pitchFamily="18" charset="0"/>
                <a:cs typeface="Times New Roman" pitchFamily="18" charset="0"/>
              </a:rPr>
              <a:t>.</a:t>
            </a:r>
            <a:endParaRPr lang="pl-PL" altLang="pl-PL"/>
          </a:p>
        </p:txBody>
      </p:sp>
      <p:sp>
        <p:nvSpPr>
          <p:cNvPr id="7" name="Prostokąt 6"/>
          <p:cNvSpPr/>
          <p:nvPr/>
        </p:nvSpPr>
        <p:spPr>
          <a:xfrm>
            <a:off x="92075" y="3636963"/>
            <a:ext cx="7416800" cy="1181100"/>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79905" name="Prostokąt 7"/>
          <p:cNvSpPr>
            <a:spLocks noChangeArrowheads="1"/>
          </p:cNvSpPr>
          <p:nvPr/>
        </p:nvSpPr>
        <p:spPr bwMode="auto">
          <a:xfrm>
            <a:off x="107950" y="4970463"/>
            <a:ext cx="8569325" cy="1630362"/>
          </a:xfrm>
          <a:prstGeom prst="rect">
            <a:avLst/>
          </a:prstGeom>
          <a:noFill/>
          <a:ln w="9525">
            <a:noFill/>
            <a:miter lim="800000"/>
            <a:headEnd/>
            <a:tailEnd/>
          </a:ln>
        </p:spPr>
        <p:txBody>
          <a:bodyPr>
            <a:spAutoFit/>
          </a:bodyPr>
          <a:lstStyle/>
          <a:p>
            <a:r>
              <a:rPr lang="pl-PL" altLang="pl-PL" sz="2000" b="1"/>
              <a:t>Komisja wydziela i liczy karty nieważne (tj. inne niż ustalone urzędowo lub nieopatrzone pieczęcią obwodowej komisji wyborczej ds. przeprowadzenia głosowania w obwodzie), oddzielnie do każdej z rad i w wyborach wójta. Ustalone liczby kart nieważnych wpisuje się w punkcie 9 właściwego protokołu głosowania. </a:t>
            </a:r>
          </a:p>
        </p:txBody>
      </p:sp>
    </p:spTree>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107950" y="4149725"/>
            <a:ext cx="8856663" cy="2390775"/>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0899"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sp>
        <p:nvSpPr>
          <p:cNvPr id="2" name="pole tekstowe 1"/>
          <p:cNvSpPr txBox="1"/>
          <p:nvPr/>
        </p:nvSpPr>
        <p:spPr>
          <a:xfrm>
            <a:off x="250825" y="1373188"/>
            <a:ext cx="8964613" cy="2592387"/>
          </a:xfrm>
          <a:prstGeom prst="rect">
            <a:avLst/>
          </a:prstGeom>
          <a:noFill/>
        </p:spPr>
        <p:txBody>
          <a:bodyPr>
            <a:spAutoFit/>
          </a:bodyPr>
          <a:lstStyle/>
          <a:p>
            <a:pPr>
              <a:defRPr/>
            </a:pPr>
            <a:r>
              <a:rPr lang="pl-PL" sz="1900" b="1" dirty="0">
                <a:latin typeface="Arial" panose="020B0604020202020204" pitchFamily="34" charset="0"/>
              </a:rPr>
              <a:t>Kartami nieważnymi są min.:</a:t>
            </a:r>
          </a:p>
          <a:p>
            <a:pPr>
              <a:defRPr/>
            </a:pPr>
            <a:endParaRPr lang="pl-PL" sz="105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karty inne niż urzędowo ustalone,</a:t>
            </a:r>
          </a:p>
          <a:p>
            <a:pPr marL="342900" indent="-342900">
              <a:buFont typeface="Wingdings" panose="05000000000000000000" pitchFamily="2" charset="2"/>
              <a:buChar char="Ø"/>
              <a:defRPr/>
            </a:pPr>
            <a:r>
              <a:rPr lang="pl-PL" sz="1900" b="1" dirty="0">
                <a:latin typeface="Arial" panose="020B0604020202020204" pitchFamily="34" charset="0"/>
              </a:rPr>
              <a:t>karty nieopatrzone pieczęcią obwodowej komisji ds. przeprowadzenia głosowania,</a:t>
            </a:r>
          </a:p>
          <a:p>
            <a:pPr marL="342900" indent="-342900">
              <a:buFont typeface="Wingdings" panose="05000000000000000000" pitchFamily="2" charset="2"/>
              <a:buChar char="Ø"/>
              <a:defRPr/>
            </a:pPr>
            <a:r>
              <a:rPr lang="pl-PL" sz="1900" b="1" dirty="0">
                <a:latin typeface="Arial" panose="020B0604020202020204" pitchFamily="34" charset="0"/>
              </a:rPr>
              <a:t>karty opatrzone pieczęcią innej obwodowej komisji ds. przeprowadzenia głosowania,</a:t>
            </a:r>
          </a:p>
          <a:p>
            <a:pPr marL="342900" indent="-342900">
              <a:buFont typeface="Wingdings" panose="05000000000000000000" pitchFamily="2" charset="2"/>
              <a:buChar char="Ø"/>
              <a:defRPr/>
            </a:pPr>
            <a:r>
              <a:rPr lang="pl-PL" sz="1900" b="1" dirty="0">
                <a:latin typeface="Arial" panose="020B0604020202020204" pitchFamily="34" charset="0"/>
              </a:rPr>
              <a:t>karty wykonane wadliwie przez drukarnię np. brak zadruku części karty, których wadliwość przeoczyła komisja ds. przeprowadzenia głosowania,</a:t>
            </a:r>
          </a:p>
        </p:txBody>
      </p:sp>
      <p:sp>
        <p:nvSpPr>
          <p:cNvPr id="80901" name="Prostokąt 3"/>
          <p:cNvSpPr>
            <a:spLocks noChangeArrowheads="1"/>
          </p:cNvSpPr>
          <p:nvPr/>
        </p:nvSpPr>
        <p:spPr bwMode="auto">
          <a:xfrm>
            <a:off x="250825" y="4149725"/>
            <a:ext cx="8713788" cy="2032000"/>
          </a:xfrm>
          <a:prstGeom prst="rect">
            <a:avLst/>
          </a:prstGeom>
          <a:noFill/>
          <a:ln w="9525">
            <a:noFill/>
            <a:miter lim="800000"/>
            <a:headEnd/>
            <a:tailEnd/>
          </a:ln>
        </p:spPr>
        <p:txBody>
          <a:bodyPr>
            <a:spAutoFit/>
          </a:bodyPr>
          <a:lstStyle/>
          <a:p>
            <a:r>
              <a:rPr lang="pl-PL" altLang="pl-PL" b="1">
                <a:solidFill>
                  <a:schemeClr val="bg1"/>
                </a:solidFill>
              </a:rPr>
              <a:t>Należy uważać, aby omyłkowo w tym punkcie protokołu nie wpisać liczby </a:t>
            </a:r>
            <a:r>
              <a:rPr lang="pl-PL" altLang="pl-PL" b="1" u="sng">
                <a:solidFill>
                  <a:schemeClr val="bg1"/>
                </a:solidFill>
                <a:latin typeface="Arial Black" pitchFamily="34" charset="0"/>
              </a:rPr>
              <a:t>głosów nieważnych</a:t>
            </a:r>
            <a:r>
              <a:rPr lang="pl-PL" altLang="pl-PL" b="1">
                <a:solidFill>
                  <a:schemeClr val="bg1"/>
                </a:solidFill>
              </a:rPr>
              <a:t>, o których będzie mowa w dalszej części prezentacji.</a:t>
            </a:r>
          </a:p>
          <a:p>
            <a:endParaRPr lang="pl-PL" altLang="pl-PL" b="1">
              <a:solidFill>
                <a:schemeClr val="bg1"/>
              </a:solidFill>
            </a:endParaRPr>
          </a:p>
          <a:p>
            <a:r>
              <a:rPr lang="pl-PL" altLang="pl-PL" b="1">
                <a:solidFill>
                  <a:schemeClr val="bg1"/>
                </a:solidFill>
              </a:rPr>
              <a:t>Również nie należy w tym punkcie protokołu ujmować </a:t>
            </a:r>
            <a:r>
              <a:rPr lang="pl-PL" altLang="pl-PL" b="1" u="sng">
                <a:solidFill>
                  <a:schemeClr val="bg1"/>
                </a:solidFill>
                <a:latin typeface="Arial Black" pitchFamily="34" charset="0"/>
              </a:rPr>
              <a:t>kart całkowicie przedartych na dwie lub więcej części</a:t>
            </a:r>
            <a:r>
              <a:rPr lang="pl-PL" altLang="pl-PL" b="1">
                <a:solidFill>
                  <a:schemeClr val="bg1"/>
                </a:solidFill>
              </a:rPr>
              <a:t>. Kart tych nie uwzględnia się w obliczeniach. Mogą one stanowić przyczynę różnicy w wydanych wyborcom kartach a kartach wyjętych z urny</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sp>
        <p:nvSpPr>
          <p:cNvPr id="81923" name="Prostokąt 1"/>
          <p:cNvSpPr>
            <a:spLocks noChangeArrowheads="1"/>
          </p:cNvSpPr>
          <p:nvPr/>
        </p:nvSpPr>
        <p:spPr bwMode="auto">
          <a:xfrm>
            <a:off x="323850" y="1628775"/>
            <a:ext cx="8351838" cy="2432050"/>
          </a:xfrm>
          <a:prstGeom prst="rect">
            <a:avLst/>
          </a:prstGeom>
          <a:noFill/>
          <a:ln w="9525">
            <a:noFill/>
            <a:miter lim="800000"/>
            <a:headEnd/>
            <a:tailEnd/>
          </a:ln>
        </p:spPr>
        <p:txBody>
          <a:bodyPr>
            <a:spAutoFit/>
          </a:bodyPr>
          <a:lstStyle/>
          <a:p>
            <a:r>
              <a:rPr lang="pl-PL" altLang="pl-PL" sz="1900" b="1"/>
              <a:t>Jeżeli liczba kart nieważnych jest większa niż 0, przypuszczalną przyczynę wystąpienia kart nieważnych należy opisać w punkcie 16 właściwego protokołu głosowania. </a:t>
            </a:r>
          </a:p>
          <a:p>
            <a:r>
              <a:rPr lang="pl-PL" altLang="pl-PL" sz="1900" b="1"/>
              <a:t>Jeżeli liczba kart nieważnych wynosi 0, w punkcie 9 protokołu należy wpisać „0”, a w punkcie 16 protokołu wyrazy „Brak uwag”.</a:t>
            </a:r>
          </a:p>
          <a:p>
            <a:endParaRPr lang="pl-PL" altLang="pl-PL" sz="1900" b="1"/>
          </a:p>
          <a:p>
            <a:r>
              <a:rPr lang="pl-PL" altLang="pl-PL" sz="1900" b="1"/>
              <a:t>Karty nieważne należy zapakować w pakiety, odrębnie do każdej z wybieranych rad i do wyborów wójta, opieczętować je i opisać.</a:t>
            </a:r>
          </a:p>
        </p:txBody>
      </p:sp>
      <p:sp>
        <p:nvSpPr>
          <p:cNvPr id="6" name="Prostokąt 5"/>
          <p:cNvSpPr/>
          <p:nvPr/>
        </p:nvSpPr>
        <p:spPr>
          <a:xfrm>
            <a:off x="114300" y="4803775"/>
            <a:ext cx="8620125" cy="14509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1925" name="Prostokąt 2"/>
          <p:cNvSpPr>
            <a:spLocks noChangeArrowheads="1"/>
          </p:cNvSpPr>
          <p:nvPr/>
        </p:nvSpPr>
        <p:spPr bwMode="auto">
          <a:xfrm>
            <a:off x="250825" y="4941888"/>
            <a:ext cx="8353425" cy="1014412"/>
          </a:xfrm>
          <a:prstGeom prst="rect">
            <a:avLst/>
          </a:prstGeom>
          <a:noFill/>
          <a:ln w="9525">
            <a:noFill/>
            <a:miter lim="800000"/>
            <a:headEnd/>
            <a:tailEnd/>
          </a:ln>
        </p:spPr>
        <p:txBody>
          <a:bodyPr>
            <a:spAutoFit/>
          </a:bodyPr>
          <a:lstStyle/>
          <a:p>
            <a:r>
              <a:rPr lang="pl-PL" altLang="pl-PL" b="1"/>
              <a:t>„</a:t>
            </a:r>
            <a:r>
              <a:rPr lang="pl-PL" altLang="pl-PL" sz="2000" b="1"/>
              <a:t>Karty nieważne w wyborach ……………… </a:t>
            </a:r>
            <a:r>
              <a:rPr lang="pl-PL" altLang="pl-PL" sz="1600" b="1" i="1"/>
              <a:t>(wpisać rodzaj wyborów)</a:t>
            </a:r>
            <a:r>
              <a:rPr lang="pl-PL" altLang="pl-PL" sz="2000" b="1"/>
              <a:t>,</a:t>
            </a:r>
          </a:p>
          <a:p>
            <a:r>
              <a:rPr lang="pl-PL" altLang="pl-PL" sz="2000" b="1"/>
              <a:t>w dniu 21 października 2018 r. – …...............                                                 </a:t>
            </a:r>
          </a:p>
          <a:p>
            <a:r>
              <a:rPr lang="pl-PL" altLang="pl-PL" sz="2000" b="1"/>
              <a:t>                                                           </a:t>
            </a:r>
            <a:r>
              <a:rPr lang="pl-PL" altLang="pl-PL" i="1"/>
              <a:t>(liczba)</a:t>
            </a:r>
          </a:p>
        </p:txBody>
      </p:sp>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punkty 9, 10 i 16 protokołu</a:t>
            </a:r>
            <a:endParaRPr lang="pl-PL" altLang="pl-PL" sz="2200" b="1">
              <a:solidFill>
                <a:srgbClr val="FF0000"/>
              </a:solidFill>
            </a:endParaRPr>
          </a:p>
        </p:txBody>
      </p:sp>
      <p:sp>
        <p:nvSpPr>
          <p:cNvPr id="82947" name="Prostokąt 3"/>
          <p:cNvSpPr>
            <a:spLocks noChangeArrowheads="1"/>
          </p:cNvSpPr>
          <p:nvPr/>
        </p:nvSpPr>
        <p:spPr bwMode="auto">
          <a:xfrm>
            <a:off x="611188" y="1916113"/>
            <a:ext cx="7848600" cy="3478212"/>
          </a:xfrm>
          <a:prstGeom prst="rect">
            <a:avLst/>
          </a:prstGeom>
          <a:noFill/>
          <a:ln w="9525">
            <a:noFill/>
            <a:miter lim="800000"/>
            <a:headEnd/>
            <a:tailEnd/>
          </a:ln>
        </p:spPr>
        <p:txBody>
          <a:bodyPr>
            <a:spAutoFit/>
          </a:bodyPr>
          <a:lstStyle/>
          <a:p>
            <a:r>
              <a:rPr lang="pl-PL" altLang="pl-PL" sz="2000" b="1"/>
              <a:t>Pozostałe karty </a:t>
            </a:r>
            <a:r>
              <a:rPr lang="pl-PL" altLang="pl-PL" sz="2000" b="1" u="sng">
                <a:latin typeface="Arial Black" pitchFamily="34" charset="0"/>
              </a:rPr>
              <a:t>są kartami ważnymi (z głosami ważnymi i nieważnymi) </a:t>
            </a:r>
            <a:r>
              <a:rPr lang="pl-PL" altLang="pl-PL" sz="2000" b="1"/>
              <a:t>i na ich podstawie ustala się wyniki głosowania. Karty ważne należy policzyć, odrębnie do każdej z wybieranych rad i w wyborach wójta. </a:t>
            </a:r>
          </a:p>
          <a:p>
            <a:endParaRPr lang="pl-PL" altLang="pl-PL" sz="2000" b="1"/>
          </a:p>
          <a:p>
            <a:r>
              <a:rPr lang="pl-PL" altLang="pl-PL" sz="2000" b="1"/>
              <a:t>Liczbę kart ważnych wpisuje się w punkcie 10 właściwego protokołu głosowania. </a:t>
            </a:r>
          </a:p>
          <a:p>
            <a:endParaRPr lang="pl-PL" altLang="pl-PL" sz="2000" b="1"/>
          </a:p>
          <a:p>
            <a:r>
              <a:rPr lang="pl-PL" altLang="pl-PL" sz="2000" b="1"/>
              <a:t>Suma kart nieważnych (punkt 9 protokołu) i kart ważnych (punkt 10 protokołu) musi być równa liczbie kart wyjętych z urny (punkt 8 protokołu). </a:t>
            </a:r>
          </a:p>
        </p:txBody>
      </p:sp>
    </p:spTree>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107950" y="3916363"/>
            <a:ext cx="7777163" cy="2665412"/>
          </a:xfrm>
          <a:prstGeom prst="roundRect">
            <a:avLst/>
          </a:prstGeom>
          <a:solidFill>
            <a:srgbClr val="C00000"/>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3971"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p>
        </p:txBody>
      </p:sp>
      <p:sp>
        <p:nvSpPr>
          <p:cNvPr id="2" name="Prostokąt 1"/>
          <p:cNvSpPr/>
          <p:nvPr/>
        </p:nvSpPr>
        <p:spPr>
          <a:xfrm>
            <a:off x="179388" y="1414463"/>
            <a:ext cx="8856662" cy="2139047"/>
          </a:xfrm>
          <a:prstGeom prst="rect">
            <a:avLst/>
          </a:prstGeom>
        </p:spPr>
        <p:txBody>
          <a:bodyPr>
            <a:spAutoFit/>
          </a:bodyPr>
          <a:lstStyle/>
          <a:p>
            <a:pPr>
              <a:defRPr/>
            </a:pPr>
            <a:r>
              <a:rPr lang="pl-PL" sz="1900" b="1" dirty="0">
                <a:latin typeface="Arial" panose="020B0604020202020204" pitchFamily="34" charset="0"/>
              </a:rPr>
              <a:t>Następnie komisja ustala wyniki głosowania w następującej kolejności</a:t>
            </a:r>
          </a:p>
          <a:p>
            <a:pPr>
              <a:defRPr/>
            </a:pPr>
            <a:r>
              <a:rPr lang="pl-PL" sz="1900" b="1" dirty="0">
                <a:latin typeface="Arial" panose="020B0604020202020204" pitchFamily="34" charset="0"/>
              </a:rPr>
              <a:t>(o ile głosowanie w danych wyborach było w obwodzie głosowania przeprowadzane) w wyborach: </a:t>
            </a:r>
            <a:endParaRPr lang="pl-PL" sz="1900" b="1" dirty="0" smtClean="0">
              <a:latin typeface="Arial" panose="020B0604020202020204" pitchFamily="34" charset="0"/>
            </a:endParaRPr>
          </a:p>
          <a:p>
            <a:pPr marL="342900" indent="-342900">
              <a:buFontTx/>
              <a:buAutoNum type="arabicParenR"/>
              <a:defRPr/>
            </a:pPr>
            <a:r>
              <a:rPr lang="pl-PL" sz="1900" b="1" dirty="0" smtClean="0">
                <a:latin typeface="Arial" panose="020B0604020202020204" pitchFamily="34" charset="0"/>
              </a:rPr>
              <a:t>do </a:t>
            </a:r>
            <a:r>
              <a:rPr lang="pl-PL" sz="1900" b="1" dirty="0">
                <a:latin typeface="Arial" panose="020B0604020202020204" pitchFamily="34" charset="0"/>
              </a:rPr>
              <a:t>rady gminy; </a:t>
            </a:r>
          </a:p>
          <a:p>
            <a:pPr marL="342900" indent="-342900">
              <a:buFontTx/>
              <a:buAutoNum type="arabicParenR"/>
              <a:defRPr/>
            </a:pPr>
            <a:r>
              <a:rPr lang="pl-PL" sz="1900" b="1" dirty="0" smtClean="0">
                <a:latin typeface="Arial" panose="020B0604020202020204" pitchFamily="34" charset="0"/>
              </a:rPr>
              <a:t>rady </a:t>
            </a:r>
            <a:r>
              <a:rPr lang="pl-PL" sz="1900" b="1" dirty="0">
                <a:latin typeface="Arial" panose="020B0604020202020204" pitchFamily="34" charset="0"/>
              </a:rPr>
              <a:t>powiatu;  </a:t>
            </a:r>
          </a:p>
          <a:p>
            <a:pPr marL="342900" indent="-342900">
              <a:buFontTx/>
              <a:buAutoNum type="arabicParenR"/>
              <a:defRPr/>
            </a:pPr>
            <a:r>
              <a:rPr lang="pl-PL" sz="1900" b="1" dirty="0">
                <a:latin typeface="Arial" panose="020B0604020202020204" pitchFamily="34" charset="0"/>
              </a:rPr>
              <a:t>sejmiku województwa; </a:t>
            </a:r>
          </a:p>
          <a:p>
            <a:pPr marL="342900" indent="-342900">
              <a:buFontTx/>
              <a:buAutoNum type="arabicParenR"/>
              <a:defRPr/>
            </a:pPr>
            <a:r>
              <a:rPr lang="pl-PL" sz="1900" b="1" dirty="0">
                <a:latin typeface="Arial" panose="020B0604020202020204" pitchFamily="34" charset="0"/>
              </a:rPr>
              <a:t>wójta. </a:t>
            </a:r>
          </a:p>
        </p:txBody>
      </p:sp>
      <p:sp>
        <p:nvSpPr>
          <p:cNvPr id="83974" name="Prostokąt 2"/>
          <p:cNvSpPr>
            <a:spLocks noChangeArrowheads="1"/>
          </p:cNvSpPr>
          <p:nvPr/>
        </p:nvSpPr>
        <p:spPr bwMode="auto">
          <a:xfrm>
            <a:off x="250825" y="4094163"/>
            <a:ext cx="7716838" cy="2309812"/>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W pierwszej kolejności komisja ustala wyniki wyborów do rady gminy. W związku z powyższym, do dalszych czynności należy pozostawić karty ważne w wyborach do rady gminy, a pozostałe karty ważne należy zapakować tymczasowo w odrębne pakiety (według wyborów), opisać je i opieczętować. </a:t>
            </a:r>
          </a:p>
          <a:p>
            <a:r>
              <a:rPr lang="pl-PL" altLang="pl-PL" b="1">
                <a:solidFill>
                  <a:schemeClr val="bg1"/>
                </a:solidFill>
              </a:rPr>
              <a:t>Pakiety te muszą pozostawać w pomieszczeniu, w którym komisja ustala wyniki głosowania. </a:t>
            </a:r>
          </a:p>
        </p:txBody>
      </p:sp>
    </p:spTree>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Prostokąt 2"/>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sp>
        <p:nvSpPr>
          <p:cNvPr id="2" name="Prostokąt 1"/>
          <p:cNvSpPr/>
          <p:nvPr/>
        </p:nvSpPr>
        <p:spPr>
          <a:xfrm>
            <a:off x="107504" y="1484784"/>
            <a:ext cx="8856984" cy="4770537"/>
          </a:xfrm>
          <a:prstGeom prst="rect">
            <a:avLst/>
          </a:prstGeom>
        </p:spPr>
        <p:txBody>
          <a:bodyPr>
            <a:spAutoFit/>
          </a:bodyPr>
          <a:lstStyle/>
          <a:p>
            <a:pPr>
              <a:defRPr/>
            </a:pPr>
            <a:r>
              <a:rPr lang="pl-PL" sz="1900" b="1" dirty="0">
                <a:latin typeface="Arial" panose="020B0604020202020204" pitchFamily="34" charset="0"/>
              </a:rPr>
              <a:t>Komisja spośród kart ważnych wyodrębnia karty z głosami ważnymi </a:t>
            </a:r>
          </a:p>
          <a:p>
            <a:pPr>
              <a:defRPr/>
            </a:pPr>
            <a:r>
              <a:rPr lang="pl-PL" sz="1900" b="1" dirty="0">
                <a:latin typeface="Arial" panose="020B0604020202020204" pitchFamily="34" charset="0"/>
              </a:rPr>
              <a:t>i nieważnymi.</a:t>
            </a:r>
          </a:p>
          <a:p>
            <a:pPr>
              <a:defRPr/>
            </a:pPr>
            <a:endParaRPr lang="pl-PL" sz="1900" b="1" dirty="0">
              <a:latin typeface="Arial" panose="020B0604020202020204" pitchFamily="34" charset="0"/>
            </a:endParaRPr>
          </a:p>
          <a:p>
            <a:pPr>
              <a:defRPr/>
            </a:pPr>
            <a:r>
              <a:rPr lang="pl-PL" sz="1900" b="1" dirty="0">
                <a:latin typeface="Arial" panose="020B0604020202020204" pitchFamily="34" charset="0"/>
              </a:rPr>
              <a:t>Najpierw komisja układa osobno Karty z głosami ważnymi i z głosami nieważnymi, a następnie karty z głosami nieważnymi dzielą wg przyczyn nieważności głosu</a:t>
            </a:r>
          </a:p>
          <a:p>
            <a:pPr>
              <a:defRPr/>
            </a:pPr>
            <a:endParaRPr lang="pl-PL" sz="1900" b="1" strike="sngStrike" dirty="0">
              <a:latin typeface="Arial" panose="020B0604020202020204" pitchFamily="34" charset="0"/>
            </a:endParaRPr>
          </a:p>
          <a:p>
            <a:pPr>
              <a:defRPr/>
            </a:pPr>
            <a:r>
              <a:rPr lang="pl-PL" sz="1900" b="1" dirty="0">
                <a:latin typeface="Arial" panose="020B0604020202020204" pitchFamily="34" charset="0"/>
              </a:rPr>
              <a:t>W przypadku, gdy w danym obwodzie głosowania głosowano na radnych z więcej niż jednego okręgu wyborczego, należy tej czynności dokonać odrębnie dla każdego okręgu wyborczego. </a:t>
            </a:r>
          </a:p>
          <a:p>
            <a:pPr>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Komisja jest obowiązana przejrzeć całą kartę do głosowania. </a:t>
            </a:r>
          </a:p>
          <a:p>
            <a:pPr marL="342900" indent="-342900">
              <a:buFont typeface="Wingdings" panose="05000000000000000000" pitchFamily="2" charset="2"/>
              <a:buChar char="Ø"/>
              <a:defRPr/>
            </a:pPr>
            <a:endParaRPr lang="pl-PL" sz="1900" b="1" dirty="0">
              <a:latin typeface="Arial" panose="020B0604020202020204" pitchFamily="34" charset="0"/>
            </a:endParaRPr>
          </a:p>
          <a:p>
            <a:pPr marL="342900" indent="-342900">
              <a:buFont typeface="Wingdings" panose="05000000000000000000" pitchFamily="2" charset="2"/>
              <a:buChar char="Ø"/>
              <a:defRPr/>
            </a:pPr>
            <a:r>
              <a:rPr lang="pl-PL" sz="1900" b="1" dirty="0">
                <a:latin typeface="Arial" panose="020B0604020202020204" pitchFamily="34" charset="0"/>
              </a:rPr>
              <a:t>W trakcie przeglądania kart do głosowania komisja odkłada osobno karty z głosami nieważnymi według przyczyn nieważności głosu i osobno karty z głosami ważnymi. </a:t>
            </a:r>
          </a:p>
        </p:txBody>
      </p:sp>
    </p:spTree>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Prostokąt 2"/>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ustalenie ważności głosu</a:t>
            </a:r>
          </a:p>
        </p:txBody>
      </p:sp>
      <p:sp>
        <p:nvSpPr>
          <p:cNvPr id="2" name="Prostokąt 1"/>
          <p:cNvSpPr/>
          <p:nvPr/>
        </p:nvSpPr>
        <p:spPr>
          <a:xfrm>
            <a:off x="179388" y="1484313"/>
            <a:ext cx="8569325" cy="5016500"/>
          </a:xfrm>
          <a:prstGeom prst="rect">
            <a:avLst/>
          </a:prstGeom>
        </p:spPr>
        <p:txBody>
          <a:bodyPr>
            <a:spAutoFit/>
          </a:bodyPr>
          <a:lstStyle/>
          <a:p>
            <a:pPr>
              <a:defRPr/>
            </a:pPr>
            <a:r>
              <a:rPr lang="pl-PL" sz="2000" b="1" dirty="0">
                <a:latin typeface="Arial" panose="020B0604020202020204" pitchFamily="34" charset="0"/>
              </a:rPr>
              <a:t>Ustalając, czy głos na karcie jest ważny, czy nieważny, komisja stosuje poniższe reguły: </a:t>
            </a:r>
          </a:p>
          <a:p>
            <a:pPr>
              <a:defRPr/>
            </a:pP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w przypadkach wątpliwych należy przyjmować, że znakiem „x” postawionym w kratce są co najmniej dwie linie, które przecinają się w obrębie kratki. Ustalenie, czy postawiony znak jest znakiem „x” w rozumieniu Kodeksu wyborczego oraz, czy postawiony jest on w kratce, czy poza nią, należy do komisji;</a:t>
            </a:r>
          </a:p>
          <a:p>
            <a:pPr>
              <a:defRPr/>
            </a:pPr>
            <a:r>
              <a:rPr lang="pl-PL" sz="2000" b="1" dirty="0">
                <a:latin typeface="Arial" panose="020B0604020202020204" pitchFamily="34" charset="0"/>
              </a:rPr>
              <a:t> </a:t>
            </a:r>
          </a:p>
          <a:p>
            <a:pPr marL="342900" indent="-342900">
              <a:buFont typeface="Wingdings" panose="05000000000000000000" pitchFamily="2" charset="2"/>
              <a:buChar char="Ø"/>
              <a:defRPr/>
            </a:pPr>
            <a:r>
              <a:rPr lang="pl-PL" sz="2000" b="1" dirty="0">
                <a:latin typeface="Arial" panose="020B0604020202020204" pitchFamily="34" charset="0"/>
              </a:rPr>
              <a:t>wszelkie znaki, wykreślenia, przekreślenia, w tym również i znak „x” postawiony przez wyborcę poza przeznaczoną na to kratką, traktuje się jako dopiski, które nie wpływają na ważność głosu; </a:t>
            </a:r>
          </a:p>
          <a:p>
            <a:pPr marL="342900" indent="-342900">
              <a:buFont typeface="Wingdings" panose="05000000000000000000" pitchFamily="2" charset="2"/>
              <a:buChar char="Ø"/>
              <a:defRPr/>
            </a:pPr>
            <a:endParaRPr lang="pl-PL" sz="2000" b="1" dirty="0">
              <a:latin typeface="Arial" panose="020B0604020202020204" pitchFamily="34" charset="0"/>
            </a:endParaRPr>
          </a:p>
          <a:p>
            <a:pPr marL="342900" indent="-342900">
              <a:buFont typeface="Wingdings" panose="05000000000000000000" pitchFamily="2" charset="2"/>
              <a:buChar char="Ø"/>
              <a:defRPr/>
            </a:pPr>
            <a:r>
              <a:rPr lang="pl-PL" sz="2000" b="1" dirty="0">
                <a:latin typeface="Arial" panose="020B0604020202020204" pitchFamily="34" charset="0"/>
              </a:rPr>
              <a:t>wszelkie inne znaki niż znak „x”, tj. niebędące co najmniej dwiema liniami, które przecinają się w obrębie kratki, naniesione w obrębie kratki, również nie wpływają na ważność głosu. </a:t>
            </a:r>
          </a:p>
        </p:txBody>
      </p:sp>
    </p:spTree>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Prostokąt 3"/>
          <p:cNvSpPr>
            <a:spLocks noChangeArrowheads="1"/>
          </p:cNvSpPr>
          <p:nvPr/>
        </p:nvSpPr>
        <p:spPr bwMode="auto">
          <a:xfrm>
            <a:off x="468313" y="260350"/>
            <a:ext cx="7056437"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i sporządzenie protokołów głosowania w obwodzie</a:t>
            </a:r>
          </a:p>
          <a:p>
            <a:pPr algn="ctr"/>
            <a:r>
              <a:rPr lang="pl-PL" altLang="pl-PL" sz="2200" b="1">
                <a:solidFill>
                  <a:srgbClr val="C00000"/>
                </a:solidFill>
              </a:rPr>
              <a:t>po otwarciu urny</a:t>
            </a:r>
            <a:r>
              <a:rPr lang="pl-PL" altLang="pl-PL" sz="2200" b="1">
                <a:solidFill>
                  <a:srgbClr val="FF0000"/>
                </a:solidFill>
              </a:rPr>
              <a:t> </a:t>
            </a:r>
            <a:r>
              <a:rPr lang="pl-PL" altLang="pl-PL" sz="2200" b="1">
                <a:solidFill>
                  <a:srgbClr val="C00000"/>
                </a:solidFill>
              </a:rPr>
              <a:t>– ustalenie ważności głosu</a:t>
            </a:r>
          </a:p>
        </p:txBody>
      </p:sp>
      <p:sp>
        <p:nvSpPr>
          <p:cNvPr id="87043" name="pole tekstowe 1"/>
          <p:cNvSpPr txBox="1">
            <a:spLocks noChangeArrowheads="1"/>
          </p:cNvSpPr>
          <p:nvPr/>
        </p:nvSpPr>
        <p:spPr bwMode="auto">
          <a:xfrm>
            <a:off x="107950" y="1628775"/>
            <a:ext cx="8856663" cy="4770438"/>
          </a:xfrm>
          <a:prstGeom prst="rect">
            <a:avLst/>
          </a:prstGeom>
          <a:noFill/>
          <a:ln w="9525">
            <a:noFill/>
            <a:miter lim="800000"/>
            <a:headEnd/>
            <a:tailEnd/>
          </a:ln>
        </p:spPr>
        <p:txBody>
          <a:bodyPr>
            <a:spAutoFit/>
          </a:bodyPr>
          <a:lstStyle/>
          <a:p>
            <a:r>
              <a:rPr lang="pl-PL" altLang="pl-PL" sz="1900" b="1">
                <a:cs typeface="Arial" charset="0"/>
              </a:rPr>
              <a:t>Do stwierdzenia, czy głos oddany na karcie do głosowania jest głosem ważnym, czy też głosem nieważnym</a:t>
            </a:r>
            <a:r>
              <a:rPr lang="pl-PL" altLang="pl-PL" sz="1900" b="1">
                <a:latin typeface="Arial Black" pitchFamily="34" charset="0"/>
                <a:cs typeface="Arial" charset="0"/>
              </a:rPr>
              <a:t>, uprawniona jest tylko obwodowa komisja wyborcza ds. ustalenia wyników głosowania</a:t>
            </a:r>
            <a:r>
              <a:rPr lang="pl-PL" altLang="pl-PL" sz="1900" b="1">
                <a:cs typeface="Arial" charset="0"/>
              </a:rPr>
              <a:t>.</a:t>
            </a:r>
          </a:p>
          <a:p>
            <a:endParaRPr lang="pl-PL" altLang="pl-PL" sz="1900" b="1">
              <a:cs typeface="Arial" charset="0"/>
            </a:endParaRPr>
          </a:p>
          <a:p>
            <a:pPr>
              <a:buFont typeface="Arial" charset="0"/>
              <a:buNone/>
            </a:pPr>
            <a:r>
              <a:rPr lang="pl-PL" altLang="pl-PL" sz="1900" b="1"/>
              <a:t>Uznania głosu za nieważny komisja dokonuje po okazaniu karty wszystkim członkom komisji uczestniczącym w ustalaniu wyniku głosowania. </a:t>
            </a:r>
          </a:p>
          <a:p>
            <a:endParaRPr lang="pl-PL" altLang="pl-PL" sz="1900" b="1">
              <a:cs typeface="Arial" charset="0"/>
            </a:endParaRPr>
          </a:p>
          <a:p>
            <a:r>
              <a:rPr lang="pl-PL" altLang="pl-PL" sz="1900" b="1">
                <a:cs typeface="Arial" charset="0"/>
              </a:rPr>
              <a:t>Nie ma możliwości występowania z pytaniami w tym zakresie do innych podmiotów, w tym do komisarza wyborczego, urzędnika wyborczego, czy delegatury KBW.</a:t>
            </a:r>
          </a:p>
          <a:p>
            <a:endParaRPr lang="pl-PL" altLang="pl-PL" sz="1900" b="1">
              <a:cs typeface="Arial" charset="0"/>
            </a:endParaRPr>
          </a:p>
          <a:p>
            <a:r>
              <a:rPr lang="pl-PL" altLang="pl-PL" sz="1900" b="1">
                <a:cs typeface="Arial" charset="0"/>
              </a:rPr>
              <a:t>Odpowiedzią może być jedynie przytoczenie brzmienia art. 5 ust. 12 Kodeksu wyborczego – </a:t>
            </a:r>
            <a:r>
              <a:rPr lang="pl-PL" altLang="pl-PL" sz="1900" b="1">
                <a:latin typeface="Arial Black" pitchFamily="34" charset="0"/>
                <a:cs typeface="Arial" charset="0"/>
              </a:rPr>
              <a:t>„znak „x” – rozumie się przez to co najmniej dwie linie, które przecinają się w obrębie kratki”  </a:t>
            </a:r>
            <a:r>
              <a:rPr lang="pl-PL" altLang="pl-PL" sz="1900" b="1">
                <a:cs typeface="Arial" charset="0"/>
              </a:rPr>
              <a:t>oraz</a:t>
            </a:r>
            <a:r>
              <a:rPr lang="pl-PL" altLang="pl-PL" sz="1900" b="1">
                <a:latin typeface="Arial Black" pitchFamily="34" charset="0"/>
                <a:cs typeface="Arial" charset="0"/>
              </a:rPr>
              <a:t> </a:t>
            </a:r>
            <a:r>
              <a:rPr lang="pl-PL" altLang="pl-PL" sz="1900" b="1">
                <a:cs typeface="Arial" charset="0"/>
              </a:rPr>
              <a:t>zapisu pkt. 41 uchwały PKW z dnia 17 września 2018 r., przytoczonego w poprzednim slajdzie.</a:t>
            </a:r>
          </a:p>
        </p:txBody>
      </p:sp>
    </p:spTree>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107950" y="5143500"/>
            <a:ext cx="7704138" cy="1649413"/>
          </a:xfrm>
          <a:prstGeom prst="roundRect">
            <a:avLst/>
          </a:prstGeom>
          <a:solidFill>
            <a:srgbClr val="9D032A"/>
          </a:solidFill>
          <a:ln w="38100">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8067"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sp>
        <p:nvSpPr>
          <p:cNvPr id="2" name="Prostokąt 1"/>
          <p:cNvSpPr/>
          <p:nvPr/>
        </p:nvSpPr>
        <p:spPr>
          <a:xfrm>
            <a:off x="179388" y="1368425"/>
            <a:ext cx="8785225" cy="3724275"/>
          </a:xfrm>
          <a:prstGeom prst="rect">
            <a:avLst/>
          </a:prstGeom>
        </p:spPr>
        <p:txBody>
          <a:bodyPr>
            <a:spAutoFit/>
          </a:bodyPr>
          <a:lstStyle/>
          <a:p>
            <a:pPr>
              <a:defRPr/>
            </a:pPr>
            <a:r>
              <a:rPr lang="pl-PL" b="1" dirty="0">
                <a:latin typeface="Arial" panose="020B0604020202020204" pitchFamily="34" charset="0"/>
              </a:rPr>
              <a:t>W wyborach do rady gminy w gminie liczącej do 20 000 mieszkańców, wyborca może głosować na jednego kandydata. </a:t>
            </a:r>
          </a:p>
          <a:p>
            <a:pPr>
              <a:defRPr/>
            </a:pPr>
            <a:endParaRPr lang="pl-PL" sz="1000" b="1" dirty="0">
              <a:latin typeface="Arial" panose="020B0604020202020204" pitchFamily="34" charset="0"/>
            </a:endParaRPr>
          </a:p>
          <a:p>
            <a:pPr>
              <a:defRPr/>
            </a:pPr>
            <a:r>
              <a:rPr lang="pl-PL" b="1" dirty="0">
                <a:latin typeface="Arial Black" panose="020B0A04020102020204" pitchFamily="34" charset="0"/>
              </a:rPr>
              <a:t>Za nieważny </a:t>
            </a:r>
            <a:r>
              <a:rPr lang="pl-PL" b="1" dirty="0">
                <a:latin typeface="Arial" panose="020B0604020202020204" pitchFamily="34" charset="0"/>
              </a:rPr>
              <a:t>uznaje się głos, gdy wyborca w kratce na karcie do głosowania: </a:t>
            </a:r>
          </a:p>
          <a:p>
            <a:pPr>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postawił znak „x” (co najmniej dwie linie, które przecinają się w obrębie kratki) przy nazwisku więcej niż jednego kandydata; </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nie postawił znaku „x” (co najmniej dwóch linii, które przecinają się w obrębie kratki) przy nazwisku żadnego kandydata; </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postawił znak „x” (co najmniej dwie linie, które przecinają się w obrębie kratki) tylko przy nazwisku kandydata skreślonego przez gminną komisję wyborczą. </a:t>
            </a:r>
          </a:p>
        </p:txBody>
      </p:sp>
      <p:sp>
        <p:nvSpPr>
          <p:cNvPr id="88069" name="Prostokąt 4"/>
          <p:cNvSpPr>
            <a:spLocks noChangeArrowheads="1"/>
          </p:cNvSpPr>
          <p:nvPr/>
        </p:nvSpPr>
        <p:spPr bwMode="auto">
          <a:xfrm>
            <a:off x="323850" y="5229225"/>
            <a:ext cx="7343775" cy="1477963"/>
          </a:xfrm>
          <a:prstGeom prst="rect">
            <a:avLst/>
          </a:prstGeom>
          <a:noFill/>
          <a:ln w="9525">
            <a:noFill/>
            <a:miter lim="800000"/>
            <a:headEnd/>
            <a:tailEnd/>
          </a:ln>
        </p:spPr>
        <p:txBody>
          <a:bodyPr>
            <a:spAutoFit/>
          </a:bodyPr>
          <a:lstStyle/>
          <a:p>
            <a:r>
              <a:rPr lang="pl-PL" altLang="pl-PL" b="1">
                <a:solidFill>
                  <a:schemeClr val="bg1"/>
                </a:solidFill>
                <a:latin typeface="Arial Black" pitchFamily="34" charset="0"/>
              </a:rPr>
              <a:t>ZASTRZEŻENIE:</a:t>
            </a:r>
            <a:r>
              <a:rPr lang="pl-PL" altLang="pl-PL" b="1">
                <a:solidFill>
                  <a:schemeClr val="bg1"/>
                </a:solidFill>
              </a:rPr>
              <a:t> Jeżeli wyborca postawił znak „x” (co najmniej dwie linie, które przecinają się w obrębie kratki) przy nazwisku kandydata skreślonego oraz przy nazwisku innego kandydata, którego nazwisko nie zostało skreślone, to głos taki jest ważny i zaliczany kandydatowi, którego nazwisko nie zostało skreślone. </a:t>
            </a:r>
          </a:p>
        </p:txBody>
      </p:sp>
    </p:spTree>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graphicFrame>
        <p:nvGraphicFramePr>
          <p:cNvPr id="2" name="Tabela 1"/>
          <p:cNvGraphicFramePr>
            <a:graphicFrameLocks noGrp="1"/>
          </p:cNvGraphicFramePr>
          <p:nvPr/>
        </p:nvGraphicFramePr>
        <p:xfrm>
          <a:off x="250825" y="1600200"/>
          <a:ext cx="6769100" cy="2254250"/>
        </p:xfrm>
        <a:graphic>
          <a:graphicData uri="http://schemas.openxmlformats.org/drawingml/2006/table">
            <a:tbl>
              <a:tblPr/>
              <a:tblGrid>
                <a:gridCol w="409575">
                  <a:extLst>
                    <a:ext uri="{9D8B030D-6E8A-4147-A177-3AD203B41FA5}">
                      <a16:colId xmlns="" xmlns:a16="http://schemas.microsoft.com/office/drawing/2014/main" val="3695149968"/>
                    </a:ext>
                  </a:extLst>
                </a:gridCol>
                <a:gridCol w="4521200">
                  <a:extLst>
                    <a:ext uri="{9D8B030D-6E8A-4147-A177-3AD203B41FA5}">
                      <a16:colId xmlns="" xmlns:a16="http://schemas.microsoft.com/office/drawing/2014/main" val="1204898977"/>
                    </a:ext>
                  </a:extLst>
                </a:gridCol>
                <a:gridCol w="368300">
                  <a:extLst>
                    <a:ext uri="{9D8B030D-6E8A-4147-A177-3AD203B41FA5}">
                      <a16:colId xmlns="" xmlns:a16="http://schemas.microsoft.com/office/drawing/2014/main" val="3407965597"/>
                    </a:ext>
                  </a:extLst>
                </a:gridCol>
                <a:gridCol w="366713">
                  <a:extLst>
                    <a:ext uri="{9D8B030D-6E8A-4147-A177-3AD203B41FA5}">
                      <a16:colId xmlns="" xmlns:a16="http://schemas.microsoft.com/office/drawing/2014/main" val="3889373502"/>
                    </a:ext>
                  </a:extLst>
                </a:gridCol>
                <a:gridCol w="368300">
                  <a:extLst>
                    <a:ext uri="{9D8B030D-6E8A-4147-A177-3AD203B41FA5}">
                      <a16:colId xmlns="" xmlns:a16="http://schemas.microsoft.com/office/drawing/2014/main" val="4213939688"/>
                    </a:ext>
                  </a:extLst>
                </a:gridCol>
                <a:gridCol w="368300">
                  <a:extLst>
                    <a:ext uri="{9D8B030D-6E8A-4147-A177-3AD203B41FA5}">
                      <a16:colId xmlns="" xmlns:a16="http://schemas.microsoft.com/office/drawing/2014/main" val="143725218"/>
                    </a:ext>
                  </a:extLst>
                </a:gridCol>
                <a:gridCol w="366712">
                  <a:extLst>
                    <a:ext uri="{9D8B030D-6E8A-4147-A177-3AD203B41FA5}">
                      <a16:colId xmlns="" xmlns:a16="http://schemas.microsoft.com/office/drawing/2014/main" val="4233690782"/>
                    </a:ext>
                  </a:extLst>
                </a:gridCol>
              </a:tblGrid>
              <a:tr h="42678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nieważnych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kart ważnych)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33825072"/>
                  </a:ext>
                </a:extLst>
              </a:tr>
              <a:tr h="52236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obok nazwiska dwóch lub większej liczby kandydatów</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59972902"/>
                  </a:ext>
                </a:extLst>
              </a:tr>
              <a:tr h="52236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niepostawienia znaku „X” obok nazwiska żadnego kandydata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287848378"/>
                  </a:ext>
                </a:extLst>
              </a:tr>
              <a:tr h="782748">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11c</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wyłącznie obok nazwiska skreślonego kandydata </a:t>
                      </a:r>
                      <a:r>
                        <a:rPr kumimoji="0" lang="pl-PL" altLang="pl-PL" sz="14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(art. 436 § 1 Kodeksu wyborczego)</a:t>
                      </a:r>
                      <a:endPar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039331316"/>
                  </a:ext>
                </a:extLst>
              </a:tr>
            </a:tbl>
          </a:graphicData>
        </a:graphic>
      </p:graphicFrame>
      <p:sp>
        <p:nvSpPr>
          <p:cNvPr id="89133" name="Rectangle 1"/>
          <p:cNvSpPr>
            <a:spLocks noChangeArrowheads="1"/>
          </p:cNvSpPr>
          <p:nvPr/>
        </p:nvSpPr>
        <p:spPr bwMode="auto">
          <a:xfrm>
            <a:off x="250825" y="3981450"/>
            <a:ext cx="5976938" cy="306388"/>
          </a:xfrm>
          <a:prstGeom prst="rect">
            <a:avLst/>
          </a:prstGeom>
          <a:noFill/>
          <a:ln w="9525">
            <a:noFill/>
            <a:miter lim="800000"/>
            <a:headEnd/>
            <a:tailEnd/>
          </a:ln>
          <a:effectLst/>
        </p:spPr>
        <p:txBody>
          <a:bodyPr anchor="ctr">
            <a:spAutoFit/>
          </a:bodyPr>
          <a:lstStyle/>
          <a:p>
            <a:r>
              <a:rPr lang="pl-PL" altLang="pl-PL" sz="1400" b="1">
                <a:cs typeface="Times New Roman" pitchFamily="18" charset="0"/>
              </a:rPr>
              <a:t>Uwaga!</a:t>
            </a:r>
            <a:r>
              <a:rPr lang="pl-PL" altLang="pl-PL" sz="1400">
                <a:cs typeface="Times New Roman" pitchFamily="18" charset="0"/>
              </a:rPr>
              <a:t>	Suma liczb z pkt. 11a – 11c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11.</a:t>
            </a:r>
            <a:endParaRPr lang="pl-PL" altLang="pl-PL" sz="1400"/>
          </a:p>
        </p:txBody>
      </p:sp>
      <p:sp>
        <p:nvSpPr>
          <p:cNvPr id="6" name="Prostokąt 5"/>
          <p:cNvSpPr/>
          <p:nvPr/>
        </p:nvSpPr>
        <p:spPr>
          <a:xfrm>
            <a:off x="107950" y="1473200"/>
            <a:ext cx="7056438" cy="28924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9135" name="Prostokąt 6"/>
          <p:cNvSpPr>
            <a:spLocks noChangeArrowheads="1"/>
          </p:cNvSpPr>
          <p:nvPr/>
        </p:nvSpPr>
        <p:spPr bwMode="auto">
          <a:xfrm>
            <a:off x="107950" y="4457700"/>
            <a:ext cx="8856663" cy="2030413"/>
          </a:xfrm>
          <a:prstGeom prst="rect">
            <a:avLst/>
          </a:prstGeom>
          <a:noFill/>
          <a:ln w="9525">
            <a:noFill/>
            <a:miter lim="800000"/>
            <a:headEnd/>
            <a:tailEnd/>
          </a:ln>
        </p:spPr>
        <p:txBody>
          <a:bodyPr>
            <a:spAutoFit/>
          </a:bodyPr>
          <a:lstStyle/>
          <a:p>
            <a:r>
              <a:rPr lang="pl-PL" altLang="pl-PL" b="1"/>
              <a:t>Wyodrębnione karty z głosami nieważnymi komisja liczy i ich łączną liczbę ustaloną zgodnie z pkt 42 i 43 uchwały PKW wpisuje się w punkcie 11 protokołu głosowania. </a:t>
            </a:r>
          </a:p>
          <a:p>
            <a:r>
              <a:rPr lang="pl-PL" altLang="pl-PL" b="1"/>
              <a:t>Następnie komisja dokonuje oceny przyczyny nieważności głosu i rozkłada oddzielnie karty według przyczyny nieważności głosu. </a:t>
            </a:r>
          </a:p>
          <a:p>
            <a:r>
              <a:rPr lang="pl-PL" altLang="pl-PL" b="1"/>
              <a:t>Stwierdzone przyczyny nieważności głosu komisja wpisuje odpowiednio w punkty 11a, 11b, 11c protokołu.</a:t>
            </a:r>
          </a:p>
        </p:txBody>
      </p:sp>
      <p:sp>
        <p:nvSpPr>
          <p:cNvPr id="89136" name="pole tekstowe 7"/>
          <p:cNvSpPr txBox="1">
            <a:spLocks noChangeArrowheads="1"/>
          </p:cNvSpPr>
          <p:nvPr/>
        </p:nvSpPr>
        <p:spPr bwMode="auto">
          <a:xfrm>
            <a:off x="7308850" y="1773238"/>
            <a:ext cx="1655763" cy="1754187"/>
          </a:xfrm>
          <a:prstGeom prst="rect">
            <a:avLst/>
          </a:prstGeom>
          <a:noFill/>
          <a:ln w="9525">
            <a:noFill/>
            <a:miter lim="800000"/>
            <a:headEnd/>
            <a:tailEnd/>
          </a:ln>
        </p:spPr>
        <p:txBody>
          <a:bodyPr>
            <a:spAutoFit/>
          </a:bodyPr>
          <a:lstStyle/>
          <a:p>
            <a:r>
              <a:rPr lang="pl-PL" altLang="pl-PL" b="1">
                <a:solidFill>
                  <a:srgbClr val="C00000"/>
                </a:solidFill>
                <a:cs typeface="Times New Roman" pitchFamily="18" charset="0"/>
              </a:rPr>
              <a:t>Suma liczb z pkt. 11a – 11c </a:t>
            </a:r>
            <a:r>
              <a:rPr lang="pl-PL" altLang="pl-PL" b="1">
                <a:solidFill>
                  <a:srgbClr val="C00000"/>
                </a:solidFill>
                <a:latin typeface="Arial Black" pitchFamily="34" charset="0"/>
                <a:cs typeface="Times New Roman" pitchFamily="18" charset="0"/>
              </a:rPr>
              <a:t>musi być </a:t>
            </a:r>
            <a:r>
              <a:rPr lang="pl-PL" altLang="pl-PL" b="1">
                <a:solidFill>
                  <a:srgbClr val="C00000"/>
                </a:solidFill>
                <a:cs typeface="Times New Roman" pitchFamily="18" charset="0"/>
              </a:rPr>
              <a:t>równa liczbie z pkt. 11.</a:t>
            </a:r>
            <a:endParaRPr lang="pl-PL" altLang="pl-PL" b="1">
              <a:solidFill>
                <a:srgbClr val="C00000"/>
              </a:solidFill>
            </a:endParaRPr>
          </a:p>
          <a:p>
            <a:endParaRPr lang="pl-PL" altLang="pl-PL" b="1">
              <a:solidFill>
                <a:srgbClr val="C00000"/>
              </a:solidFill>
            </a:endParaRPr>
          </a:p>
        </p:txBody>
      </p:sp>
    </p:spTree>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11 protokołu</a:t>
            </a:r>
            <a:endParaRPr lang="pl-PL" altLang="pl-PL" sz="2200" b="1">
              <a:solidFill>
                <a:srgbClr val="FF0000"/>
              </a:solidFill>
            </a:endParaRPr>
          </a:p>
        </p:txBody>
      </p:sp>
      <p:sp>
        <p:nvSpPr>
          <p:cNvPr id="90115" name="Prostokąt 1"/>
          <p:cNvSpPr>
            <a:spLocks noChangeArrowheads="1"/>
          </p:cNvSpPr>
          <p:nvPr/>
        </p:nvSpPr>
        <p:spPr bwMode="auto">
          <a:xfrm>
            <a:off x="142875" y="1268413"/>
            <a:ext cx="9001125" cy="5293757"/>
          </a:xfrm>
          <a:prstGeom prst="rect">
            <a:avLst/>
          </a:prstGeom>
          <a:noFill/>
          <a:ln w="9525">
            <a:noFill/>
            <a:miter lim="800000"/>
            <a:headEnd/>
            <a:tailEnd/>
          </a:ln>
        </p:spPr>
        <p:txBody>
          <a:bodyPr>
            <a:spAutoFit/>
          </a:bodyPr>
          <a:lstStyle/>
          <a:p>
            <a:r>
              <a:rPr lang="pl-PL" altLang="pl-PL" sz="2000" b="1" dirty="0"/>
              <a:t>Karty z głosami nieważnymi należy zapakować w odrębne pakiety  – według przyczyn nieważności głosu – opieczętować je i </a:t>
            </a:r>
            <a:r>
              <a:rPr lang="pl-PL" altLang="pl-PL" sz="2000" b="1" dirty="0" smtClean="0"/>
              <a:t>opisać, dodając w opisie numer okręgu, jeśli komisja obejmuje kilka okręgów. </a:t>
            </a:r>
            <a:endParaRPr lang="pl-PL" altLang="pl-PL" sz="2000" b="1" dirty="0"/>
          </a:p>
          <a:p>
            <a:r>
              <a:rPr lang="pl-PL" altLang="pl-PL" sz="2000" b="1" dirty="0"/>
              <a:t> </a:t>
            </a:r>
          </a:p>
          <a:p>
            <a:r>
              <a:rPr lang="pl-PL" altLang="pl-PL" sz="2000" b="1" dirty="0"/>
              <a:t>„Głosy nieważne z kart ważnych w wyborach do Rady Gminy (Miasta), </a:t>
            </a:r>
            <a:r>
              <a:rPr lang="pl-PL" altLang="pl-PL" sz="2000" b="1" dirty="0">
                <a:solidFill>
                  <a:srgbClr val="9D032A"/>
                </a:solidFill>
              </a:rPr>
              <a:t>okręg wyborczy nr ……. </a:t>
            </a:r>
            <a:r>
              <a:rPr lang="pl-PL" altLang="pl-PL" sz="2000" b="1" dirty="0"/>
              <a:t>,  w dniu 21 października 2018 r. z powodu ………........................................................................... – ………… .    </a:t>
            </a:r>
          </a:p>
          <a:p>
            <a:r>
              <a:rPr lang="pl-PL" altLang="pl-PL" sz="2000" b="1" dirty="0"/>
              <a:t>             </a:t>
            </a:r>
            <a:r>
              <a:rPr lang="pl-PL" altLang="pl-PL" i="1" dirty="0"/>
              <a:t>(przyczyna nieważności)                                                (liczba) </a:t>
            </a:r>
          </a:p>
          <a:p>
            <a:endParaRPr lang="pl-PL" altLang="pl-PL" sz="2000" b="1" dirty="0"/>
          </a:p>
          <a:p>
            <a:r>
              <a:rPr lang="pl-PL" altLang="pl-PL" sz="2000" b="1" dirty="0"/>
              <a:t> Następnie opisane w powyższy sposób pakiety z głosami nieważnymi według przyczyny nieważności głosu należy zapakować w jeden pakiet i opisać:</a:t>
            </a:r>
          </a:p>
          <a:p>
            <a:endParaRPr lang="pl-PL" altLang="pl-PL" sz="2000" b="1" dirty="0"/>
          </a:p>
          <a:p>
            <a:r>
              <a:rPr lang="pl-PL" altLang="pl-PL" sz="2000" b="1" dirty="0"/>
              <a:t> „Głosy nieważne z kart ważnych w wyborach Rady Gminy (Miasta), </a:t>
            </a:r>
            <a:r>
              <a:rPr lang="pl-PL" altLang="pl-PL" sz="2000" b="1" dirty="0">
                <a:solidFill>
                  <a:srgbClr val="9D032A"/>
                </a:solidFill>
              </a:rPr>
              <a:t>okręg wyborczy nr ……. </a:t>
            </a:r>
            <a:r>
              <a:rPr lang="pl-PL" altLang="pl-PL" sz="2000" b="1" dirty="0"/>
              <a:t> w dniu 21 października 2018 r. – .................                                                 </a:t>
            </a:r>
          </a:p>
          <a:p>
            <a:r>
              <a:rPr lang="pl-PL" altLang="pl-PL" sz="2000" b="1" dirty="0"/>
              <a:t>                                                                                                     </a:t>
            </a:r>
            <a:r>
              <a:rPr lang="pl-PL" altLang="pl-PL" i="1" dirty="0"/>
              <a:t>(liczba)</a:t>
            </a:r>
          </a:p>
          <a:p>
            <a:endParaRPr lang="pl-PL" altLang="pl-PL" dirty="0"/>
          </a:p>
        </p:txBody>
      </p:sp>
      <p:sp>
        <p:nvSpPr>
          <p:cNvPr id="5" name="Prostokąt 4"/>
          <p:cNvSpPr/>
          <p:nvPr/>
        </p:nvSpPr>
        <p:spPr>
          <a:xfrm>
            <a:off x="142875" y="2205038"/>
            <a:ext cx="8618538" cy="14509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6" name="Prostokąt 5"/>
          <p:cNvSpPr/>
          <p:nvPr/>
        </p:nvSpPr>
        <p:spPr>
          <a:xfrm>
            <a:off x="114300" y="4803775"/>
            <a:ext cx="8620125" cy="145097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2"/>
          <p:cNvSpPr/>
          <p:nvPr/>
        </p:nvSpPr>
        <p:spPr>
          <a:xfrm>
            <a:off x="107950" y="1304925"/>
            <a:ext cx="8928100" cy="5184775"/>
          </a:xfrm>
          <a:prstGeom prst="rect">
            <a:avLst/>
          </a:prstGeom>
          <a:noFill/>
          <a:ln w="28575">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91139" name="Prostokąt 3"/>
          <p:cNvSpPr>
            <a:spLocks noChangeArrowheads="1"/>
          </p:cNvSpPr>
          <p:nvPr/>
        </p:nvSpPr>
        <p:spPr bwMode="auto">
          <a:xfrm>
            <a:off x="0" y="476250"/>
            <a:ext cx="7812088" cy="769938"/>
          </a:xfrm>
          <a:prstGeom prst="rect">
            <a:avLst/>
          </a:prstGeom>
          <a:noFill/>
          <a:ln w="9525">
            <a:noFill/>
            <a:miter lim="800000"/>
            <a:headEnd/>
            <a:tailEnd/>
          </a:ln>
        </p:spPr>
        <p:txBody>
          <a:bodyPr>
            <a:spAutoFit/>
          </a:bodyPr>
          <a:lstStyle/>
          <a:p>
            <a:pPr algn="ctr"/>
            <a:r>
              <a:rPr lang="pl-PL" altLang="pl-PL" sz="2200" b="1">
                <a:solidFill>
                  <a:srgbClr val="C00000"/>
                </a:solidFill>
              </a:rPr>
              <a:t>PROPOZYCJA KARTY SEGREGACYJNEJ</a:t>
            </a:r>
          </a:p>
          <a:p>
            <a:pPr algn="ctr"/>
            <a:r>
              <a:rPr lang="pl-PL" altLang="pl-PL" sz="2200" b="1">
                <a:solidFill>
                  <a:srgbClr val="C00000"/>
                </a:solidFill>
              </a:rPr>
              <a:t>(do ewentualnego wykonania i wykorzystania)</a:t>
            </a:r>
            <a:endParaRPr lang="pl-PL" altLang="pl-PL" sz="2200" b="1">
              <a:solidFill>
                <a:srgbClr val="FF0000"/>
              </a:solidFill>
            </a:endParaRPr>
          </a:p>
        </p:txBody>
      </p:sp>
      <p:sp>
        <p:nvSpPr>
          <p:cNvPr id="91140" name="pole tekstowe 3"/>
          <p:cNvSpPr txBox="1">
            <a:spLocks noChangeArrowheads="1"/>
          </p:cNvSpPr>
          <p:nvPr/>
        </p:nvSpPr>
        <p:spPr bwMode="auto">
          <a:xfrm>
            <a:off x="107950" y="6505575"/>
            <a:ext cx="3527425" cy="276225"/>
          </a:xfrm>
          <a:prstGeom prst="rect">
            <a:avLst/>
          </a:prstGeom>
          <a:noFill/>
          <a:ln w="9525">
            <a:noFill/>
            <a:miter lim="800000"/>
            <a:headEnd/>
            <a:tailEnd/>
          </a:ln>
        </p:spPr>
        <p:txBody>
          <a:bodyPr>
            <a:spAutoFit/>
          </a:bodyPr>
          <a:lstStyle/>
          <a:p>
            <a:r>
              <a:rPr lang="pl-PL" altLang="pl-PL" sz="1200">
                <a:solidFill>
                  <a:srgbClr val="FF0000"/>
                </a:solidFill>
              </a:rPr>
              <a:t>Projekt: Del. w Częstochowie</a:t>
            </a:r>
          </a:p>
        </p:txBody>
      </p:sp>
      <p:graphicFrame>
        <p:nvGraphicFramePr>
          <p:cNvPr id="5" name="Tabela 4"/>
          <p:cNvGraphicFramePr>
            <a:graphicFrameLocks noGrp="1"/>
          </p:cNvGraphicFramePr>
          <p:nvPr/>
        </p:nvGraphicFramePr>
        <p:xfrm>
          <a:off x="250825" y="1412875"/>
          <a:ext cx="8713788" cy="4968875"/>
        </p:xfrm>
        <a:graphic>
          <a:graphicData uri="http://schemas.openxmlformats.org/drawingml/2006/table">
            <a:tbl>
              <a:tblPr/>
              <a:tblGrid>
                <a:gridCol w="1743075">
                  <a:extLst>
                    <a:ext uri="{9D8B030D-6E8A-4147-A177-3AD203B41FA5}">
                      <a16:colId xmlns="" xmlns:a16="http://schemas.microsoft.com/office/drawing/2014/main" val="4144662013"/>
                    </a:ext>
                  </a:extLst>
                </a:gridCol>
                <a:gridCol w="1743075">
                  <a:extLst>
                    <a:ext uri="{9D8B030D-6E8A-4147-A177-3AD203B41FA5}">
                      <a16:colId xmlns="" xmlns:a16="http://schemas.microsoft.com/office/drawing/2014/main" val="1280452479"/>
                    </a:ext>
                  </a:extLst>
                </a:gridCol>
                <a:gridCol w="1743075">
                  <a:extLst>
                    <a:ext uri="{9D8B030D-6E8A-4147-A177-3AD203B41FA5}">
                      <a16:colId xmlns="" xmlns:a16="http://schemas.microsoft.com/office/drawing/2014/main" val="4163428016"/>
                    </a:ext>
                  </a:extLst>
                </a:gridCol>
                <a:gridCol w="1741488">
                  <a:extLst>
                    <a:ext uri="{9D8B030D-6E8A-4147-A177-3AD203B41FA5}">
                      <a16:colId xmlns="" xmlns:a16="http://schemas.microsoft.com/office/drawing/2014/main" val="3766144180"/>
                    </a:ext>
                  </a:extLst>
                </a:gridCol>
                <a:gridCol w="1743075">
                  <a:extLst>
                    <a:ext uri="{9D8B030D-6E8A-4147-A177-3AD203B41FA5}">
                      <a16:colId xmlns="" xmlns:a16="http://schemas.microsoft.com/office/drawing/2014/main" val="1542949769"/>
                    </a:ext>
                  </a:extLst>
                </a:gridCol>
              </a:tblGrid>
              <a:tr h="2403475">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rPr>
                        <a:t>                                     RADA POWIATU</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WYJĘTE Z URNY</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_____________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 8 protokołu uwzględniająca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liczbę kart wyjętych z kopert w głosowaniu korespondencyjnym)</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Uwaga: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taki sam druk jednostronny powinien Komisji przekazać na dzień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wyborów Urząd Gminy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 przeciąć po liniach przerywanych</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a:noFill/>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PRZEDARTE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NA DWIE LUB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WIĘCEJ  CZĘŚCI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(jeśli były w urnie liczba do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wykorzystania wyłącznie do opisu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sytuacji, o której mowa w pkt.15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pkt.9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 – sprawdzić czy suma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 wpisanych w pkt. 9 i 10 =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liczbie w pkt. 8, jeśli nie korekta</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a:noFill/>
                    </a:lnT>
                    <a:lnB w="12700" cap="flat" cmpd="sng" algn="ctr">
                      <a:solidFill>
                        <a:srgbClr val="000000"/>
                      </a:solidFill>
                      <a:prstDash val="dash"/>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(GŁOSY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_______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pkt.10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 – sprawdzić czy suma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 wpisanych w pkt. 9 i 10 =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liczbie w pkt. 8,jeśli nie korekta)</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27051" marR="27051" marT="0" marB="0" horzOverflow="overflow">
                    <a:lnL w="12700" cap="flat" cmpd="sng" algn="ctr">
                      <a:solidFill>
                        <a:srgbClr val="000000"/>
                      </a:solidFill>
                      <a:prstDash val="dash"/>
                      <a:round/>
                      <a:headEnd type="none" w="med" len="med"/>
                      <a:tailEnd type="none" w="med" len="med"/>
                    </a:lnL>
                    <a:lnR>
                      <a:noFill/>
                    </a:lnR>
                    <a:lnT>
                      <a:noFill/>
                    </a:lnT>
                    <a:lnB w="12700" cap="flat" cmpd="sng" algn="ctr">
                      <a:solidFill>
                        <a:srgbClr val="000000"/>
                      </a:solidFill>
                      <a:prstDash val="dash"/>
                      <a:round/>
                      <a:headEnd type="none" w="med" len="med"/>
                      <a:tailEnd type="none" w="med" len="med"/>
                    </a:lnB>
                    <a:lnTlToBr>
                      <a:noFill/>
                    </a:lnTlToBr>
                    <a:lnBlToTr>
                      <a:noFill/>
                    </a:lnBlToTr>
                    <a:noFill/>
                  </a:tcPr>
                </a:tc>
                <a:extLst>
                  <a:ext uri="{0D108BD9-81ED-4DB2-BD59-A6C34878D82A}">
                    <a16:rowId xmlns="" xmlns:a16="http://schemas.microsoft.com/office/drawing/2014/main" val="59128924"/>
                  </a:ext>
                </a:extLst>
              </a:tr>
              <a:tr h="256540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ponieważ  ZNAK ”X” PRZY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NAZWISKACH  KANDYDATÓW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RÓŻNYCH WAŻNYCH LIST</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pkt.11a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a:noFill/>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ponieważ  BRAK ZNAKU ”X”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OBOK  NAZWISKA  ŻADNEGO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KANDYDATA  Z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KTÓREJKOLWIEK Z LIST</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pkt.11b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ponieważ  ZNAK ”X” TYLKO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PRZY  NAZWISKU KANDYDATA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UNIEWAŻNIONEJ LISTY</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pkt.11c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do segregacji i obliczania                             liczby głosów nieważnych)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               GŁOSY NIEWAŻNE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pktu</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11</a:t>
                      </a: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 ..............sztuk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pktu.  11b ..............sztuk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z pktu.  11c ..............sztuk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5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5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          _________________________________________</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sztuk ogółem</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(liczba do wpisania w pkt. 11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w="12700" cap="flat" cmpd="sng" algn="ctr">
                      <a:solidFill>
                        <a:srgbClr val="000000"/>
                      </a:solidFill>
                      <a:prstDash val="dash"/>
                      <a:round/>
                      <a:headEnd type="none" w="med" len="med"/>
                      <a:tailEnd type="none" w="med" len="med"/>
                    </a:lnR>
                    <a:lnT w="12700" cap="flat" cmpd="sng" algn="ctr">
                      <a:solidFill>
                        <a:srgbClr val="000000"/>
                      </a:solidFill>
                      <a:prstDash val="dash"/>
                      <a:round/>
                      <a:headEnd type="none" w="med" len="med"/>
                      <a:tailEnd type="none" w="med" len="med"/>
                    </a:lnT>
                    <a:lnB>
                      <a:noFill/>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(do segregacji)                     </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RADA POWIATU</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9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KARTY WAŻNE               GŁOSY WAŻNE</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_____</a:t>
                      </a: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___ sztuk</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do wpisania w pkt. 12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protokołu – sprawdzić czy suma </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liczb wpisanych w pkt. 11 i 12 = liczbie w pkt. 10, jeśli nie korekta)</a:t>
                      </a:r>
                      <a:endPar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7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27051" marR="27051" marT="0" marB="0" horzOverflow="overflow">
                    <a:lnL w="12700" cap="flat" cmpd="sng" algn="ctr">
                      <a:solidFill>
                        <a:srgbClr val="000000"/>
                      </a:solidFill>
                      <a:prstDash val="dash"/>
                      <a:round/>
                      <a:headEnd type="none" w="med" len="med"/>
                      <a:tailEnd type="none" w="med" len="med"/>
                    </a:lnL>
                    <a:lnR>
                      <a:noFill/>
                    </a:lnR>
                    <a:lnT w="12700" cap="flat" cmpd="sng" algn="ctr">
                      <a:solidFill>
                        <a:srgbClr val="000000"/>
                      </a:solidFill>
                      <a:prstDash val="dash"/>
                      <a:round/>
                      <a:headEnd type="none" w="med" len="med"/>
                      <a:tailEnd type="none" w="med" len="med"/>
                    </a:lnT>
                    <a:lnB>
                      <a:noFill/>
                    </a:lnB>
                    <a:lnTlToBr>
                      <a:noFill/>
                    </a:lnTlToBr>
                    <a:lnBlToTr>
                      <a:noFill/>
                    </a:lnBlToTr>
                    <a:noFill/>
                  </a:tcPr>
                </a:tc>
                <a:extLst>
                  <a:ext uri="{0D108BD9-81ED-4DB2-BD59-A6C34878D82A}">
                    <a16:rowId xmlns="" xmlns:a16="http://schemas.microsoft.com/office/drawing/2014/main" val="3370755962"/>
                  </a:ext>
                </a:extLst>
              </a:tr>
            </a:tbl>
          </a:graphicData>
        </a:graphic>
      </p:graphicFrame>
    </p:spTree>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Prostokąt 4"/>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12 protokołu</a:t>
            </a:r>
            <a:endParaRPr lang="pl-PL" altLang="pl-PL" sz="2200" b="1">
              <a:solidFill>
                <a:srgbClr val="FF0000"/>
              </a:solidFill>
            </a:endParaRPr>
          </a:p>
        </p:txBody>
      </p:sp>
      <p:sp>
        <p:nvSpPr>
          <p:cNvPr id="92163" name="Prostokąt 1"/>
          <p:cNvSpPr>
            <a:spLocks noChangeArrowheads="1"/>
          </p:cNvSpPr>
          <p:nvPr/>
        </p:nvSpPr>
        <p:spPr bwMode="auto">
          <a:xfrm>
            <a:off x="179388" y="1368425"/>
            <a:ext cx="8856662" cy="3108325"/>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2000" b="1"/>
              <a:t>Komisja liczy głosy ważne i ich liczbę wpisuje w punkcie 12 protokołu głosowania. </a:t>
            </a:r>
          </a:p>
          <a:p>
            <a:pPr marL="342900" indent="-342900">
              <a:buFont typeface="Wingdings" pitchFamily="2" charset="2"/>
              <a:buChar char="Ø"/>
            </a:pPr>
            <a:endParaRPr lang="pl-PL" altLang="pl-PL" sz="1200" b="1"/>
          </a:p>
          <a:p>
            <a:pPr marL="342900" indent="-342900">
              <a:buFont typeface="Wingdings" pitchFamily="2" charset="2"/>
              <a:buChar char="Ø"/>
            </a:pPr>
            <a:r>
              <a:rPr lang="pl-PL" altLang="pl-PL" sz="2000" b="1"/>
              <a:t>Następnie komisja sumuje liczbę głosów nieważnych (punkt 11 protokołu) i głosów ważnych (punkt 12 protokołu) i porównuje wynik z wcześniej wpisaną liczbą kart ważnych (punkt 10 protokołu). </a:t>
            </a:r>
          </a:p>
          <a:p>
            <a:pPr marL="342900" indent="-342900">
              <a:buFont typeface="Wingdings" pitchFamily="2" charset="2"/>
              <a:buChar char="Ø"/>
            </a:pPr>
            <a:endParaRPr lang="pl-PL" altLang="pl-PL" sz="1200" b="1"/>
          </a:p>
          <a:p>
            <a:pPr marL="342900" indent="-342900">
              <a:buFont typeface="Wingdings" pitchFamily="2" charset="2"/>
              <a:buChar char="Ø"/>
            </a:pPr>
            <a:r>
              <a:rPr lang="pl-PL" altLang="pl-PL" sz="2000" b="1"/>
              <a:t>Liczby te muszą być równe. </a:t>
            </a:r>
          </a:p>
          <a:p>
            <a:pPr marL="342900" indent="-342900">
              <a:buFont typeface="Wingdings" pitchFamily="2" charset="2"/>
              <a:buChar char="Ø"/>
            </a:pPr>
            <a:endParaRPr lang="pl-PL" altLang="pl-PL" sz="1200" b="1"/>
          </a:p>
          <a:p>
            <a:pPr marL="342900" indent="-342900">
              <a:buFont typeface="Wingdings" pitchFamily="2" charset="2"/>
              <a:buChar char="Ø"/>
            </a:pPr>
            <a:r>
              <a:rPr lang="pl-PL" altLang="pl-PL" sz="2000" b="1"/>
              <a:t>Jeżeli występuje rozbieżność, należy poszukać przyczyny błędu i po sprostowaniu obliczeń właściwe liczby wpisać do protokołu. </a:t>
            </a:r>
          </a:p>
        </p:txBody>
      </p:sp>
      <p:graphicFrame>
        <p:nvGraphicFramePr>
          <p:cNvPr id="8" name="Tabela 7"/>
          <p:cNvGraphicFramePr>
            <a:graphicFrameLocks noGrp="1"/>
          </p:cNvGraphicFramePr>
          <p:nvPr/>
        </p:nvGraphicFramePr>
        <p:xfrm>
          <a:off x="354013" y="4941888"/>
          <a:ext cx="8281987" cy="768350"/>
        </p:xfrm>
        <a:graphic>
          <a:graphicData uri="http://schemas.openxmlformats.org/drawingml/2006/table">
            <a:tbl>
              <a:tblPr/>
              <a:tblGrid>
                <a:gridCol w="352425">
                  <a:extLst>
                    <a:ext uri="{9D8B030D-6E8A-4147-A177-3AD203B41FA5}">
                      <a16:colId xmlns="" xmlns:a16="http://schemas.microsoft.com/office/drawing/2014/main" val="572341039"/>
                    </a:ext>
                  </a:extLst>
                </a:gridCol>
                <a:gridCol w="5672137">
                  <a:extLst>
                    <a:ext uri="{9D8B030D-6E8A-4147-A177-3AD203B41FA5}">
                      <a16:colId xmlns="" xmlns:a16="http://schemas.microsoft.com/office/drawing/2014/main" val="4022300606"/>
                    </a:ext>
                  </a:extLst>
                </a:gridCol>
                <a:gridCol w="452438">
                  <a:extLst>
                    <a:ext uri="{9D8B030D-6E8A-4147-A177-3AD203B41FA5}">
                      <a16:colId xmlns="" xmlns:a16="http://schemas.microsoft.com/office/drawing/2014/main" val="1426905598"/>
                    </a:ext>
                  </a:extLst>
                </a:gridCol>
                <a:gridCol w="450850">
                  <a:extLst>
                    <a:ext uri="{9D8B030D-6E8A-4147-A177-3AD203B41FA5}">
                      <a16:colId xmlns="" xmlns:a16="http://schemas.microsoft.com/office/drawing/2014/main" val="2722472643"/>
                    </a:ext>
                  </a:extLst>
                </a:gridCol>
                <a:gridCol w="450850">
                  <a:extLst>
                    <a:ext uri="{9D8B030D-6E8A-4147-A177-3AD203B41FA5}">
                      <a16:colId xmlns="" xmlns:a16="http://schemas.microsoft.com/office/drawing/2014/main" val="3629961430"/>
                    </a:ext>
                  </a:extLst>
                </a:gridCol>
                <a:gridCol w="450850">
                  <a:extLst>
                    <a:ext uri="{9D8B030D-6E8A-4147-A177-3AD203B41FA5}">
                      <a16:colId xmlns="" xmlns:a16="http://schemas.microsoft.com/office/drawing/2014/main" val="416474449"/>
                    </a:ext>
                  </a:extLst>
                </a:gridCol>
                <a:gridCol w="452437">
                  <a:extLst>
                    <a:ext uri="{9D8B030D-6E8A-4147-A177-3AD203B41FA5}">
                      <a16:colId xmlns="" xmlns:a16="http://schemas.microsoft.com/office/drawing/2014/main" val="1973023256"/>
                    </a:ext>
                  </a:extLst>
                </a:gridCol>
              </a:tblGrid>
              <a:tr h="768350">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Liczba głosów ważnych oddanych łącznie na wszystkie listy kandydatów </a:t>
                      </a:r>
                      <a:r>
                        <a:rPr kumimoji="0" lang="pl-PL" altLang="pl-PL" sz="16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(z kart ważnych)</a:t>
                      </a:r>
                      <a:endParaRPr kumimoji="0" lang="pl-PL" altLang="pl-PL" sz="16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368648928"/>
                  </a:ext>
                </a:extLst>
              </a:tr>
            </a:tbl>
          </a:graphicData>
        </a:graphic>
      </p:graphicFrame>
      <p:sp>
        <p:nvSpPr>
          <p:cNvPr id="92182" name="Rectangle 2"/>
          <p:cNvSpPr>
            <a:spLocks noChangeArrowheads="1"/>
          </p:cNvSpPr>
          <p:nvPr/>
        </p:nvSpPr>
        <p:spPr bwMode="auto">
          <a:xfrm>
            <a:off x="328613" y="5748338"/>
            <a:ext cx="6840537" cy="338137"/>
          </a:xfrm>
          <a:prstGeom prst="rect">
            <a:avLst/>
          </a:prstGeom>
          <a:noFill/>
          <a:ln w="9525">
            <a:noFill/>
            <a:miter lim="800000"/>
            <a:headEnd/>
            <a:tailEnd/>
          </a:ln>
          <a:effectLst/>
        </p:spPr>
        <p:txBody>
          <a:bodyPr anchor="ctr">
            <a:spAutoFit/>
          </a:bodyPr>
          <a:lstStyle/>
          <a:p>
            <a:r>
              <a:rPr lang="pl-PL" altLang="pl-PL" sz="1600" b="1">
                <a:cs typeface="Times New Roman" pitchFamily="18" charset="0"/>
              </a:rPr>
              <a:t>Uwaga!	Suma liczb z pkt. 11 i 12 musi być równa liczbie z pkt. 10.</a:t>
            </a:r>
            <a:endParaRPr lang="pl-PL" altLang="pl-PL" sz="1600" b="1"/>
          </a:p>
        </p:txBody>
      </p:sp>
      <p:sp>
        <p:nvSpPr>
          <p:cNvPr id="10" name="Prostokąt 9"/>
          <p:cNvSpPr/>
          <p:nvPr/>
        </p:nvSpPr>
        <p:spPr>
          <a:xfrm>
            <a:off x="179388" y="4797425"/>
            <a:ext cx="8631237" cy="13684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13 protokołu</a:t>
            </a:r>
            <a:endParaRPr lang="pl-PL" altLang="pl-PL" sz="2200" b="1">
              <a:solidFill>
                <a:srgbClr val="FF0000"/>
              </a:solidFill>
            </a:endParaRPr>
          </a:p>
        </p:txBody>
      </p:sp>
      <p:sp>
        <p:nvSpPr>
          <p:cNvPr id="93187" name="Prostokąt 1"/>
          <p:cNvSpPr>
            <a:spLocks noChangeArrowheads="1"/>
          </p:cNvSpPr>
          <p:nvPr/>
        </p:nvSpPr>
        <p:spPr bwMode="auto">
          <a:xfrm>
            <a:off x="250825" y="1582738"/>
            <a:ext cx="8569325" cy="5016500"/>
          </a:xfrm>
          <a:prstGeom prst="rect">
            <a:avLst/>
          </a:prstGeom>
          <a:noFill/>
          <a:ln w="9525">
            <a:noFill/>
            <a:miter lim="800000"/>
            <a:headEnd/>
            <a:tailEnd/>
          </a:ln>
        </p:spPr>
        <p:txBody>
          <a:bodyPr>
            <a:spAutoFit/>
          </a:bodyPr>
          <a:lstStyle/>
          <a:p>
            <a:r>
              <a:rPr lang="pl-PL" altLang="pl-PL" sz="2000" b="1"/>
              <a:t>Komisja ustala liczbę głosów ważnych oddanych na poszczególne listy (tj. na poszczególnych kandydatów).  </a:t>
            </a:r>
          </a:p>
          <a:p>
            <a:r>
              <a:rPr lang="pl-PL" altLang="pl-PL" sz="2000" b="1"/>
              <a:t>Ustalenia tego komisja dokonuje na przygotowanych wcześniej arkuszach pomocniczych z nazwiskami i imionami, skrótami nazw komitetów wyborczych i numerami list. </a:t>
            </a:r>
          </a:p>
          <a:p>
            <a:r>
              <a:rPr lang="pl-PL" altLang="pl-PL" sz="2000" b="1"/>
              <a:t>Ustalone dane wpisuje się do odpowiednich rubryk protokołu głosowania w obwodzie w punkcie 13, oddzielnie przy nazwiskach poszczególnych kandydatów z list uszeregowanych w kolejności numerów. </a:t>
            </a:r>
          </a:p>
          <a:p>
            <a:endParaRPr lang="pl-PL" altLang="pl-PL" sz="2000" b="1"/>
          </a:p>
          <a:p>
            <a:r>
              <a:rPr lang="pl-PL" altLang="pl-PL" sz="2000" b="1"/>
              <a:t>Liczba głosów otrzymanych przez którąkolwiek z list (któregokolwiek kandydata) nie może być większa od liczby głosów ważnych (punkt 12 protokołu). Suma głosów oddanych na wszystkie listy musi być równa liczbie głosów ważnych (punkt 12 protokołu). Jeżeli powyższe warunki nie są dotrzymane, należy poszukać przyczyny błędu i po sprostowaniu obliczeń właściwe liczby wpisać do protokołu. </a:t>
            </a:r>
          </a:p>
        </p:txBody>
      </p:sp>
    </p:spTree>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13 protokołu</a:t>
            </a:r>
            <a:endParaRPr lang="pl-PL" altLang="pl-PL" sz="2200" b="1">
              <a:solidFill>
                <a:srgbClr val="FF0000"/>
              </a:solidFill>
            </a:endParaRPr>
          </a:p>
        </p:txBody>
      </p:sp>
      <p:graphicFrame>
        <p:nvGraphicFramePr>
          <p:cNvPr id="2" name="Tabela 1"/>
          <p:cNvGraphicFramePr>
            <a:graphicFrameLocks noGrp="1"/>
          </p:cNvGraphicFramePr>
          <p:nvPr/>
        </p:nvGraphicFramePr>
        <p:xfrm>
          <a:off x="300038" y="1989138"/>
          <a:ext cx="7921625" cy="3948111"/>
        </p:xfrm>
        <a:graphic>
          <a:graphicData uri="http://schemas.openxmlformats.org/drawingml/2006/table">
            <a:tbl>
              <a:tblPr/>
              <a:tblGrid>
                <a:gridCol w="384175">
                  <a:extLst>
                    <a:ext uri="{9D8B030D-6E8A-4147-A177-3AD203B41FA5}">
                      <a16:colId xmlns="" xmlns:a16="http://schemas.microsoft.com/office/drawing/2014/main" val="2754253274"/>
                    </a:ext>
                  </a:extLst>
                </a:gridCol>
                <a:gridCol w="5543550">
                  <a:extLst>
                    <a:ext uri="{9D8B030D-6E8A-4147-A177-3AD203B41FA5}">
                      <a16:colId xmlns="" xmlns:a16="http://schemas.microsoft.com/office/drawing/2014/main" val="186431449"/>
                    </a:ext>
                  </a:extLst>
                </a:gridCol>
                <a:gridCol w="431800">
                  <a:extLst>
                    <a:ext uri="{9D8B030D-6E8A-4147-A177-3AD203B41FA5}">
                      <a16:colId xmlns="" xmlns:a16="http://schemas.microsoft.com/office/drawing/2014/main" val="2079123139"/>
                    </a:ext>
                  </a:extLst>
                </a:gridCol>
                <a:gridCol w="360362">
                  <a:extLst>
                    <a:ext uri="{9D8B030D-6E8A-4147-A177-3AD203B41FA5}">
                      <a16:colId xmlns="" xmlns:a16="http://schemas.microsoft.com/office/drawing/2014/main" val="2991904255"/>
                    </a:ext>
                  </a:extLst>
                </a:gridCol>
                <a:gridCol w="341313">
                  <a:extLst>
                    <a:ext uri="{9D8B030D-6E8A-4147-A177-3AD203B41FA5}">
                      <a16:colId xmlns="" xmlns:a16="http://schemas.microsoft.com/office/drawing/2014/main" val="2272851644"/>
                    </a:ext>
                  </a:extLst>
                </a:gridCol>
                <a:gridCol w="430212">
                  <a:extLst>
                    <a:ext uri="{9D8B030D-6E8A-4147-A177-3AD203B41FA5}">
                      <a16:colId xmlns="" xmlns:a16="http://schemas.microsoft.com/office/drawing/2014/main" val="114556374"/>
                    </a:ext>
                  </a:extLst>
                </a:gridCol>
                <a:gridCol w="430213">
                  <a:extLst>
                    <a:ext uri="{9D8B030D-6E8A-4147-A177-3AD203B41FA5}">
                      <a16:colId xmlns="" xmlns:a16="http://schemas.microsoft.com/office/drawing/2014/main" val="2740757227"/>
                    </a:ext>
                  </a:extLst>
                </a:gridCol>
              </a:tblGrid>
              <a:tr h="131603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BRZOZA Jan, Tadeusz</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(naisko i imię – imiona)</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NASZA GMINA</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Lista nr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283214488"/>
                  </a:ext>
                </a:extLst>
              </a:tr>
              <a:tr h="131603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SOSNA  Karol, Stanisław </a:t>
                      </a: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DOBRA GMINA</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Lista nr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599903658"/>
                  </a:ext>
                </a:extLst>
              </a:tr>
              <a:tr h="1316037">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ŚWIERK  Anna </a:t>
                      </a: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dirty="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KWW NAJLEPSZA GMINA </a:t>
                      </a: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Lista nr  …</a:t>
                      </a: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3</a:t>
                      </a: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30000" dirty="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211455330"/>
                  </a:ext>
                </a:extLst>
              </a:tr>
            </a:tbl>
          </a:graphicData>
        </a:graphic>
      </p:graphicFrame>
      <p:sp>
        <p:nvSpPr>
          <p:cNvPr id="94245" name="Rectangle 1"/>
          <p:cNvSpPr>
            <a:spLocks noChangeArrowheads="1"/>
          </p:cNvSpPr>
          <p:nvPr/>
        </p:nvSpPr>
        <p:spPr bwMode="auto">
          <a:xfrm>
            <a:off x="180975" y="1581150"/>
            <a:ext cx="8159750" cy="261938"/>
          </a:xfrm>
          <a:prstGeom prst="rect">
            <a:avLst/>
          </a:prstGeom>
          <a:noFill/>
          <a:ln w="9525">
            <a:noFill/>
            <a:miter lim="800000"/>
            <a:headEnd/>
            <a:tailEnd/>
          </a:ln>
          <a:effectLst/>
        </p:spPr>
        <p:txBody>
          <a:bodyPr wrap="none" anchor="ctr">
            <a:spAutoFit/>
          </a:bodyPr>
          <a:lstStyle/>
          <a:p>
            <a:pPr algn="just"/>
            <a:r>
              <a:rPr lang="pl-PL" altLang="pl-PL" sz="1100" b="1">
                <a:cs typeface="Times New Roman" pitchFamily="18" charset="0"/>
              </a:rPr>
              <a:t>13. Na poszczególne listy kandydatów i umieszczonego na nich kandydata oddano następujące liczby głosów ważnych</a:t>
            </a:r>
            <a:r>
              <a:rPr lang="pl-PL" altLang="pl-PL" sz="1100">
                <a:cs typeface="Times New Roman" pitchFamily="18" charset="0"/>
              </a:rPr>
              <a:t>:</a:t>
            </a:r>
            <a:endParaRPr lang="pl-PL" altLang="pl-PL" sz="1100"/>
          </a:p>
        </p:txBody>
      </p:sp>
    </p:spTree>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4"/>
          <p:cNvSpPr/>
          <p:nvPr/>
        </p:nvSpPr>
        <p:spPr>
          <a:xfrm>
            <a:off x="179388" y="5373688"/>
            <a:ext cx="8496300" cy="935037"/>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95235" name="Prostokąt 3"/>
          <p:cNvSpPr>
            <a:spLocks noChangeArrowheads="1"/>
          </p:cNvSpPr>
          <p:nvPr/>
        </p:nvSpPr>
        <p:spPr bwMode="auto">
          <a:xfrm>
            <a:off x="0" y="260350"/>
            <a:ext cx="7812088" cy="1108075"/>
          </a:xfrm>
          <a:prstGeom prst="rect">
            <a:avLst/>
          </a:prstGeom>
          <a:noFill/>
          <a:ln w="9525">
            <a:noFill/>
            <a:miter lim="800000"/>
            <a:headEnd/>
            <a:tailEnd/>
          </a:ln>
        </p:spPr>
        <p:txBody>
          <a:bodyPr>
            <a:spAutoFit/>
          </a:bodyPr>
          <a:lstStyle/>
          <a:p>
            <a:pPr algn="ctr"/>
            <a:r>
              <a:rPr lang="pl-PL" altLang="pl-PL" sz="2200" b="1">
                <a:solidFill>
                  <a:srgbClr val="C00000"/>
                </a:solidFill>
              </a:rPr>
              <a:t>Ustalenie wyników głosowania </a:t>
            </a:r>
          </a:p>
          <a:p>
            <a:pPr algn="ctr"/>
            <a:r>
              <a:rPr lang="pl-PL" altLang="pl-PL" sz="2200" b="1">
                <a:solidFill>
                  <a:srgbClr val="C00000"/>
                </a:solidFill>
              </a:rPr>
              <a:t>w wyborach do Rady Gminy liczącej do 20 000 mieszkańców – punkt 13 protokołu</a:t>
            </a:r>
            <a:endParaRPr lang="pl-PL" altLang="pl-PL" sz="2200" b="1">
              <a:solidFill>
                <a:srgbClr val="FF0000"/>
              </a:solidFill>
            </a:endParaRPr>
          </a:p>
        </p:txBody>
      </p:sp>
      <p:sp>
        <p:nvSpPr>
          <p:cNvPr id="95236" name="Prostokąt 1"/>
          <p:cNvSpPr>
            <a:spLocks noChangeArrowheads="1"/>
          </p:cNvSpPr>
          <p:nvPr/>
        </p:nvSpPr>
        <p:spPr bwMode="auto">
          <a:xfrm>
            <a:off x="107950" y="1368425"/>
            <a:ext cx="8785225" cy="5016500"/>
          </a:xfrm>
          <a:prstGeom prst="rect">
            <a:avLst/>
          </a:prstGeom>
          <a:noFill/>
          <a:ln w="9525">
            <a:noFill/>
            <a:miter lim="800000"/>
            <a:headEnd/>
            <a:tailEnd/>
          </a:ln>
        </p:spPr>
        <p:txBody>
          <a:bodyPr>
            <a:spAutoFit/>
          </a:bodyPr>
          <a:lstStyle/>
          <a:p>
            <a:r>
              <a:rPr lang="pl-PL" altLang="pl-PL" sz="2000" b="1"/>
              <a:t>Jeżeli w okresie po wydrukowaniu kart do głosowania gminna komisja wyborcza skreśliła z zarejestrowanej listy nazwisko kandydata, skreślone nazwisko kandydata umieszcza się (pozostawia) w odpowiedniej części protokołu głosowania w obwodzie, a w miejscu przeznaczonym na wpisanie liczby głosów uzyskanych przez tego kandydata wpisuje się „XXXX”. </a:t>
            </a:r>
          </a:p>
          <a:p>
            <a:endParaRPr lang="pl-PL" altLang="pl-PL" sz="2000" b="1"/>
          </a:p>
          <a:p>
            <a:endParaRPr lang="pl-PL" altLang="pl-PL" sz="2000" b="1"/>
          </a:p>
          <a:p>
            <a:endParaRPr lang="pl-PL" altLang="pl-PL" sz="2000" b="1"/>
          </a:p>
          <a:p>
            <a:endParaRPr lang="pl-PL" altLang="pl-PL" sz="2000" b="1"/>
          </a:p>
          <a:p>
            <a:r>
              <a:rPr lang="pl-PL" altLang="pl-PL" sz="2000" b="1"/>
              <a:t>Po sprawdzeniu prawidłowości danych komisja pakuje karty z głosami ważnymi w odrębne pakiety według numerów list. Pakiety te należy opisać</a:t>
            </a:r>
          </a:p>
          <a:p>
            <a:r>
              <a:rPr lang="pl-PL" altLang="pl-PL" sz="2000" b="1"/>
              <a:t> </a:t>
            </a:r>
            <a:r>
              <a:rPr lang="pl-PL" altLang="pl-PL" b="1"/>
              <a:t>„Głosy ważne z kart ważnych w wyborach do Rady Gminy (Miasta). </a:t>
            </a:r>
          </a:p>
          <a:p>
            <a:r>
              <a:rPr lang="pl-PL" altLang="pl-PL" sz="2000" b="1"/>
              <a:t>Lista nr ......  –.................” w wyborach w dniu 21 października 2018 r.    </a:t>
            </a:r>
          </a:p>
          <a:p>
            <a:r>
              <a:rPr lang="pl-PL" altLang="pl-PL" b="1"/>
              <a:t>                             </a:t>
            </a:r>
            <a:r>
              <a:rPr lang="pl-PL" altLang="pl-PL" i="1"/>
              <a:t>(liczba)</a:t>
            </a:r>
          </a:p>
        </p:txBody>
      </p:sp>
      <p:graphicFrame>
        <p:nvGraphicFramePr>
          <p:cNvPr id="4" name="Tabela 3"/>
          <p:cNvGraphicFramePr>
            <a:graphicFrameLocks noGrp="1"/>
          </p:cNvGraphicFramePr>
          <p:nvPr/>
        </p:nvGraphicFramePr>
        <p:xfrm>
          <a:off x="250825" y="3357563"/>
          <a:ext cx="8137525" cy="975360"/>
        </p:xfrm>
        <a:graphic>
          <a:graphicData uri="http://schemas.openxmlformats.org/drawingml/2006/table">
            <a:tbl>
              <a:tblPr/>
              <a:tblGrid>
                <a:gridCol w="360363">
                  <a:extLst>
                    <a:ext uri="{9D8B030D-6E8A-4147-A177-3AD203B41FA5}">
                      <a16:colId xmlns="" xmlns:a16="http://schemas.microsoft.com/office/drawing/2014/main" val="1588522761"/>
                    </a:ext>
                  </a:extLst>
                </a:gridCol>
                <a:gridCol w="5567362">
                  <a:extLst>
                    <a:ext uri="{9D8B030D-6E8A-4147-A177-3AD203B41FA5}">
                      <a16:colId xmlns="" xmlns:a16="http://schemas.microsoft.com/office/drawing/2014/main" val="3719237432"/>
                    </a:ext>
                  </a:extLst>
                </a:gridCol>
                <a:gridCol w="442913">
                  <a:extLst>
                    <a:ext uri="{9D8B030D-6E8A-4147-A177-3AD203B41FA5}">
                      <a16:colId xmlns="" xmlns:a16="http://schemas.microsoft.com/office/drawing/2014/main" val="2223734702"/>
                    </a:ext>
                  </a:extLst>
                </a:gridCol>
                <a:gridCol w="441325">
                  <a:extLst>
                    <a:ext uri="{9D8B030D-6E8A-4147-A177-3AD203B41FA5}">
                      <a16:colId xmlns="" xmlns:a16="http://schemas.microsoft.com/office/drawing/2014/main" val="1881937378"/>
                    </a:ext>
                  </a:extLst>
                </a:gridCol>
                <a:gridCol w="441325">
                  <a:extLst>
                    <a:ext uri="{9D8B030D-6E8A-4147-A177-3AD203B41FA5}">
                      <a16:colId xmlns="" xmlns:a16="http://schemas.microsoft.com/office/drawing/2014/main" val="1173169228"/>
                    </a:ext>
                  </a:extLst>
                </a:gridCol>
                <a:gridCol w="442912">
                  <a:extLst>
                    <a:ext uri="{9D8B030D-6E8A-4147-A177-3AD203B41FA5}">
                      <a16:colId xmlns="" xmlns:a16="http://schemas.microsoft.com/office/drawing/2014/main" val="510630822"/>
                    </a:ext>
                  </a:extLst>
                </a:gridCol>
                <a:gridCol w="441325">
                  <a:extLst>
                    <a:ext uri="{9D8B030D-6E8A-4147-A177-3AD203B41FA5}">
                      <a16:colId xmlns="" xmlns:a16="http://schemas.microsoft.com/office/drawing/2014/main" val="167688707"/>
                    </a:ext>
                  </a:extLst>
                </a:gridCol>
              </a:tblGrid>
              <a:tr h="974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GRAB Józef, Walerian</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b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6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zgłoszony(-a) przez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PRZYSZŁOŚĆ………</a:t>
                      </a:r>
                      <a:r>
                        <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Lista nr  …</a:t>
                      </a: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6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6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X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X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8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2184626"/>
                  </a:ext>
                </a:extLst>
              </a:tr>
            </a:tbl>
          </a:graphicData>
        </a:graphic>
      </p:graphicFrame>
    </p:spTree>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6258" name="Obraz 1"/>
          <p:cNvPicPr>
            <a:picLocks noChangeAspect="1"/>
          </p:cNvPicPr>
          <p:nvPr/>
        </p:nvPicPr>
        <p:blipFill>
          <a:blip r:embed="rId2"/>
          <a:srcRect/>
          <a:stretch>
            <a:fillRect/>
          </a:stretch>
        </p:blipFill>
        <p:spPr bwMode="auto">
          <a:xfrm>
            <a:off x="34925" y="1020763"/>
            <a:ext cx="4105275" cy="5803900"/>
          </a:xfrm>
          <a:prstGeom prst="rect">
            <a:avLst/>
          </a:prstGeom>
          <a:noFill/>
          <a:ln w="9525">
            <a:noFill/>
            <a:miter lim="800000"/>
            <a:headEnd/>
            <a:tailEnd/>
          </a:ln>
        </p:spPr>
      </p:pic>
      <p:sp>
        <p:nvSpPr>
          <p:cNvPr id="96259" name="Prostokąt 2"/>
          <p:cNvSpPr>
            <a:spLocks noChangeArrowheads="1"/>
          </p:cNvSpPr>
          <p:nvPr/>
        </p:nvSpPr>
        <p:spPr bwMode="auto">
          <a:xfrm>
            <a:off x="4152900" y="2916238"/>
            <a:ext cx="4678363" cy="1847850"/>
          </a:xfrm>
          <a:prstGeom prst="rect">
            <a:avLst/>
          </a:prstGeom>
          <a:noFill/>
          <a:ln w="9525">
            <a:noFill/>
            <a:miter lim="800000"/>
            <a:headEnd/>
            <a:tailEnd/>
          </a:ln>
        </p:spPr>
        <p:txBody>
          <a:bodyPr>
            <a:spAutoFit/>
          </a:bodyPr>
          <a:lstStyle/>
          <a:p>
            <a:r>
              <a:rPr lang="pl-PL" altLang="pl-PL" sz="1900" b="1" dirty="0"/>
              <a:t>Wyborca może głosować tylko na jedną listę i na jednego kandydata z tej listy, przez co wskazuje jego pierwszeństwo do otrzymania mandatu, tak oddane głosy wyborców są głosami ważnymi. </a:t>
            </a:r>
          </a:p>
        </p:txBody>
      </p:sp>
      <p:sp>
        <p:nvSpPr>
          <p:cNvPr id="96260" name="pole tekstowe 3"/>
          <p:cNvSpPr txBox="1">
            <a:spLocks noChangeArrowheads="1"/>
          </p:cNvSpPr>
          <p:nvPr/>
        </p:nvSpPr>
        <p:spPr bwMode="auto">
          <a:xfrm>
            <a:off x="4284663" y="2133600"/>
            <a:ext cx="3935412" cy="368300"/>
          </a:xfrm>
          <a:prstGeom prst="rect">
            <a:avLst/>
          </a:prstGeom>
          <a:noFill/>
          <a:ln w="9525">
            <a:noFill/>
            <a:miter lim="800000"/>
            <a:headEnd/>
            <a:tailEnd/>
          </a:ln>
        </p:spPr>
        <p:txBody>
          <a:bodyPr>
            <a:spAutoFit/>
          </a:bodyPr>
          <a:lstStyle/>
          <a:p>
            <a:r>
              <a:rPr lang="pl-PL" altLang="pl-PL" b="1">
                <a:solidFill>
                  <a:srgbClr val="00B050"/>
                </a:solidFill>
              </a:rPr>
              <a:t>Kiedy oddany głos jest ważny?</a:t>
            </a:r>
          </a:p>
        </p:txBody>
      </p:sp>
      <p:pic>
        <p:nvPicPr>
          <p:cNvPr id="6" name="Pismo odręczne 5"/>
          <p:cNvPicPr>
            <a:picLocks noChangeAspect="1" noChangeArrowheads="1"/>
          </p:cNvPicPr>
          <p:nvPr/>
        </p:nvPicPr>
        <p:blipFill>
          <a:blip r:embed="rId3"/>
          <a:srcRect/>
          <a:stretch>
            <a:fillRect/>
          </a:stretch>
        </p:blipFill>
        <p:spPr bwMode="auto">
          <a:xfrm>
            <a:off x="2700338" y="2849563"/>
            <a:ext cx="236537" cy="184150"/>
          </a:xfrm>
          <a:prstGeom prst="rect">
            <a:avLst/>
          </a:prstGeom>
          <a:noFill/>
          <a:ln w="9525">
            <a:noFill/>
            <a:miter lim="800000"/>
            <a:headEnd/>
            <a:tailEnd/>
          </a:ln>
        </p:spPr>
      </p:pic>
      <p:sp>
        <p:nvSpPr>
          <p:cNvPr id="96262" name="Prostokąt 8"/>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a:t>
            </a:r>
            <a:endParaRPr lang="pl-PL" altLang="pl-PL" sz="2000" b="1" dirty="0">
              <a:solidFill>
                <a:srgbClr val="FF0000"/>
              </a:solidFill>
            </a:endParaRPr>
          </a:p>
        </p:txBody>
      </p:sp>
    </p:spTree>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Prostokąt 1"/>
          <p:cNvSpPr/>
          <p:nvPr/>
        </p:nvSpPr>
        <p:spPr>
          <a:xfrm>
            <a:off x="250825" y="1584325"/>
            <a:ext cx="8839200" cy="5138738"/>
          </a:xfrm>
          <a:prstGeom prst="rect">
            <a:avLst/>
          </a:prstGeom>
        </p:spPr>
        <p:txBody>
          <a:bodyPr>
            <a:spAutoFit/>
          </a:bodyPr>
          <a:lstStyle/>
          <a:p>
            <a:pPr>
              <a:defRPr/>
            </a:pPr>
            <a:r>
              <a:rPr lang="pl-PL" b="1" dirty="0">
                <a:latin typeface="Arial" panose="020B0604020202020204" pitchFamily="34" charset="0"/>
              </a:rPr>
              <a:t>Głos uznaje się za ważny także, gdy wyborca postawił znak „x”: </a:t>
            </a:r>
          </a:p>
          <a:p>
            <a:pPr marL="342900" indent="-342900">
              <a:buFontTx/>
              <a:buAutoNum type="arabicParenR"/>
              <a:defRPr/>
            </a:pPr>
            <a:r>
              <a:rPr lang="pl-PL" b="1" dirty="0">
                <a:latin typeface="Arial" panose="020B0604020202020204" pitchFamily="34" charset="0"/>
              </a:rPr>
              <a:t>na jednej liście przy nazwisku dwóch lub więcej kandydatów. Głos taki traktuje się jako oddany na tego kandydata spośród tych, przy których postawiono znak „x”, którego nazwisko jest umieszczone wyżej na tej liście; </a:t>
            </a:r>
          </a:p>
          <a:p>
            <a:pPr marL="342900" indent="-342900">
              <a:buFontTx/>
              <a:buAutoNum type="arabicParenR"/>
              <a:defRPr/>
            </a:pPr>
            <a:endParaRPr lang="pl-PL" sz="1100" b="1" dirty="0">
              <a:latin typeface="Arial" panose="020B0604020202020204" pitchFamily="34" charset="0"/>
            </a:endParaRPr>
          </a:p>
          <a:p>
            <a:pPr>
              <a:defRPr/>
            </a:pPr>
            <a:r>
              <a:rPr lang="pl-PL" b="1" dirty="0">
                <a:latin typeface="Arial" panose="020B0604020202020204" pitchFamily="34" charset="0"/>
              </a:rPr>
              <a:t>2) wyłącznie przy nazwisku skreślonego kandydata. Głos taki traktuje się jako oddany na listę bez wskazania pierwszeństwa do uzyskania mandatu; </a:t>
            </a:r>
          </a:p>
          <a:p>
            <a:pPr>
              <a:defRPr/>
            </a:pPr>
            <a:endParaRPr lang="pl-PL" sz="1100" b="1" dirty="0">
              <a:latin typeface="Arial" panose="020B0604020202020204" pitchFamily="34" charset="0"/>
            </a:endParaRPr>
          </a:p>
          <a:p>
            <a:pPr>
              <a:defRPr/>
            </a:pPr>
            <a:r>
              <a:rPr lang="pl-PL" b="1" dirty="0">
                <a:latin typeface="Arial" panose="020B0604020202020204" pitchFamily="34" charset="0"/>
              </a:rPr>
              <a:t>3) przy nazwisku skreślonego kandydata oraz przy nazwisku innego kandydata z tej samej listy. Głos taki traktuje się jako oddany na nieskreślonego kandydata; </a:t>
            </a:r>
          </a:p>
          <a:p>
            <a:pPr>
              <a:defRPr/>
            </a:pPr>
            <a:endParaRPr lang="pl-PL" sz="1100" b="1" dirty="0">
              <a:latin typeface="Arial" panose="020B0604020202020204" pitchFamily="34" charset="0"/>
            </a:endParaRPr>
          </a:p>
          <a:p>
            <a:pPr>
              <a:defRPr/>
            </a:pPr>
            <a:r>
              <a:rPr lang="pl-PL" b="1" dirty="0">
                <a:latin typeface="Arial" panose="020B0604020202020204" pitchFamily="34" charset="0"/>
              </a:rPr>
              <a:t>4) przy nazwisku kandydata skreślonego z jednej listy i przy nazwisku kandydata z innej listy. Głos taki traktuje się jako oddany na nieskreślonego kandydata z tej innej listy;</a:t>
            </a:r>
          </a:p>
          <a:p>
            <a:pPr>
              <a:defRPr/>
            </a:pPr>
            <a:r>
              <a:rPr lang="pl-PL" b="1" dirty="0">
                <a:latin typeface="Arial" panose="020B0604020202020204" pitchFamily="34" charset="0"/>
              </a:rPr>
              <a:t> </a:t>
            </a:r>
          </a:p>
          <a:p>
            <a:pPr>
              <a:defRPr/>
            </a:pPr>
            <a:r>
              <a:rPr lang="pl-PL" b="1" dirty="0">
                <a:latin typeface="Arial" panose="020B0604020202020204" pitchFamily="34" charset="0"/>
              </a:rPr>
              <a:t>5) przy nazwisku kandydata z unieważnionej listy i przy nazwisku kandydata z innej (ale tylko jednej) listy. Głos taki traktuje się jako oddany na kandydata z listy, której rejestracja nie została unieważniona. </a:t>
            </a:r>
          </a:p>
        </p:txBody>
      </p:sp>
      <p:sp>
        <p:nvSpPr>
          <p:cNvPr id="97283" name="Prostokąt 5"/>
          <p:cNvSpPr>
            <a:spLocks noChangeArrowheads="1"/>
          </p:cNvSpPr>
          <p:nvPr/>
        </p:nvSpPr>
        <p:spPr bwMode="auto">
          <a:xfrm>
            <a:off x="-36513" y="404813"/>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a:t>
            </a:r>
            <a:endParaRPr lang="pl-PL" altLang="pl-PL" sz="2000" b="1" dirty="0">
              <a:solidFill>
                <a:srgbClr val="FF0000"/>
              </a:solidFill>
            </a:endParaRPr>
          </a:p>
        </p:txBody>
      </p:sp>
    </p:spTree>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306" name="Obraz 1"/>
          <p:cNvPicPr>
            <a:picLocks noChangeAspect="1"/>
          </p:cNvPicPr>
          <p:nvPr/>
        </p:nvPicPr>
        <p:blipFill>
          <a:blip r:embed="rId2" cstate="print"/>
          <a:srcRect/>
          <a:stretch>
            <a:fillRect/>
          </a:stretch>
        </p:blipFill>
        <p:spPr bwMode="auto">
          <a:xfrm>
            <a:off x="107950" y="1125538"/>
            <a:ext cx="3995738" cy="5651500"/>
          </a:xfrm>
          <a:prstGeom prst="rect">
            <a:avLst/>
          </a:prstGeom>
          <a:noFill/>
          <a:ln w="9525">
            <a:noFill/>
            <a:miter lim="800000"/>
            <a:headEnd/>
            <a:tailEnd/>
          </a:ln>
        </p:spPr>
      </p:pic>
      <p:sp>
        <p:nvSpPr>
          <p:cNvPr id="98307" name="Prostokąt 5"/>
          <p:cNvSpPr>
            <a:spLocks noChangeArrowheads="1"/>
          </p:cNvSpPr>
          <p:nvPr/>
        </p:nvSpPr>
        <p:spPr bwMode="auto">
          <a:xfrm>
            <a:off x="-36513" y="404813"/>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Województwa</a:t>
            </a:r>
            <a:endParaRPr lang="pl-PL" altLang="pl-PL" sz="2000" b="1" dirty="0">
              <a:solidFill>
                <a:srgbClr val="FF0000"/>
              </a:solidFill>
            </a:endParaRPr>
          </a:p>
        </p:txBody>
      </p:sp>
      <p:sp>
        <p:nvSpPr>
          <p:cNvPr id="98308" name="pole tekstowe 4"/>
          <p:cNvSpPr txBox="1">
            <a:spLocks noChangeArrowheads="1"/>
          </p:cNvSpPr>
          <p:nvPr/>
        </p:nvSpPr>
        <p:spPr bwMode="auto">
          <a:xfrm>
            <a:off x="4643438" y="2060575"/>
            <a:ext cx="3671887" cy="831850"/>
          </a:xfrm>
          <a:prstGeom prst="rect">
            <a:avLst/>
          </a:prstGeom>
          <a:noFill/>
          <a:ln w="9525">
            <a:noFill/>
            <a:miter lim="800000"/>
            <a:headEnd/>
            <a:tailEnd/>
          </a:ln>
        </p:spPr>
        <p:txBody>
          <a:bodyPr>
            <a:spAutoFit/>
          </a:bodyPr>
          <a:lstStyle/>
          <a:p>
            <a:pPr algn="ctr"/>
            <a:r>
              <a:rPr lang="pl-PL" altLang="pl-PL" sz="2400" b="1">
                <a:solidFill>
                  <a:srgbClr val="00B050"/>
                </a:solidFill>
                <a:latin typeface="Arial Black" pitchFamily="34" charset="0"/>
              </a:rPr>
              <a:t>Przykład głosu ważnego</a:t>
            </a:r>
          </a:p>
        </p:txBody>
      </p:sp>
      <p:sp>
        <p:nvSpPr>
          <p:cNvPr id="98309" name="pole tekstowe 5"/>
          <p:cNvSpPr txBox="1">
            <a:spLocks noChangeArrowheads="1"/>
          </p:cNvSpPr>
          <p:nvPr/>
        </p:nvSpPr>
        <p:spPr bwMode="auto">
          <a:xfrm>
            <a:off x="4119563" y="3138488"/>
            <a:ext cx="4845050" cy="2308225"/>
          </a:xfrm>
          <a:prstGeom prst="rect">
            <a:avLst/>
          </a:prstGeom>
          <a:noFill/>
          <a:ln w="9525">
            <a:noFill/>
            <a:miter lim="800000"/>
            <a:headEnd/>
            <a:tailEnd/>
          </a:ln>
        </p:spPr>
        <p:txBody>
          <a:bodyPr>
            <a:spAutoFit/>
          </a:bodyPr>
          <a:lstStyle/>
          <a:p>
            <a:r>
              <a:rPr lang="pl-PL" altLang="pl-PL" b="1">
                <a:cs typeface="Arial" charset="0"/>
              </a:rPr>
              <a:t>Wyborca postawił znak X w obrębie kratki, w postaci, co najmniej dwóch przecinających się linii, przy nazwisku dwóch kandydatów z tej samej listy.</a:t>
            </a:r>
          </a:p>
          <a:p>
            <a:endParaRPr lang="pl-PL" altLang="pl-PL" b="1">
              <a:cs typeface="Arial" charset="0"/>
            </a:endParaRPr>
          </a:p>
          <a:p>
            <a:r>
              <a:rPr lang="pl-PL" altLang="pl-PL" b="1">
                <a:cs typeface="Arial" charset="0"/>
              </a:rPr>
              <a:t>Głos został oddany na kandydata, którego nazwisko jest umieszczone wyżej na tej liście. </a:t>
            </a:r>
          </a:p>
        </p:txBody>
      </p:sp>
      <p:pic>
        <p:nvPicPr>
          <p:cNvPr id="7" name="Pismo odręczne 6"/>
          <p:cNvPicPr>
            <a:picLocks noChangeAspect="1" noChangeArrowheads="1"/>
          </p:cNvPicPr>
          <p:nvPr/>
        </p:nvPicPr>
        <p:blipFill>
          <a:blip r:embed="rId3"/>
          <a:srcRect/>
          <a:stretch>
            <a:fillRect/>
          </a:stretch>
        </p:blipFill>
        <p:spPr bwMode="auto">
          <a:xfrm>
            <a:off x="1546225" y="3008313"/>
            <a:ext cx="184150" cy="138112"/>
          </a:xfrm>
          <a:prstGeom prst="rect">
            <a:avLst/>
          </a:prstGeom>
          <a:noFill/>
          <a:ln w="9525">
            <a:noFill/>
            <a:miter lim="800000"/>
            <a:headEnd/>
            <a:tailEnd/>
          </a:ln>
        </p:spPr>
      </p:pic>
      <p:pic>
        <p:nvPicPr>
          <p:cNvPr id="8" name="Pismo odręczne 7"/>
          <p:cNvPicPr>
            <a:picLocks noChangeAspect="1" noChangeArrowheads="1"/>
          </p:cNvPicPr>
          <p:nvPr/>
        </p:nvPicPr>
        <p:blipFill>
          <a:blip r:embed="rId4"/>
          <a:srcRect/>
          <a:stretch>
            <a:fillRect/>
          </a:stretch>
        </p:blipFill>
        <p:spPr bwMode="auto">
          <a:xfrm>
            <a:off x="1639888" y="2989263"/>
            <a:ext cx="111125" cy="171450"/>
          </a:xfrm>
          <a:prstGeom prst="rect">
            <a:avLst/>
          </a:prstGeom>
          <a:noFill/>
          <a:ln w="9525">
            <a:noFill/>
            <a:miter lim="800000"/>
            <a:headEnd/>
            <a:tailEnd/>
          </a:ln>
        </p:spPr>
      </p:pic>
      <p:pic>
        <p:nvPicPr>
          <p:cNvPr id="9" name="Pismo odręczne 8"/>
          <p:cNvPicPr>
            <a:picLocks noChangeAspect="1" noChangeArrowheads="1"/>
          </p:cNvPicPr>
          <p:nvPr/>
        </p:nvPicPr>
        <p:blipFill>
          <a:blip r:embed="rId5"/>
          <a:srcRect/>
          <a:stretch>
            <a:fillRect/>
          </a:stretch>
        </p:blipFill>
        <p:spPr bwMode="auto">
          <a:xfrm>
            <a:off x="1592263" y="2498725"/>
            <a:ext cx="233362" cy="171450"/>
          </a:xfrm>
          <a:prstGeom prst="rect">
            <a:avLst/>
          </a:prstGeom>
          <a:noFill/>
          <a:ln w="9525">
            <a:noFill/>
            <a:miter lim="800000"/>
            <a:headEnd/>
            <a:tailEnd/>
          </a:ln>
        </p:spPr>
      </p:pic>
      <p:pic>
        <p:nvPicPr>
          <p:cNvPr id="10" name="Pismo odręczne 9"/>
          <p:cNvPicPr>
            <a:picLocks noChangeAspect="1" noChangeArrowheads="1"/>
          </p:cNvPicPr>
          <p:nvPr/>
        </p:nvPicPr>
        <p:blipFill>
          <a:blip r:embed="rId6"/>
          <a:srcRect/>
          <a:stretch>
            <a:fillRect/>
          </a:stretch>
        </p:blipFill>
        <p:spPr bwMode="auto">
          <a:xfrm>
            <a:off x="1639888" y="2484438"/>
            <a:ext cx="177800" cy="144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9330" name="Obraz 3"/>
          <p:cNvPicPr>
            <a:picLocks noChangeAspect="1"/>
          </p:cNvPicPr>
          <p:nvPr/>
        </p:nvPicPr>
        <p:blipFill>
          <a:blip r:embed="rId2"/>
          <a:srcRect/>
          <a:stretch>
            <a:fillRect/>
          </a:stretch>
        </p:blipFill>
        <p:spPr bwMode="auto">
          <a:xfrm>
            <a:off x="34925" y="1020763"/>
            <a:ext cx="4105275" cy="5803900"/>
          </a:xfrm>
          <a:prstGeom prst="rect">
            <a:avLst/>
          </a:prstGeom>
          <a:noFill/>
          <a:ln w="9525">
            <a:noFill/>
            <a:miter lim="800000"/>
            <a:headEnd/>
            <a:tailEnd/>
          </a:ln>
        </p:spPr>
      </p:pic>
      <p:sp>
        <p:nvSpPr>
          <p:cNvPr id="5" name="Prostokąt 4"/>
          <p:cNvSpPr/>
          <p:nvPr/>
        </p:nvSpPr>
        <p:spPr>
          <a:xfrm>
            <a:off x="4217988" y="2290763"/>
            <a:ext cx="4679950" cy="3308350"/>
          </a:xfrm>
          <a:prstGeom prst="rect">
            <a:avLst/>
          </a:prstGeom>
        </p:spPr>
        <p:txBody>
          <a:bodyPr>
            <a:spAutoFit/>
          </a:bodyPr>
          <a:lstStyle/>
          <a:p>
            <a:pPr>
              <a:defRPr/>
            </a:pPr>
            <a:r>
              <a:rPr lang="pl-PL" sz="1900" b="1" dirty="0">
                <a:latin typeface="Arial" panose="020B0604020202020204" pitchFamily="34" charset="0"/>
              </a:rPr>
              <a:t> Za nieważny uznaje się głos, gdy wyborca w kratce na karcie do głosowania: </a:t>
            </a:r>
          </a:p>
          <a:p>
            <a:pPr marL="457200" indent="-457200">
              <a:buFontTx/>
              <a:buAutoNum type="arabicParenR"/>
              <a:defRPr/>
            </a:pPr>
            <a:r>
              <a:rPr lang="pl-PL" sz="1900" b="1" dirty="0">
                <a:latin typeface="Arial" panose="020B0604020202020204" pitchFamily="34" charset="0"/>
              </a:rPr>
              <a:t>postawił znak „x” przy nazwiskach dwóch lub większej liczby kandydatów z różnych list; </a:t>
            </a:r>
          </a:p>
          <a:p>
            <a:pPr marL="457200" indent="-457200">
              <a:buFontTx/>
              <a:buAutoNum type="arabicParenR"/>
              <a:defRPr/>
            </a:pPr>
            <a:r>
              <a:rPr lang="pl-PL" sz="1900" b="1" dirty="0">
                <a:latin typeface="Arial" panose="020B0604020202020204" pitchFamily="34" charset="0"/>
              </a:rPr>
              <a:t>nie postawił znaku „x” przy nazwisku żadnego kandydata; </a:t>
            </a:r>
          </a:p>
          <a:p>
            <a:pPr marL="457200" indent="-457200">
              <a:buFontTx/>
              <a:buAutoNum type="arabicParenR"/>
              <a:defRPr/>
            </a:pPr>
            <a:r>
              <a:rPr lang="pl-PL" sz="1900" b="1" dirty="0">
                <a:latin typeface="Arial" panose="020B0604020202020204" pitchFamily="34" charset="0"/>
              </a:rPr>
              <a:t>postawił znak „x” wyłącznie przy nazwisku kandydata z listy, której rejestrację unieważniono. </a:t>
            </a:r>
          </a:p>
        </p:txBody>
      </p:sp>
      <p:sp>
        <p:nvSpPr>
          <p:cNvPr id="99332" name="pole tekstowe 5"/>
          <p:cNvSpPr txBox="1">
            <a:spLocks noChangeArrowheads="1"/>
          </p:cNvSpPr>
          <p:nvPr/>
        </p:nvSpPr>
        <p:spPr bwMode="auto">
          <a:xfrm>
            <a:off x="4389438" y="1770063"/>
            <a:ext cx="4464050" cy="369887"/>
          </a:xfrm>
          <a:prstGeom prst="rect">
            <a:avLst/>
          </a:prstGeom>
          <a:noFill/>
          <a:ln w="9525">
            <a:noFill/>
            <a:miter lim="800000"/>
            <a:headEnd/>
            <a:tailEnd/>
          </a:ln>
        </p:spPr>
        <p:txBody>
          <a:bodyPr>
            <a:spAutoFit/>
          </a:bodyPr>
          <a:lstStyle/>
          <a:p>
            <a:r>
              <a:rPr lang="pl-PL" altLang="pl-PL" b="1">
                <a:solidFill>
                  <a:srgbClr val="FF0000"/>
                </a:solidFill>
              </a:rPr>
              <a:t>Kiedy oddany głos nie jest ważny?</a:t>
            </a:r>
          </a:p>
        </p:txBody>
      </p:sp>
      <p:pic>
        <p:nvPicPr>
          <p:cNvPr id="7" name="Pismo odręczne 6"/>
          <p:cNvPicPr>
            <a:picLocks noChangeAspect="1" noChangeArrowheads="1"/>
          </p:cNvPicPr>
          <p:nvPr/>
        </p:nvPicPr>
        <p:blipFill>
          <a:blip r:embed="rId3"/>
          <a:srcRect/>
          <a:stretch>
            <a:fillRect/>
          </a:stretch>
        </p:blipFill>
        <p:spPr bwMode="auto">
          <a:xfrm>
            <a:off x="404813" y="2549525"/>
            <a:ext cx="2706687" cy="2084388"/>
          </a:xfrm>
          <a:prstGeom prst="rect">
            <a:avLst/>
          </a:prstGeom>
          <a:noFill/>
          <a:ln w="9525">
            <a:noFill/>
            <a:miter lim="800000"/>
            <a:headEnd/>
            <a:tailEnd/>
          </a:ln>
        </p:spPr>
      </p:pic>
      <p:pic>
        <p:nvPicPr>
          <p:cNvPr id="16" name="Pismo odręczne 15"/>
          <p:cNvPicPr>
            <a:picLocks noChangeAspect="1" noChangeArrowheads="1"/>
          </p:cNvPicPr>
          <p:nvPr/>
        </p:nvPicPr>
        <p:blipFill>
          <a:blip r:embed="rId4"/>
          <a:srcRect/>
          <a:stretch>
            <a:fillRect/>
          </a:stretch>
        </p:blipFill>
        <p:spPr bwMode="auto">
          <a:xfrm>
            <a:off x="1608138" y="4800600"/>
            <a:ext cx="115887" cy="149225"/>
          </a:xfrm>
          <a:prstGeom prst="rect">
            <a:avLst/>
          </a:prstGeom>
          <a:noFill/>
          <a:ln w="9525">
            <a:noFill/>
            <a:miter lim="800000"/>
            <a:headEnd/>
            <a:tailEnd/>
          </a:ln>
        </p:spPr>
      </p:pic>
      <p:pic>
        <p:nvPicPr>
          <p:cNvPr id="17" name="Pismo odręczne 16"/>
          <p:cNvPicPr>
            <a:picLocks noChangeAspect="1" noChangeArrowheads="1"/>
          </p:cNvPicPr>
          <p:nvPr/>
        </p:nvPicPr>
        <p:blipFill>
          <a:blip r:embed="rId5"/>
          <a:srcRect/>
          <a:stretch>
            <a:fillRect/>
          </a:stretch>
        </p:blipFill>
        <p:spPr bwMode="auto">
          <a:xfrm>
            <a:off x="1557338" y="4818063"/>
            <a:ext cx="219075" cy="123825"/>
          </a:xfrm>
          <a:prstGeom prst="rect">
            <a:avLst/>
          </a:prstGeom>
          <a:noFill/>
          <a:ln w="9525">
            <a:noFill/>
            <a:miter lim="800000"/>
            <a:headEnd/>
            <a:tailEnd/>
          </a:ln>
        </p:spPr>
      </p:pic>
      <p:sp>
        <p:nvSpPr>
          <p:cNvPr id="99336" name="Prostokąt 20"/>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a:t>
            </a:r>
            <a:endParaRPr lang="pl-PL" altLang="pl-PL" sz="2000" b="1" dirty="0">
              <a:solidFill>
                <a:srgbClr val="FF0000"/>
              </a:solidFill>
            </a:endParaRPr>
          </a:p>
        </p:txBody>
      </p:sp>
    </p:spTree>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Prostokąt 2"/>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 - pkt. 11 protokołu</a:t>
            </a:r>
            <a:endParaRPr lang="pl-PL" altLang="pl-PL" sz="2000" b="1" dirty="0">
              <a:solidFill>
                <a:srgbClr val="FF0000"/>
              </a:solidFill>
            </a:endParaRPr>
          </a:p>
        </p:txBody>
      </p:sp>
      <p:sp>
        <p:nvSpPr>
          <p:cNvPr id="100355" name="Prostokąt 1"/>
          <p:cNvSpPr>
            <a:spLocks noChangeArrowheads="1"/>
          </p:cNvSpPr>
          <p:nvPr/>
        </p:nvSpPr>
        <p:spPr bwMode="auto">
          <a:xfrm>
            <a:off x="188913" y="1517650"/>
            <a:ext cx="8856662" cy="1200150"/>
          </a:xfrm>
          <a:prstGeom prst="rect">
            <a:avLst/>
          </a:prstGeom>
          <a:noFill/>
          <a:ln w="9525">
            <a:noFill/>
            <a:miter lim="800000"/>
            <a:headEnd/>
            <a:tailEnd/>
          </a:ln>
        </p:spPr>
        <p:txBody>
          <a:bodyPr>
            <a:spAutoFit/>
          </a:bodyPr>
          <a:lstStyle/>
          <a:p>
            <a:r>
              <a:rPr lang="pl-PL" altLang="pl-PL" b="1"/>
              <a:t>Wyodrębnione karty z głosami nieważnymi komisja liczy i ich łączną liczbę ustaloną zgodnie z pkt 42 i 49 wpisuje w punkcie 11 protokołu głosowania. Następnie komisja dokonuje oceny przyczyny nieważności głosu i rozkłada oddzielnie karty według przyczyny nieważności głosu. </a:t>
            </a:r>
          </a:p>
        </p:txBody>
      </p:sp>
      <p:sp>
        <p:nvSpPr>
          <p:cNvPr id="4" name="Prostokąt 3"/>
          <p:cNvSpPr/>
          <p:nvPr/>
        </p:nvSpPr>
        <p:spPr>
          <a:xfrm>
            <a:off x="179388" y="5373688"/>
            <a:ext cx="8496300" cy="1139825"/>
          </a:xfrm>
          <a:prstGeom prst="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0357" name="Prostokąt 4"/>
          <p:cNvSpPr>
            <a:spLocks noChangeArrowheads="1"/>
          </p:cNvSpPr>
          <p:nvPr/>
        </p:nvSpPr>
        <p:spPr bwMode="auto">
          <a:xfrm>
            <a:off x="179388" y="5405438"/>
            <a:ext cx="8496300" cy="1108075"/>
          </a:xfrm>
          <a:prstGeom prst="rect">
            <a:avLst/>
          </a:prstGeom>
          <a:noFill/>
          <a:ln w="9525">
            <a:noFill/>
            <a:miter lim="800000"/>
            <a:headEnd/>
            <a:tailEnd/>
          </a:ln>
        </p:spPr>
        <p:txBody>
          <a:bodyPr>
            <a:spAutoFit/>
          </a:bodyPr>
          <a:lstStyle/>
          <a:p>
            <a:r>
              <a:rPr lang="pl-PL" altLang="pl-PL" sz="1600" b="1"/>
              <a:t>„Głosy nieważne z kart ważnych w wyborach do Rady Gminy (Miasta), Rady Powiatu/Sejmiku Województwa/Rady Dzielnicy. </a:t>
            </a:r>
          </a:p>
          <a:p>
            <a:r>
              <a:rPr lang="pl-PL" altLang="pl-PL" sz="1600" b="1"/>
              <a:t>Lista nr ......  –.................” w wyborach w dniu 21 października 2018 r.    </a:t>
            </a:r>
          </a:p>
          <a:p>
            <a:r>
              <a:rPr lang="pl-PL" altLang="pl-PL" b="1"/>
              <a:t>                       </a:t>
            </a:r>
            <a:r>
              <a:rPr lang="pl-PL" altLang="pl-PL" i="1"/>
              <a:t>(liczba)</a:t>
            </a:r>
          </a:p>
        </p:txBody>
      </p:sp>
      <p:graphicFrame>
        <p:nvGraphicFramePr>
          <p:cNvPr id="6" name="Tabela 5"/>
          <p:cNvGraphicFramePr>
            <a:graphicFrameLocks noGrp="1"/>
          </p:cNvGraphicFramePr>
          <p:nvPr/>
        </p:nvGraphicFramePr>
        <p:xfrm>
          <a:off x="307975" y="2746375"/>
          <a:ext cx="8351838" cy="2187576"/>
        </p:xfrm>
        <a:graphic>
          <a:graphicData uri="http://schemas.openxmlformats.org/drawingml/2006/table">
            <a:tbl>
              <a:tblPr/>
              <a:tblGrid>
                <a:gridCol w="490538">
                  <a:extLst>
                    <a:ext uri="{9D8B030D-6E8A-4147-A177-3AD203B41FA5}">
                      <a16:colId xmlns="" xmlns:a16="http://schemas.microsoft.com/office/drawing/2014/main" val="2229561407"/>
                    </a:ext>
                  </a:extLst>
                </a:gridCol>
                <a:gridCol w="5653087">
                  <a:extLst>
                    <a:ext uri="{9D8B030D-6E8A-4147-A177-3AD203B41FA5}">
                      <a16:colId xmlns="" xmlns:a16="http://schemas.microsoft.com/office/drawing/2014/main" val="381611360"/>
                    </a:ext>
                  </a:extLst>
                </a:gridCol>
                <a:gridCol w="454025">
                  <a:extLst>
                    <a:ext uri="{9D8B030D-6E8A-4147-A177-3AD203B41FA5}">
                      <a16:colId xmlns="" xmlns:a16="http://schemas.microsoft.com/office/drawing/2014/main" val="2568172076"/>
                    </a:ext>
                  </a:extLst>
                </a:gridCol>
                <a:gridCol w="438150">
                  <a:extLst>
                    <a:ext uri="{9D8B030D-6E8A-4147-A177-3AD203B41FA5}">
                      <a16:colId xmlns="" xmlns:a16="http://schemas.microsoft.com/office/drawing/2014/main" val="2933468576"/>
                    </a:ext>
                  </a:extLst>
                </a:gridCol>
                <a:gridCol w="438150">
                  <a:extLst>
                    <a:ext uri="{9D8B030D-6E8A-4147-A177-3AD203B41FA5}">
                      <a16:colId xmlns="" xmlns:a16="http://schemas.microsoft.com/office/drawing/2014/main" val="3850135476"/>
                    </a:ext>
                  </a:extLst>
                </a:gridCol>
                <a:gridCol w="439738">
                  <a:extLst>
                    <a:ext uri="{9D8B030D-6E8A-4147-A177-3AD203B41FA5}">
                      <a16:colId xmlns="" xmlns:a16="http://schemas.microsoft.com/office/drawing/2014/main" val="863989450"/>
                    </a:ext>
                  </a:extLst>
                </a:gridCol>
                <a:gridCol w="438150">
                  <a:extLst>
                    <a:ext uri="{9D8B030D-6E8A-4147-A177-3AD203B41FA5}">
                      <a16:colId xmlns="" xmlns:a16="http://schemas.microsoft.com/office/drawing/2014/main" val="3171575168"/>
                    </a:ext>
                  </a:extLst>
                </a:gridCol>
              </a:tblGrid>
              <a:tr h="42678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nieważnych </a:t>
                      </a:r>
                      <a:r>
                        <a:rPr kumimoji="0" lang="pl-PL" altLang="pl-PL" sz="1400" b="0"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kart ważnych)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661856839"/>
                  </a:ext>
                </a:extLst>
              </a:tr>
              <a:tr h="50331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obok nazwiska dwóch lub większej liczby kandydatów z różnych list</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149655203"/>
                  </a:ext>
                </a:extLst>
              </a:tr>
              <a:tr h="503311">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niepostawienia znaku „X” obok nazwiska żadnego kandydata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985338122"/>
                  </a:ext>
                </a:extLst>
              </a:tr>
              <a:tr h="754172">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11c</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wyłącznie obok nazwiska kandydata na liście, której rejestracja została unieważniona </a:t>
                      </a:r>
                      <a:r>
                        <a:rPr kumimoji="0" lang="pl-PL" altLang="pl-PL" sz="1400" b="1" i="1"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(art. 436 § 3 i 6 Kodeksu wyborczego)</a:t>
                      </a:r>
                      <a:endParaRPr kumimoji="0" lang="pl-PL" altLang="pl-PL" sz="14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2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76196121"/>
                  </a:ext>
                </a:extLst>
              </a:tr>
            </a:tbl>
          </a:graphicData>
        </a:graphic>
      </p:graphicFrame>
      <p:sp>
        <p:nvSpPr>
          <p:cNvPr id="100400" name="Rectangle 1"/>
          <p:cNvSpPr>
            <a:spLocks noChangeArrowheads="1"/>
          </p:cNvSpPr>
          <p:nvPr/>
        </p:nvSpPr>
        <p:spPr bwMode="auto">
          <a:xfrm>
            <a:off x="307975" y="4964113"/>
            <a:ext cx="6927850" cy="306387"/>
          </a:xfrm>
          <a:prstGeom prst="rect">
            <a:avLst/>
          </a:prstGeom>
          <a:noFill/>
          <a:ln w="9525">
            <a:noFill/>
            <a:miter lim="800000"/>
            <a:headEnd/>
            <a:tailEnd/>
          </a:ln>
          <a:effectLst/>
        </p:spPr>
        <p:txBody>
          <a:bodyPr anchor="ctr">
            <a:spAutoFit/>
          </a:bodyPr>
          <a:lstStyle/>
          <a:p>
            <a:r>
              <a:rPr lang="pl-PL" altLang="pl-PL" sz="1400" b="1">
                <a:cs typeface="Times New Roman" pitchFamily="18" charset="0"/>
              </a:rPr>
              <a:t>Uwaga!</a:t>
            </a:r>
            <a:r>
              <a:rPr lang="pl-PL" altLang="pl-PL" sz="1400">
                <a:cs typeface="Times New Roman" pitchFamily="18" charset="0"/>
              </a:rPr>
              <a:t>	Suma liczb z pkt. 11a – 11c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11.</a:t>
            </a:r>
            <a:endParaRPr lang="pl-PL" altLang="pl-PL" sz="1400"/>
          </a:p>
        </p:txBody>
      </p:sp>
    </p:spTree>
  </p:cSld>
  <p:clrMapOvr>
    <a:masterClrMapping/>
  </p:clrMapOvr>
  <p:timing>
    <p:tnLst>
      <p:par>
        <p:cTn id="1" dur="indefinite" restart="never" nodeType="tmRoot"/>
      </p:par>
    </p:tnLst>
  </p:timing>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Prostokąt 3"/>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 - pkt. 12 protokołu</a:t>
            </a:r>
            <a:endParaRPr lang="pl-PL" altLang="pl-PL" sz="2000" b="1" dirty="0">
              <a:solidFill>
                <a:srgbClr val="FF0000"/>
              </a:solidFill>
            </a:endParaRPr>
          </a:p>
        </p:txBody>
      </p:sp>
      <p:graphicFrame>
        <p:nvGraphicFramePr>
          <p:cNvPr id="5" name="Tabela 4"/>
          <p:cNvGraphicFramePr>
            <a:graphicFrameLocks noGrp="1"/>
          </p:cNvGraphicFramePr>
          <p:nvPr/>
        </p:nvGraphicFramePr>
        <p:xfrm>
          <a:off x="225425" y="1989138"/>
          <a:ext cx="8426450" cy="549275"/>
        </p:xfrm>
        <a:graphic>
          <a:graphicData uri="http://schemas.openxmlformats.org/drawingml/2006/table">
            <a:tbl>
              <a:tblPr/>
              <a:tblGrid>
                <a:gridCol w="494602">
                  <a:extLst>
                    <a:ext uri="{9D8B030D-6E8A-4147-A177-3AD203B41FA5}">
                      <a16:colId xmlns="" xmlns:a16="http://schemas.microsoft.com/office/drawing/2014/main" val="1267002696"/>
                    </a:ext>
                  </a:extLst>
                </a:gridCol>
                <a:gridCol w="5719158">
                  <a:extLst>
                    <a:ext uri="{9D8B030D-6E8A-4147-A177-3AD203B41FA5}">
                      <a16:colId xmlns="" xmlns:a16="http://schemas.microsoft.com/office/drawing/2014/main" val="3276041743"/>
                    </a:ext>
                  </a:extLst>
                </a:gridCol>
                <a:gridCol w="442538">
                  <a:extLst>
                    <a:ext uri="{9D8B030D-6E8A-4147-A177-3AD203B41FA5}">
                      <a16:colId xmlns="" xmlns:a16="http://schemas.microsoft.com/office/drawing/2014/main" val="4048924535"/>
                    </a:ext>
                  </a:extLst>
                </a:gridCol>
                <a:gridCol w="442538">
                  <a:extLst>
                    <a:ext uri="{9D8B030D-6E8A-4147-A177-3AD203B41FA5}">
                      <a16:colId xmlns="" xmlns:a16="http://schemas.microsoft.com/office/drawing/2014/main" val="3458958077"/>
                    </a:ext>
                  </a:extLst>
                </a:gridCol>
                <a:gridCol w="442538">
                  <a:extLst>
                    <a:ext uri="{9D8B030D-6E8A-4147-A177-3AD203B41FA5}">
                      <a16:colId xmlns="" xmlns:a16="http://schemas.microsoft.com/office/drawing/2014/main" val="2561144907"/>
                    </a:ext>
                  </a:extLst>
                </a:gridCol>
                <a:gridCol w="442538">
                  <a:extLst>
                    <a:ext uri="{9D8B030D-6E8A-4147-A177-3AD203B41FA5}">
                      <a16:colId xmlns="" xmlns:a16="http://schemas.microsoft.com/office/drawing/2014/main" val="2413061933"/>
                    </a:ext>
                  </a:extLst>
                </a:gridCol>
                <a:gridCol w="442538">
                  <a:extLst>
                    <a:ext uri="{9D8B030D-6E8A-4147-A177-3AD203B41FA5}">
                      <a16:colId xmlns="" xmlns:a16="http://schemas.microsoft.com/office/drawing/2014/main" val="3769847117"/>
                    </a:ext>
                  </a:extLst>
                </a:gridCol>
              </a:tblGrid>
              <a:tr h="549275">
                <a:tc>
                  <a:txBody>
                    <a:bodyPr/>
                    <a:lstStyle/>
                    <a:p>
                      <a:pPr algn="r">
                        <a:spcAft>
                          <a:spcPts val="0"/>
                        </a:spcAft>
                      </a:pPr>
                      <a:r>
                        <a:rPr lang="pl-PL" sz="1800" b="1" dirty="0">
                          <a:effectLst/>
                          <a:latin typeface="Times New Roman" panose="02020603050405020304" pitchFamily="18" charset="0"/>
                          <a:ea typeface="Times New Roman" panose="02020603050405020304" pitchFamily="18" charset="0"/>
                          <a:cs typeface="Times New Roman" panose="02020603050405020304" pitchFamily="18" charset="0"/>
                        </a:rPr>
                        <a:t>12</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800" b="1" kern="0" dirty="0">
                          <a:effectLst/>
                          <a:latin typeface="Calibri" panose="020F0502020204030204" pitchFamily="34" charset="0"/>
                          <a:cs typeface="Times New Roman" panose="02020603050405020304" pitchFamily="18" charset="0"/>
                        </a:rPr>
                        <a:t>Liczba głosów ważnych oddanych łącznie na wszystkie listy kandydatów </a:t>
                      </a:r>
                      <a:r>
                        <a:rPr lang="pl-PL" sz="1800" b="1" kern="0" dirty="0" smtClean="0">
                          <a:effectLst/>
                          <a:latin typeface="Calibri" panose="020F0502020204030204" pitchFamily="34" charset="0"/>
                          <a:cs typeface="Times New Roman" panose="02020603050405020304" pitchFamily="18" charset="0"/>
                        </a:rPr>
                        <a:t> </a:t>
                      </a:r>
                      <a:r>
                        <a:rPr lang="pl-PL" sz="1800" b="1" i="1" kern="0" dirty="0" smtClean="0">
                          <a:effectLst/>
                          <a:latin typeface="Calibri" panose="020F0502020204030204" pitchFamily="34" charset="0"/>
                          <a:cs typeface="Times New Roman" panose="02020603050405020304" pitchFamily="18" charset="0"/>
                        </a:rPr>
                        <a:t>(</a:t>
                      </a:r>
                      <a:r>
                        <a:rPr lang="pl-PL" sz="1800" b="1" i="1" kern="0" dirty="0">
                          <a:effectLst/>
                          <a:latin typeface="Calibri" panose="020F0502020204030204" pitchFamily="34" charset="0"/>
                          <a:cs typeface="Times New Roman" panose="02020603050405020304" pitchFamily="18" charset="0"/>
                        </a:rPr>
                        <a:t>z kart ważnych)</a:t>
                      </a:r>
                      <a:endParaRPr lang="pl-PL" sz="1800" b="1" kern="0" dirty="0">
                        <a:effectLst/>
                        <a:latin typeface="Calibri" panose="020F0502020204030204" pitchFamily="34" charset="0"/>
                        <a:cs typeface="Times New Roman" panose="02020603050405020304" pitchFamily="18" charset="0"/>
                      </a:endParaRP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1</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6</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800" dirty="0" smtClean="0">
                          <a:effectLst/>
                          <a:latin typeface="Times New Roman" panose="02020603050405020304" pitchFamily="18" charset="0"/>
                          <a:ea typeface="Times New Roman" panose="02020603050405020304" pitchFamily="18" charset="0"/>
                          <a:cs typeface="Times New Roman" panose="02020603050405020304" pitchFamily="18" charset="0"/>
                        </a:rPr>
                        <a:t>0</a:t>
                      </a:r>
                      <a:r>
                        <a:rPr lang="pl-PL" sz="18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8" marR="44458"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245254229"/>
                  </a:ext>
                </a:extLst>
              </a:tr>
            </a:tbl>
          </a:graphicData>
        </a:graphic>
      </p:graphicFrame>
      <p:sp>
        <p:nvSpPr>
          <p:cNvPr id="101397" name="Rectangle 2"/>
          <p:cNvSpPr>
            <a:spLocks noChangeArrowheads="1"/>
          </p:cNvSpPr>
          <p:nvPr/>
        </p:nvSpPr>
        <p:spPr bwMode="auto">
          <a:xfrm>
            <a:off x="225425" y="2581275"/>
            <a:ext cx="8281988" cy="369888"/>
          </a:xfrm>
          <a:prstGeom prst="rect">
            <a:avLst/>
          </a:prstGeom>
          <a:noFill/>
          <a:ln w="9525">
            <a:noFill/>
            <a:miter lim="800000"/>
            <a:headEnd/>
            <a:tailEnd/>
          </a:ln>
          <a:effectLst/>
        </p:spPr>
        <p:txBody>
          <a:bodyPr anchor="ctr">
            <a:spAutoFit/>
          </a:bodyPr>
          <a:lstStyle/>
          <a:p>
            <a:r>
              <a:rPr lang="pl-PL" altLang="pl-PL" b="1">
                <a:cs typeface="Times New Roman" pitchFamily="18" charset="0"/>
              </a:rPr>
              <a:t>Uwaga!</a:t>
            </a:r>
            <a:r>
              <a:rPr lang="pl-PL" altLang="pl-PL">
                <a:cs typeface="Times New Roman" pitchFamily="18" charset="0"/>
              </a:rPr>
              <a:t>	Suma liczb z pkt. 11 i 12</a:t>
            </a:r>
            <a:r>
              <a:rPr lang="pl-PL" altLang="pl-PL" b="1">
                <a:cs typeface="Times New Roman" pitchFamily="18" charset="0"/>
              </a:rPr>
              <a:t> musi</a:t>
            </a:r>
            <a:r>
              <a:rPr lang="pl-PL" altLang="pl-PL">
                <a:cs typeface="Times New Roman" pitchFamily="18" charset="0"/>
              </a:rPr>
              <a:t> </a:t>
            </a:r>
            <a:r>
              <a:rPr lang="pl-PL" altLang="pl-PL" b="1">
                <a:cs typeface="Times New Roman" pitchFamily="18" charset="0"/>
              </a:rPr>
              <a:t>być</a:t>
            </a:r>
            <a:r>
              <a:rPr lang="pl-PL" altLang="pl-PL">
                <a:cs typeface="Times New Roman" pitchFamily="18" charset="0"/>
              </a:rPr>
              <a:t> równa liczbie z pkt. 10.</a:t>
            </a:r>
            <a:endParaRPr lang="pl-PL" altLang="pl-PL"/>
          </a:p>
        </p:txBody>
      </p:sp>
      <p:sp>
        <p:nvSpPr>
          <p:cNvPr id="101398" name="pole tekstowe 6"/>
          <p:cNvSpPr txBox="1">
            <a:spLocks noChangeArrowheads="1"/>
          </p:cNvSpPr>
          <p:nvPr/>
        </p:nvSpPr>
        <p:spPr bwMode="auto">
          <a:xfrm>
            <a:off x="1627188" y="3109913"/>
            <a:ext cx="6048375" cy="646112"/>
          </a:xfrm>
          <a:prstGeom prst="rect">
            <a:avLst/>
          </a:prstGeom>
          <a:noFill/>
          <a:ln w="9525">
            <a:noFill/>
            <a:miter lim="800000"/>
            <a:headEnd/>
            <a:tailEnd/>
          </a:ln>
        </p:spPr>
        <p:txBody>
          <a:bodyPr>
            <a:spAutoFit/>
          </a:bodyPr>
          <a:lstStyle/>
          <a:p>
            <a:r>
              <a:rPr lang="pl-PL" altLang="pl-PL"/>
              <a:t>Punkt 11 - Liczba głosów nieważnych </a:t>
            </a:r>
            <a:r>
              <a:rPr lang="pl-PL" altLang="pl-PL" i="1"/>
              <a:t>(z kart ważnych)</a:t>
            </a:r>
            <a:endParaRPr lang="pl-PL" altLang="pl-PL"/>
          </a:p>
          <a:p>
            <a:r>
              <a:rPr lang="pl-PL" altLang="pl-PL"/>
              <a:t>Punkt 10 - Liczba kart ważnych</a:t>
            </a:r>
          </a:p>
        </p:txBody>
      </p:sp>
      <p:cxnSp>
        <p:nvCxnSpPr>
          <p:cNvPr id="9" name="Łącznik prosty 8"/>
          <p:cNvCxnSpPr/>
          <p:nvPr/>
        </p:nvCxnSpPr>
        <p:spPr>
          <a:xfrm>
            <a:off x="1090613" y="2997200"/>
            <a:ext cx="6192837" cy="0"/>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
        <p:nvSpPr>
          <p:cNvPr id="10" name="pole tekstowe 9"/>
          <p:cNvSpPr txBox="1"/>
          <p:nvPr/>
        </p:nvSpPr>
        <p:spPr>
          <a:xfrm>
            <a:off x="223838" y="3846513"/>
            <a:ext cx="8856662" cy="2308225"/>
          </a:xfrm>
          <a:prstGeom prst="rect">
            <a:avLst/>
          </a:prstGeom>
          <a:noFill/>
        </p:spPr>
        <p:txBody>
          <a:bodyPr>
            <a:spAutoFit/>
          </a:bodyPr>
          <a:lstStyle/>
          <a:p>
            <a:pPr>
              <a:defRPr/>
            </a:pPr>
            <a:r>
              <a:rPr lang="pl-PL" b="1" dirty="0">
                <a:latin typeface="Arial" panose="020B0604020202020204" pitchFamily="34" charset="0"/>
              </a:rPr>
              <a:t>Wypełniając punkt 12 protokołu, komisja posługując się </a:t>
            </a:r>
            <a:r>
              <a:rPr lang="pl-PL" b="1" u="sng" dirty="0">
                <a:latin typeface="Arial" panose="020B0604020202020204" pitchFamily="34" charset="0"/>
              </a:rPr>
              <a:t>przygotowanymi wcześniej arkuszami pomocniczymi</a:t>
            </a:r>
            <a:r>
              <a:rPr lang="pl-PL" b="1" dirty="0">
                <a:latin typeface="Arial" panose="020B0604020202020204" pitchFamily="34" charset="0"/>
              </a:rPr>
              <a:t>:</a:t>
            </a:r>
          </a:p>
          <a:p>
            <a:pPr>
              <a:defRPr/>
            </a:pPr>
            <a:endParaRPr lang="pl-PL" b="1" u="sng" dirty="0">
              <a:latin typeface="Arial" panose="020B0604020202020204" pitchFamily="34" charset="0"/>
            </a:endParaRPr>
          </a:p>
          <a:p>
            <a:pPr marL="285750" indent="-285750">
              <a:buFontTx/>
              <a:buChar char="-"/>
              <a:defRPr/>
            </a:pPr>
            <a:r>
              <a:rPr lang="pl-PL" b="1" dirty="0">
                <a:latin typeface="Arial" panose="020B0604020202020204" pitchFamily="34" charset="0"/>
              </a:rPr>
              <a:t>odrębnie ustala ile głosów ważnych zostało oddanych na każdą z list kandydatów,</a:t>
            </a:r>
          </a:p>
          <a:p>
            <a:pPr marL="285750" indent="-285750">
              <a:buFontTx/>
              <a:buChar char="-"/>
              <a:defRPr/>
            </a:pPr>
            <a:r>
              <a:rPr lang="pl-PL" b="1" dirty="0">
                <a:latin typeface="Arial" panose="020B0604020202020204" pitchFamily="34" charset="0"/>
              </a:rPr>
              <a:t>sumuje liczby głosów ważnych oddanych na poszczególne listy kandydatów.</a:t>
            </a:r>
          </a:p>
          <a:p>
            <a:pPr>
              <a:defRPr/>
            </a:pPr>
            <a:endParaRPr lang="pl-PL" b="1" dirty="0">
              <a:latin typeface="Arial" panose="020B0604020202020204" pitchFamily="34" charset="0"/>
            </a:endParaRPr>
          </a:p>
          <a:p>
            <a:pPr>
              <a:defRPr/>
            </a:pPr>
            <a:r>
              <a:rPr lang="pl-PL" b="1" dirty="0">
                <a:latin typeface="Arial" panose="020B0604020202020204" pitchFamily="34" charset="0"/>
              </a:rPr>
              <a:t>Otrzymana liczba musi być identyczna z liczbą wpisaną w punkcie 12.</a:t>
            </a:r>
          </a:p>
        </p:txBody>
      </p:sp>
    </p:spTree>
  </p:cSld>
  <p:clrMapOvr>
    <a:masterClrMapping/>
  </p:clrMapOvr>
  <p:timing>
    <p:tnLst>
      <p:par>
        <p:cTn id="1" dur="indefinite" restart="never" nodeType="tmRoot"/>
      </p:par>
    </p:tnLst>
  </p:timing>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Prostokąt 3"/>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 - pkt. 12 protokołu</a:t>
            </a:r>
            <a:endParaRPr lang="pl-PL" altLang="pl-PL" sz="2000" b="1" dirty="0">
              <a:solidFill>
                <a:srgbClr val="FF0000"/>
              </a:solidFill>
            </a:endParaRPr>
          </a:p>
        </p:txBody>
      </p:sp>
      <p:sp>
        <p:nvSpPr>
          <p:cNvPr id="102403" name="Prostokąt 1"/>
          <p:cNvSpPr>
            <a:spLocks noChangeArrowheads="1"/>
          </p:cNvSpPr>
          <p:nvPr/>
        </p:nvSpPr>
        <p:spPr bwMode="auto">
          <a:xfrm>
            <a:off x="107950" y="1700213"/>
            <a:ext cx="8424863" cy="4770437"/>
          </a:xfrm>
          <a:prstGeom prst="rect">
            <a:avLst/>
          </a:prstGeom>
          <a:noFill/>
          <a:ln w="9525">
            <a:noFill/>
            <a:miter lim="800000"/>
            <a:headEnd/>
            <a:tailEnd/>
          </a:ln>
        </p:spPr>
        <p:txBody>
          <a:bodyPr>
            <a:spAutoFit/>
          </a:bodyPr>
          <a:lstStyle/>
          <a:p>
            <a:r>
              <a:rPr lang="pl-PL" altLang="pl-PL" sz="1900" b="1"/>
              <a:t>Kolejną czynnością jest ustalenie liczby głosów oddanych na poszczególnych kandydatów </a:t>
            </a:r>
            <a:r>
              <a:rPr lang="pl-PL" altLang="pl-PL" sz="1900" b="1" u="sng"/>
              <a:t>z każdej listy</a:t>
            </a:r>
            <a:r>
              <a:rPr lang="pl-PL" altLang="pl-PL" sz="1900" b="1"/>
              <a:t>. </a:t>
            </a:r>
          </a:p>
          <a:p>
            <a:endParaRPr lang="pl-PL" altLang="pl-PL" sz="1900" b="1"/>
          </a:p>
          <a:p>
            <a:r>
              <a:rPr lang="pl-PL" altLang="pl-PL" sz="1900" b="1"/>
              <a:t>Czynność ta polega na sumowaniu liczby głosów oddanych na poszczególnych kandydatów z danej listy.</a:t>
            </a:r>
          </a:p>
          <a:p>
            <a:r>
              <a:rPr lang="pl-PL" altLang="pl-PL" sz="1900" b="1"/>
              <a:t>Uzyskany wynik komisja wpisuje na arkuszu pomocniczym w rubryce „Razem”. </a:t>
            </a:r>
          </a:p>
          <a:p>
            <a:r>
              <a:rPr lang="pl-PL" altLang="pl-PL" sz="1900" b="1">
                <a:latin typeface="Arial Black" pitchFamily="34" charset="0"/>
              </a:rPr>
              <a:t>Uzyskany wynik powinien być taki jak liczba głosów ważnych </a:t>
            </a:r>
          </a:p>
          <a:p>
            <a:r>
              <a:rPr lang="pl-PL" altLang="pl-PL" sz="1900" b="1">
                <a:latin typeface="Arial Black" pitchFamily="34" charset="0"/>
              </a:rPr>
              <a:t>oddanych na listę. </a:t>
            </a:r>
          </a:p>
          <a:p>
            <a:endParaRPr lang="pl-PL" altLang="pl-PL" sz="1900" b="1"/>
          </a:p>
          <a:p>
            <a:pPr algn="ctr"/>
            <a:r>
              <a:rPr lang="pl-PL" altLang="pl-PL" sz="1900" b="1"/>
              <a:t>!!! Wyjątkiem od tej zasady jest sytuacja, gdy na liście znajduje się nazwisko skreślonego kandydata!!! </a:t>
            </a:r>
          </a:p>
          <a:p>
            <a:endParaRPr lang="pl-PL" altLang="pl-PL" sz="1900" b="1"/>
          </a:p>
          <a:p>
            <a:pPr algn="ctr"/>
            <a:r>
              <a:rPr lang="pl-PL" altLang="pl-PL" sz="1900" b="1">
                <a:solidFill>
                  <a:srgbClr val="FF0000"/>
                </a:solidFill>
              </a:rPr>
              <a:t>Ustalone liczby komisja wpisuje </a:t>
            </a:r>
            <a:r>
              <a:rPr lang="pl-PL" altLang="pl-PL" sz="1900" b="1" i="1">
                <a:solidFill>
                  <a:srgbClr val="FF0000"/>
                </a:solidFill>
              </a:rPr>
              <a:t>(w arkuszu pomocniczym) </a:t>
            </a:r>
            <a:r>
              <a:rPr lang="pl-PL" altLang="pl-PL" sz="1900" b="1">
                <a:solidFill>
                  <a:srgbClr val="FF0000"/>
                </a:solidFill>
              </a:rPr>
              <a:t>przy nazwiskach poszczególnych kandydatów. </a:t>
            </a:r>
          </a:p>
          <a:p>
            <a:endParaRPr lang="pl-PL" altLang="pl-PL" sz="1900" b="1"/>
          </a:p>
        </p:txBody>
      </p:sp>
    </p:spTree>
  </p:cSld>
  <p:clrMapOvr>
    <a:masterClrMapping/>
  </p:clrMapOvr>
  <p:timing>
    <p:tnLst>
      <p:par>
        <p:cTn id="1" dur="indefinite" restart="never" nodeType="tmRoot"/>
      </p:par>
    </p:tnLst>
  </p:timing>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ChangeArrowheads="1"/>
          </p:cNvSpPr>
          <p:nvPr/>
        </p:nvSpPr>
        <p:spPr bwMode="auto">
          <a:xfrm>
            <a:off x="395288" y="2205038"/>
            <a:ext cx="8424862" cy="4262437"/>
          </a:xfrm>
          <a:prstGeom prst="rect">
            <a:avLst/>
          </a:prstGeom>
          <a:noFill/>
          <a:ln w="9525">
            <a:noFill/>
            <a:miter lim="800000"/>
            <a:headEnd/>
            <a:tailEnd/>
          </a:ln>
          <a:effectLst/>
        </p:spPr>
        <p:txBody>
          <a:bodyPr bIns="0" anchor="ctr">
            <a:spAutoFit/>
          </a:bodyPr>
          <a:lstStyle/>
          <a:p>
            <a:pPr algn="just"/>
            <a:r>
              <a:rPr lang="pl-PL" altLang="pl-PL" sz="1200" b="1">
                <a:cs typeface="Times New Roman" pitchFamily="18" charset="0"/>
              </a:rPr>
              <a:t>13.  Na poszczególne listy kandydatów i umieszczonych na nich kandydatów oddano następujące liczby głosów ważnych</a:t>
            </a:r>
            <a:r>
              <a:rPr lang="pl-PL" altLang="pl-PL" sz="1200">
                <a:cs typeface="Times New Roman" pitchFamily="18" charset="0"/>
              </a:rPr>
              <a:t>:</a:t>
            </a:r>
            <a:endParaRPr lang="pl-PL" altLang="pl-PL" sz="1200"/>
          </a:p>
          <a:p>
            <a:pPr algn="just"/>
            <a:r>
              <a:rPr lang="pl-PL" altLang="pl-PL" sz="1200" b="1">
                <a:cs typeface="Times New Roman" pitchFamily="18" charset="0"/>
              </a:rPr>
              <a:t>Lista nr    </a:t>
            </a:r>
            <a:r>
              <a:rPr lang="pl-PL" altLang="pl-PL" sz="1200">
                <a:cs typeface="Times New Roman" pitchFamily="18" charset="0"/>
              </a:rPr>
              <a:t>............  -    .................................................................................................................................................</a:t>
            </a:r>
            <a:endParaRPr lang="pl-PL" altLang="pl-PL" sz="1200"/>
          </a:p>
          <a:p>
            <a:pPr algn="just"/>
            <a:r>
              <a:rPr lang="pl-PL" altLang="pl-PL" sz="1200" baseline="30000">
                <a:cs typeface="Times New Roman" pitchFamily="18" charset="0"/>
              </a:rPr>
              <a:t>	(nr listy)		(skrót nazwy komitetu wyborczego)</a:t>
            </a:r>
          </a:p>
          <a:p>
            <a:pPr algn="just"/>
            <a:endParaRPr lang="pl-PL" altLang="pl-PL" sz="1200" baseline="30000"/>
          </a:p>
          <a:p>
            <a:pPr algn="just"/>
            <a:endParaRPr lang="pl-PL" altLang="pl-PL" sz="1200"/>
          </a:p>
          <a:p>
            <a:pPr algn="just"/>
            <a:r>
              <a:rPr lang="pl-PL" altLang="pl-PL" sz="1200" b="1">
                <a:cs typeface="Times New Roman" pitchFamily="18" charset="0"/>
              </a:rPr>
              <a:t>Na poszczególnych kandydatów z tej listy oddano następujące liczby głosów ważnych</a:t>
            </a:r>
            <a:r>
              <a:rPr lang="pl-PL" altLang="pl-PL" sz="1200">
                <a:cs typeface="Times New Roman" pitchFamily="18" charset="0"/>
              </a:rPr>
              <a:t>:</a:t>
            </a:r>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600"/>
          </a:p>
          <a:p>
            <a:pPr algn="just"/>
            <a:endParaRPr lang="pl-PL" altLang="pl-PL" sz="600"/>
          </a:p>
          <a:p>
            <a:pPr algn="just"/>
            <a:endParaRPr lang="pl-PL" altLang="pl-PL" sz="600"/>
          </a:p>
          <a:p>
            <a:pPr algn="just"/>
            <a:endParaRPr lang="pl-PL" altLang="pl-PL" sz="600"/>
          </a:p>
          <a:p>
            <a:pPr algn="just"/>
            <a:endParaRPr lang="pl-PL" altLang="pl-PL" sz="600"/>
          </a:p>
          <a:p>
            <a:pPr algn="just"/>
            <a:r>
              <a:rPr lang="pl-PL" altLang="pl-PL" sz="900" b="1">
                <a:cs typeface="Times New Roman" pitchFamily="18" charset="0"/>
              </a:rPr>
              <a:t>Uwaga!</a:t>
            </a:r>
            <a:r>
              <a:rPr lang="pl-PL" altLang="pl-PL" sz="900">
                <a:cs typeface="Times New Roman" pitchFamily="18" charset="0"/>
              </a:rPr>
              <a:t>	Suma głosów oddanych na wszystkich kandydatów z danej listy (rubryka „Razem”) równa się liczbie głosów ważnych oddanych na tę listę. Wyjątek od tej zasady może dotyczyć listy, na której znajduje się nazwisko kandydata skreślonego z listy.</a:t>
            </a:r>
            <a:endParaRPr lang="pl-PL" altLang="pl-PL"/>
          </a:p>
        </p:txBody>
      </p:sp>
      <p:sp>
        <p:nvSpPr>
          <p:cNvPr id="103427" name="Prostokąt 3"/>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 - pkt. 13 protokołu</a:t>
            </a:r>
            <a:endParaRPr lang="pl-PL" altLang="pl-PL" sz="2000" b="1" dirty="0">
              <a:solidFill>
                <a:srgbClr val="FF0000"/>
              </a:solidFill>
            </a:endParaRPr>
          </a:p>
        </p:txBody>
      </p:sp>
      <p:graphicFrame>
        <p:nvGraphicFramePr>
          <p:cNvPr id="6" name="Tabela 5"/>
          <p:cNvGraphicFramePr>
            <a:graphicFrameLocks noGrp="1"/>
          </p:cNvGraphicFramePr>
          <p:nvPr/>
        </p:nvGraphicFramePr>
        <p:xfrm>
          <a:off x="433388" y="2989263"/>
          <a:ext cx="8213725" cy="339725"/>
        </p:xfrm>
        <a:graphic>
          <a:graphicData uri="http://schemas.openxmlformats.org/drawingml/2006/table">
            <a:tbl>
              <a:tblPr/>
              <a:tblGrid>
                <a:gridCol w="6056312">
                  <a:extLst>
                    <a:ext uri="{9D8B030D-6E8A-4147-A177-3AD203B41FA5}">
                      <a16:colId xmlns="" xmlns:a16="http://schemas.microsoft.com/office/drawing/2014/main" val="2727700522"/>
                    </a:ext>
                  </a:extLst>
                </a:gridCol>
                <a:gridCol w="431800">
                  <a:extLst>
                    <a:ext uri="{9D8B030D-6E8A-4147-A177-3AD203B41FA5}">
                      <a16:colId xmlns="" xmlns:a16="http://schemas.microsoft.com/office/drawing/2014/main" val="2678781191"/>
                    </a:ext>
                  </a:extLst>
                </a:gridCol>
                <a:gridCol w="431800">
                  <a:extLst>
                    <a:ext uri="{9D8B030D-6E8A-4147-A177-3AD203B41FA5}">
                      <a16:colId xmlns="" xmlns:a16="http://schemas.microsoft.com/office/drawing/2014/main" val="2075442191"/>
                    </a:ext>
                  </a:extLst>
                </a:gridCol>
                <a:gridCol w="430213">
                  <a:extLst>
                    <a:ext uri="{9D8B030D-6E8A-4147-A177-3AD203B41FA5}">
                      <a16:colId xmlns="" xmlns:a16="http://schemas.microsoft.com/office/drawing/2014/main" val="4282489626"/>
                    </a:ext>
                  </a:extLst>
                </a:gridCol>
                <a:gridCol w="431800">
                  <a:extLst>
                    <a:ext uri="{9D8B030D-6E8A-4147-A177-3AD203B41FA5}">
                      <a16:colId xmlns="" xmlns:a16="http://schemas.microsoft.com/office/drawing/2014/main" val="3940211522"/>
                    </a:ext>
                  </a:extLst>
                </a:gridCol>
                <a:gridCol w="431800">
                  <a:extLst>
                    <a:ext uri="{9D8B030D-6E8A-4147-A177-3AD203B41FA5}">
                      <a16:colId xmlns="" xmlns:a16="http://schemas.microsoft.com/office/drawing/2014/main" val="508769137"/>
                    </a:ext>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oddanych na listę:</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636589122"/>
                  </a:ext>
                </a:extLst>
              </a:tr>
            </a:tbl>
          </a:graphicData>
        </a:graphic>
      </p:graphicFrame>
      <p:graphicFrame>
        <p:nvGraphicFramePr>
          <p:cNvPr id="7" name="Tabela 6"/>
          <p:cNvGraphicFramePr>
            <a:graphicFrameLocks noGrp="1"/>
          </p:cNvGraphicFramePr>
          <p:nvPr/>
        </p:nvGraphicFramePr>
        <p:xfrm>
          <a:off x="433388" y="3573463"/>
          <a:ext cx="8213725" cy="2378075"/>
        </p:xfrm>
        <a:graphic>
          <a:graphicData uri="http://schemas.openxmlformats.org/drawingml/2006/table">
            <a:tbl>
              <a:tblPr/>
              <a:tblGrid>
                <a:gridCol w="482600">
                  <a:extLst>
                    <a:ext uri="{9D8B030D-6E8A-4147-A177-3AD203B41FA5}">
                      <a16:colId xmlns="" xmlns:a16="http://schemas.microsoft.com/office/drawing/2014/main" val="3782876559"/>
                    </a:ext>
                  </a:extLst>
                </a:gridCol>
                <a:gridCol w="5573712">
                  <a:extLst>
                    <a:ext uri="{9D8B030D-6E8A-4147-A177-3AD203B41FA5}">
                      <a16:colId xmlns="" xmlns:a16="http://schemas.microsoft.com/office/drawing/2014/main" val="1492510306"/>
                    </a:ext>
                  </a:extLst>
                </a:gridCol>
                <a:gridCol w="431800">
                  <a:extLst>
                    <a:ext uri="{9D8B030D-6E8A-4147-A177-3AD203B41FA5}">
                      <a16:colId xmlns="" xmlns:a16="http://schemas.microsoft.com/office/drawing/2014/main" val="2105493536"/>
                    </a:ext>
                  </a:extLst>
                </a:gridCol>
                <a:gridCol w="431800">
                  <a:extLst>
                    <a:ext uri="{9D8B030D-6E8A-4147-A177-3AD203B41FA5}">
                      <a16:colId xmlns="" xmlns:a16="http://schemas.microsoft.com/office/drawing/2014/main" val="4289911342"/>
                    </a:ext>
                  </a:extLst>
                </a:gridCol>
                <a:gridCol w="431800">
                  <a:extLst>
                    <a:ext uri="{9D8B030D-6E8A-4147-A177-3AD203B41FA5}">
                      <a16:colId xmlns="" xmlns:a16="http://schemas.microsoft.com/office/drawing/2014/main" val="1259793915"/>
                    </a:ext>
                  </a:extLst>
                </a:gridCol>
                <a:gridCol w="430213">
                  <a:extLst>
                    <a:ext uri="{9D8B030D-6E8A-4147-A177-3AD203B41FA5}">
                      <a16:colId xmlns="" xmlns:a16="http://schemas.microsoft.com/office/drawing/2014/main" val="3689480627"/>
                    </a:ext>
                  </a:extLst>
                </a:gridCol>
                <a:gridCol w="431800">
                  <a:extLst>
                    <a:ext uri="{9D8B030D-6E8A-4147-A177-3AD203B41FA5}">
                      <a16:colId xmlns="" xmlns:a16="http://schemas.microsoft.com/office/drawing/2014/main" val="1469238194"/>
                    </a:ext>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BRATEK Tadeusz Jan</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948675941"/>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NIEZAPOMINAJKA Teresa Michalina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75436723"/>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STOKROTKA Karolina Teresa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504136362"/>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GOŹDZIK Kewin Józef</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680478496"/>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CHABER Sylwester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26848056"/>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CHRYZANTEMA Jessica Barbara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715470417"/>
                  </a:ext>
                </a:extLst>
              </a:tr>
              <a:tr h="339725">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0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Razem</a:t>
                      </a:r>
                    </a:p>
                  </a:txBody>
                  <a:tcPr marL="44450" marR="4445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130068717"/>
                  </a:ext>
                </a:extLst>
              </a:tr>
            </a:tbl>
          </a:graphicData>
        </a:graphic>
      </p:graphicFrame>
      <p:sp>
        <p:nvSpPr>
          <p:cNvPr id="103509" name="pole tekstowe 9"/>
          <p:cNvSpPr txBox="1">
            <a:spLocks noChangeArrowheads="1"/>
          </p:cNvSpPr>
          <p:nvPr/>
        </p:nvSpPr>
        <p:spPr bwMode="auto">
          <a:xfrm>
            <a:off x="179388" y="1776413"/>
            <a:ext cx="8964612" cy="338137"/>
          </a:xfrm>
          <a:prstGeom prst="rect">
            <a:avLst/>
          </a:prstGeom>
          <a:noFill/>
          <a:ln w="9525">
            <a:noFill/>
            <a:miter lim="800000"/>
            <a:headEnd/>
            <a:tailEnd/>
          </a:ln>
        </p:spPr>
        <p:txBody>
          <a:bodyPr>
            <a:spAutoFit/>
          </a:bodyPr>
          <a:lstStyle/>
          <a:p>
            <a:pPr algn="ctr"/>
            <a:r>
              <a:rPr lang="pl-PL" altLang="pl-PL" sz="1600" b="1">
                <a:solidFill>
                  <a:srgbClr val="FF0000"/>
                </a:solidFill>
              </a:rPr>
              <a:t>Ustalenie liczby oddanych głosów na listę, w której brak skreślonych kandydatów</a:t>
            </a:r>
          </a:p>
        </p:txBody>
      </p:sp>
    </p:spTree>
  </p:cSld>
  <p:clrMapOvr>
    <a:masterClrMapping/>
  </p:clrMapOvr>
  <p:timing>
    <p:tnLst>
      <p:par>
        <p:cTn id="1" dur="indefinite" restart="never" nodeType="tmRoot"/>
      </p:par>
    </p:tnLst>
  </p:timing>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Prostokąt 3"/>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 - pkt. 13 protokołu</a:t>
            </a:r>
            <a:endParaRPr lang="pl-PL" altLang="pl-PL" sz="2000" b="1" dirty="0">
              <a:solidFill>
                <a:srgbClr val="FF0000"/>
              </a:solidFill>
            </a:endParaRPr>
          </a:p>
        </p:txBody>
      </p:sp>
      <p:sp>
        <p:nvSpPr>
          <p:cNvPr id="104451" name="Rectangle 2"/>
          <p:cNvSpPr>
            <a:spLocks noChangeArrowheads="1"/>
          </p:cNvSpPr>
          <p:nvPr/>
        </p:nvSpPr>
        <p:spPr bwMode="auto">
          <a:xfrm>
            <a:off x="107950" y="2205038"/>
            <a:ext cx="8424863" cy="4262437"/>
          </a:xfrm>
          <a:prstGeom prst="rect">
            <a:avLst/>
          </a:prstGeom>
          <a:noFill/>
          <a:ln w="9525">
            <a:noFill/>
            <a:miter lim="800000"/>
            <a:headEnd/>
            <a:tailEnd/>
          </a:ln>
          <a:effectLst/>
        </p:spPr>
        <p:txBody>
          <a:bodyPr bIns="0" anchor="ctr">
            <a:spAutoFit/>
          </a:bodyPr>
          <a:lstStyle/>
          <a:p>
            <a:pPr algn="just"/>
            <a:r>
              <a:rPr lang="pl-PL" altLang="pl-PL" sz="1200" b="1">
                <a:cs typeface="Times New Roman" pitchFamily="18" charset="0"/>
              </a:rPr>
              <a:t>13.  Na poszczególne listy kandydatów i umieszczonych na nich kandydatów oddano następujące liczby głosów ważnych</a:t>
            </a:r>
            <a:r>
              <a:rPr lang="pl-PL" altLang="pl-PL" sz="1200">
                <a:cs typeface="Times New Roman" pitchFamily="18" charset="0"/>
              </a:rPr>
              <a:t>:</a:t>
            </a:r>
            <a:endParaRPr lang="pl-PL" altLang="pl-PL" sz="1200"/>
          </a:p>
          <a:p>
            <a:pPr algn="just"/>
            <a:r>
              <a:rPr lang="pl-PL" altLang="pl-PL" sz="1200" b="1">
                <a:cs typeface="Times New Roman" pitchFamily="18" charset="0"/>
              </a:rPr>
              <a:t>Lista nr    </a:t>
            </a:r>
            <a:r>
              <a:rPr lang="pl-PL" altLang="pl-PL" sz="1200">
                <a:cs typeface="Times New Roman" pitchFamily="18" charset="0"/>
              </a:rPr>
              <a:t>............  -    .................................................................................................................................................</a:t>
            </a:r>
            <a:endParaRPr lang="pl-PL" altLang="pl-PL" sz="1200"/>
          </a:p>
          <a:p>
            <a:pPr algn="just"/>
            <a:r>
              <a:rPr lang="pl-PL" altLang="pl-PL" sz="1200" baseline="30000">
                <a:cs typeface="Times New Roman" pitchFamily="18" charset="0"/>
              </a:rPr>
              <a:t>	(nr listy)		(skrót nazwy komitetu wyborczego)</a:t>
            </a:r>
          </a:p>
          <a:p>
            <a:pPr algn="just"/>
            <a:endParaRPr lang="pl-PL" altLang="pl-PL" sz="1200" baseline="30000"/>
          </a:p>
          <a:p>
            <a:pPr algn="just"/>
            <a:endParaRPr lang="pl-PL" altLang="pl-PL" sz="1200"/>
          </a:p>
          <a:p>
            <a:pPr algn="just"/>
            <a:r>
              <a:rPr lang="pl-PL" altLang="pl-PL" sz="1200" b="1">
                <a:cs typeface="Times New Roman" pitchFamily="18" charset="0"/>
              </a:rPr>
              <a:t>Na poszczególnych kandydatów z tej listy oddano następujące liczby głosów ważnych</a:t>
            </a:r>
            <a:r>
              <a:rPr lang="pl-PL" altLang="pl-PL" sz="1200">
                <a:cs typeface="Times New Roman" pitchFamily="18" charset="0"/>
              </a:rPr>
              <a:t>:</a:t>
            </a:r>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1000"/>
          </a:p>
          <a:p>
            <a:pPr algn="just"/>
            <a:endParaRPr lang="pl-PL" altLang="pl-PL" sz="600"/>
          </a:p>
          <a:p>
            <a:pPr algn="just"/>
            <a:endParaRPr lang="pl-PL" altLang="pl-PL" sz="600"/>
          </a:p>
          <a:p>
            <a:pPr algn="just"/>
            <a:endParaRPr lang="pl-PL" altLang="pl-PL" sz="600"/>
          </a:p>
          <a:p>
            <a:pPr algn="just"/>
            <a:endParaRPr lang="pl-PL" altLang="pl-PL" sz="600"/>
          </a:p>
          <a:p>
            <a:pPr algn="just"/>
            <a:endParaRPr lang="pl-PL" altLang="pl-PL" sz="600"/>
          </a:p>
          <a:p>
            <a:pPr algn="just"/>
            <a:r>
              <a:rPr lang="pl-PL" altLang="pl-PL" sz="900" b="1">
                <a:cs typeface="Times New Roman" pitchFamily="18" charset="0"/>
              </a:rPr>
              <a:t>Uwaga!</a:t>
            </a:r>
            <a:r>
              <a:rPr lang="pl-PL" altLang="pl-PL" sz="900">
                <a:cs typeface="Times New Roman" pitchFamily="18" charset="0"/>
              </a:rPr>
              <a:t>	Suma głosów oddanych na wszystkich kandydatów z danej listy (rubryka „Razem”) równa się liczbie głosów ważnych oddanych na tę listę. Wyjątek od tej zasady może dotyczyć listy, na której znajduje się nazwisko kandydata skreślonego z listy.</a:t>
            </a:r>
            <a:endParaRPr lang="pl-PL" altLang="pl-PL"/>
          </a:p>
        </p:txBody>
      </p:sp>
      <p:graphicFrame>
        <p:nvGraphicFramePr>
          <p:cNvPr id="5" name="Tabela 4"/>
          <p:cNvGraphicFramePr>
            <a:graphicFrameLocks noGrp="1"/>
          </p:cNvGraphicFramePr>
          <p:nvPr/>
        </p:nvGraphicFramePr>
        <p:xfrm>
          <a:off x="146050" y="2989263"/>
          <a:ext cx="8213725" cy="339725"/>
        </p:xfrm>
        <a:graphic>
          <a:graphicData uri="http://schemas.openxmlformats.org/drawingml/2006/table">
            <a:tbl>
              <a:tblPr/>
              <a:tblGrid>
                <a:gridCol w="6056313">
                  <a:extLst>
                    <a:ext uri="{9D8B030D-6E8A-4147-A177-3AD203B41FA5}">
                      <a16:colId xmlns="" xmlns:a16="http://schemas.microsoft.com/office/drawing/2014/main" val="837540460"/>
                    </a:ext>
                  </a:extLst>
                </a:gridCol>
                <a:gridCol w="430212">
                  <a:extLst>
                    <a:ext uri="{9D8B030D-6E8A-4147-A177-3AD203B41FA5}">
                      <a16:colId xmlns="" xmlns:a16="http://schemas.microsoft.com/office/drawing/2014/main" val="732791613"/>
                    </a:ext>
                  </a:extLst>
                </a:gridCol>
                <a:gridCol w="431800">
                  <a:extLst>
                    <a:ext uri="{9D8B030D-6E8A-4147-A177-3AD203B41FA5}">
                      <a16:colId xmlns="" xmlns:a16="http://schemas.microsoft.com/office/drawing/2014/main" val="929724901"/>
                    </a:ext>
                  </a:extLst>
                </a:gridCol>
                <a:gridCol w="431800">
                  <a:extLst>
                    <a:ext uri="{9D8B030D-6E8A-4147-A177-3AD203B41FA5}">
                      <a16:colId xmlns="" xmlns:a16="http://schemas.microsoft.com/office/drawing/2014/main" val="360114294"/>
                    </a:ext>
                  </a:extLst>
                </a:gridCol>
                <a:gridCol w="431800">
                  <a:extLst>
                    <a:ext uri="{9D8B030D-6E8A-4147-A177-3AD203B41FA5}">
                      <a16:colId xmlns="" xmlns:a16="http://schemas.microsoft.com/office/drawing/2014/main" val="1504411528"/>
                    </a:ext>
                  </a:extLst>
                </a:gridCol>
                <a:gridCol w="431800">
                  <a:extLst>
                    <a:ext uri="{9D8B030D-6E8A-4147-A177-3AD203B41FA5}">
                      <a16:colId xmlns="" xmlns:a16="http://schemas.microsoft.com/office/drawing/2014/main" val="741809577"/>
                    </a:ext>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oddanych na listę:</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533969799"/>
                  </a:ext>
                </a:extLst>
              </a:tr>
            </a:tbl>
          </a:graphicData>
        </a:graphic>
      </p:graphicFrame>
      <p:graphicFrame>
        <p:nvGraphicFramePr>
          <p:cNvPr id="6" name="Tabela 5"/>
          <p:cNvGraphicFramePr>
            <a:graphicFrameLocks noGrp="1"/>
          </p:cNvGraphicFramePr>
          <p:nvPr/>
        </p:nvGraphicFramePr>
        <p:xfrm>
          <a:off x="146050" y="3573463"/>
          <a:ext cx="8213725" cy="2378075"/>
        </p:xfrm>
        <a:graphic>
          <a:graphicData uri="http://schemas.openxmlformats.org/drawingml/2006/table">
            <a:tbl>
              <a:tblPr/>
              <a:tblGrid>
                <a:gridCol w="481013">
                  <a:extLst>
                    <a:ext uri="{9D8B030D-6E8A-4147-A177-3AD203B41FA5}">
                      <a16:colId xmlns="" xmlns:a16="http://schemas.microsoft.com/office/drawing/2014/main" val="233192340"/>
                    </a:ext>
                  </a:extLst>
                </a:gridCol>
                <a:gridCol w="5575300">
                  <a:extLst>
                    <a:ext uri="{9D8B030D-6E8A-4147-A177-3AD203B41FA5}">
                      <a16:colId xmlns="" xmlns:a16="http://schemas.microsoft.com/office/drawing/2014/main" val="65064456"/>
                    </a:ext>
                  </a:extLst>
                </a:gridCol>
                <a:gridCol w="431800">
                  <a:extLst>
                    <a:ext uri="{9D8B030D-6E8A-4147-A177-3AD203B41FA5}">
                      <a16:colId xmlns="" xmlns:a16="http://schemas.microsoft.com/office/drawing/2014/main" val="1592090596"/>
                    </a:ext>
                  </a:extLst>
                </a:gridCol>
                <a:gridCol w="430212">
                  <a:extLst>
                    <a:ext uri="{9D8B030D-6E8A-4147-A177-3AD203B41FA5}">
                      <a16:colId xmlns="" xmlns:a16="http://schemas.microsoft.com/office/drawing/2014/main" val="3386090883"/>
                    </a:ext>
                  </a:extLst>
                </a:gridCol>
                <a:gridCol w="431800">
                  <a:extLst>
                    <a:ext uri="{9D8B030D-6E8A-4147-A177-3AD203B41FA5}">
                      <a16:colId xmlns="" xmlns:a16="http://schemas.microsoft.com/office/drawing/2014/main" val="2584230946"/>
                    </a:ext>
                  </a:extLst>
                </a:gridCol>
                <a:gridCol w="431800">
                  <a:extLst>
                    <a:ext uri="{9D8B030D-6E8A-4147-A177-3AD203B41FA5}">
                      <a16:colId xmlns="" xmlns:a16="http://schemas.microsoft.com/office/drawing/2014/main" val="3958614412"/>
                    </a:ext>
                  </a:extLst>
                </a:gridCol>
                <a:gridCol w="431800">
                  <a:extLst>
                    <a:ext uri="{9D8B030D-6E8A-4147-A177-3AD203B41FA5}">
                      <a16:colId xmlns="" xmlns:a16="http://schemas.microsoft.com/office/drawing/2014/main" val="2082772384"/>
                    </a:ext>
                  </a:extLst>
                </a:gridCol>
              </a:tblGrid>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BRATEK Tadeusz Jan</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226501580"/>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NIEZAPOMINAJKA Teresa Michalina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673212808"/>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STOKROTKA Karolina Teresa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X</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06838307"/>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GOŹDZIK Kewin Józef</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0600983"/>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CHABER Sylwester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5</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867395826"/>
                  </a:ext>
                </a:extLst>
              </a:tr>
              <a:tr h="339725">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CHRYZANTEMA Jessica Barbara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924728355"/>
                  </a:ext>
                </a:extLst>
              </a:tr>
              <a:tr h="339725">
                <a:tc gridSpan="2">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0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Razem</a:t>
                      </a:r>
                    </a:p>
                  </a:txBody>
                  <a:tcPr marL="44450" marR="4445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2</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282030236"/>
                  </a:ext>
                </a:extLst>
              </a:tr>
            </a:tbl>
          </a:graphicData>
        </a:graphic>
      </p:graphicFrame>
      <p:sp>
        <p:nvSpPr>
          <p:cNvPr id="104533" name="pole tekstowe 6"/>
          <p:cNvSpPr txBox="1">
            <a:spLocks noChangeArrowheads="1"/>
          </p:cNvSpPr>
          <p:nvPr/>
        </p:nvSpPr>
        <p:spPr bwMode="auto">
          <a:xfrm>
            <a:off x="-107950" y="1776413"/>
            <a:ext cx="8964613" cy="584200"/>
          </a:xfrm>
          <a:prstGeom prst="rect">
            <a:avLst/>
          </a:prstGeom>
          <a:noFill/>
          <a:ln w="9525">
            <a:noFill/>
            <a:miter lim="800000"/>
            <a:headEnd/>
            <a:tailEnd/>
          </a:ln>
        </p:spPr>
        <p:txBody>
          <a:bodyPr>
            <a:spAutoFit/>
          </a:bodyPr>
          <a:lstStyle/>
          <a:p>
            <a:pPr algn="ctr"/>
            <a:r>
              <a:rPr lang="pl-PL" altLang="pl-PL" sz="1600" b="1">
                <a:solidFill>
                  <a:srgbClr val="FF0000"/>
                </a:solidFill>
              </a:rPr>
              <a:t>Ustalenie liczby oddanych głosów na listę w której widnieje kandydat </a:t>
            </a:r>
          </a:p>
          <a:p>
            <a:pPr algn="ctr"/>
            <a:r>
              <a:rPr lang="pl-PL" altLang="pl-PL" sz="1600" b="1">
                <a:solidFill>
                  <a:srgbClr val="FF0000"/>
                </a:solidFill>
                <a:latin typeface="Arial Black" pitchFamily="34" charset="0"/>
              </a:rPr>
              <a:t>skreślony</a:t>
            </a:r>
            <a:r>
              <a:rPr lang="pl-PL" altLang="pl-PL" sz="1600" b="1">
                <a:solidFill>
                  <a:srgbClr val="FF0000"/>
                </a:solidFill>
              </a:rPr>
              <a:t> po wydruku kart </a:t>
            </a:r>
          </a:p>
        </p:txBody>
      </p:sp>
      <p:cxnSp>
        <p:nvCxnSpPr>
          <p:cNvPr id="8" name="Łącznik prosty 7"/>
          <p:cNvCxnSpPr/>
          <p:nvPr/>
        </p:nvCxnSpPr>
        <p:spPr>
          <a:xfrm>
            <a:off x="684213" y="4437063"/>
            <a:ext cx="2592387" cy="0"/>
          </a:xfrm>
          <a:prstGeom prst="line">
            <a:avLst/>
          </a:prstGeom>
          <a:ln w="28575">
            <a:solidFill>
              <a:schemeClr val="tx1"/>
            </a:solidFill>
          </a:ln>
        </p:spPr>
        <p:style>
          <a:lnRef idx="1">
            <a:schemeClr val="accent1"/>
          </a:lnRef>
          <a:fillRef idx="0">
            <a:schemeClr val="accent1"/>
          </a:fillRef>
          <a:effectRef idx="0">
            <a:schemeClr val="accent1"/>
          </a:effectRef>
          <a:fontRef idx="minor">
            <a:schemeClr val="tx1"/>
          </a:fontRef>
        </p:style>
      </p:cxnSp>
      <p:sp>
        <p:nvSpPr>
          <p:cNvPr id="9" name="Nawias zamykający 8"/>
          <p:cNvSpPr/>
          <p:nvPr/>
        </p:nvSpPr>
        <p:spPr>
          <a:xfrm>
            <a:off x="8420100" y="3105150"/>
            <a:ext cx="390525" cy="2663825"/>
          </a:xfrm>
          <a:prstGeom prst="rightBracket">
            <a:avLst>
              <a:gd name="adj" fmla="val 10591"/>
            </a:avLst>
          </a:prstGeom>
          <a:ln w="38100">
            <a:solidFill>
              <a:srgbClr val="FF33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900113" y="4581525"/>
            <a:ext cx="7056437" cy="1150938"/>
          </a:xfrm>
          <a:prstGeom prst="roundRect">
            <a:avLst/>
          </a:prstGeom>
          <a:solidFill>
            <a:srgbClr val="9D032A"/>
          </a:solid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5475" name="Prostokąt 3"/>
          <p:cNvSpPr>
            <a:spLocks noChangeArrowheads="1"/>
          </p:cNvSpPr>
          <p:nvPr/>
        </p:nvSpPr>
        <p:spPr bwMode="auto">
          <a:xfrm>
            <a:off x="0" y="260350"/>
            <a:ext cx="8101013" cy="1015663"/>
          </a:xfrm>
          <a:prstGeom prst="rect">
            <a:avLst/>
          </a:prstGeom>
          <a:noFill/>
          <a:ln w="9525">
            <a:noFill/>
            <a:miter lim="800000"/>
            <a:headEnd/>
            <a:tailEnd/>
          </a:ln>
        </p:spPr>
        <p:txBody>
          <a:bodyPr>
            <a:spAutoFit/>
          </a:bodyPr>
          <a:lstStyle/>
          <a:p>
            <a:pPr algn="ctr"/>
            <a:r>
              <a:rPr lang="pl-PL" altLang="pl-PL" sz="2000" b="1" dirty="0">
                <a:solidFill>
                  <a:srgbClr val="C00000"/>
                </a:solidFill>
              </a:rPr>
              <a:t>Ustalenie wyników głosowania </a:t>
            </a:r>
          </a:p>
          <a:p>
            <a:pPr algn="ctr"/>
            <a:r>
              <a:rPr lang="pl-PL" altLang="pl-PL" sz="2000" b="1" dirty="0">
                <a:solidFill>
                  <a:srgbClr val="C00000"/>
                </a:solidFill>
              </a:rPr>
              <a:t>w wyborach do rady gminy liczącej powyżej 20 000 mieszkańców, Rady Powiatu, </a:t>
            </a:r>
            <a:r>
              <a:rPr lang="pl-PL" altLang="pl-PL" sz="2000" b="1" dirty="0" smtClean="0">
                <a:solidFill>
                  <a:srgbClr val="C00000"/>
                </a:solidFill>
              </a:rPr>
              <a:t>Sejmiku </a:t>
            </a:r>
            <a:r>
              <a:rPr lang="pl-PL" altLang="pl-PL" sz="2000" b="1" dirty="0">
                <a:solidFill>
                  <a:srgbClr val="C00000"/>
                </a:solidFill>
              </a:rPr>
              <a:t>Województwa</a:t>
            </a:r>
            <a:endParaRPr lang="pl-PL" altLang="pl-PL" sz="2000" b="1" dirty="0">
              <a:solidFill>
                <a:srgbClr val="FF0000"/>
              </a:solidFill>
            </a:endParaRPr>
          </a:p>
        </p:txBody>
      </p:sp>
      <p:sp>
        <p:nvSpPr>
          <p:cNvPr id="105476" name="pole tekstowe 1"/>
          <p:cNvSpPr txBox="1">
            <a:spLocks noChangeArrowheads="1"/>
          </p:cNvSpPr>
          <p:nvPr/>
        </p:nvSpPr>
        <p:spPr bwMode="auto">
          <a:xfrm>
            <a:off x="468313" y="1916113"/>
            <a:ext cx="8351837" cy="1939925"/>
          </a:xfrm>
          <a:prstGeom prst="rect">
            <a:avLst/>
          </a:prstGeom>
          <a:noFill/>
          <a:ln w="9525">
            <a:noFill/>
            <a:miter lim="800000"/>
            <a:headEnd/>
            <a:tailEnd/>
          </a:ln>
        </p:spPr>
        <p:txBody>
          <a:bodyPr>
            <a:spAutoFit/>
          </a:bodyPr>
          <a:lstStyle/>
          <a:p>
            <a:r>
              <a:rPr lang="pl-PL" altLang="pl-PL" sz="2000" b="1"/>
              <a:t>Następnie komisja wypełnia w pozostałych punktach protokół głosowania w obwodzie w wyborach do rady (sejmiku). </a:t>
            </a:r>
          </a:p>
          <a:p>
            <a:endParaRPr lang="pl-PL" altLang="pl-PL" sz="2000" b="1"/>
          </a:p>
          <a:p>
            <a:r>
              <a:rPr lang="pl-PL" altLang="pl-PL" sz="2000" b="1"/>
              <a:t>Komisja sprawdza nienaruszalność tymczasowego pakietu zawierającego ważne karty do głosowania w wyborach</a:t>
            </a:r>
            <a:r>
              <a:rPr lang="pl-PL" altLang="pl-PL" sz="2000" b="1">
                <a:latin typeface="Arial Black" pitchFamily="34" charset="0"/>
              </a:rPr>
              <a:t> </a:t>
            </a:r>
            <a:r>
              <a:rPr lang="pl-PL" altLang="pl-PL" sz="2000" b="1" u="sng">
                <a:latin typeface="Arial Black" pitchFamily="34" charset="0"/>
              </a:rPr>
              <a:t>do kolejnej rady</a:t>
            </a:r>
            <a:r>
              <a:rPr lang="pl-PL" altLang="pl-PL" sz="2000" b="1"/>
              <a:t> i przystępuje do ustalenia wyników głosowania.</a:t>
            </a:r>
          </a:p>
        </p:txBody>
      </p:sp>
      <p:sp>
        <p:nvSpPr>
          <p:cNvPr id="105477" name="Prostokąt 2"/>
          <p:cNvSpPr>
            <a:spLocks noChangeArrowheads="1"/>
          </p:cNvSpPr>
          <p:nvPr/>
        </p:nvSpPr>
        <p:spPr bwMode="auto">
          <a:xfrm>
            <a:off x="1116013" y="4581525"/>
            <a:ext cx="6840537" cy="1016000"/>
          </a:xfrm>
          <a:prstGeom prst="rect">
            <a:avLst/>
          </a:prstGeom>
          <a:noFill/>
          <a:ln w="9525">
            <a:noFill/>
            <a:miter lim="800000"/>
            <a:headEnd/>
            <a:tailEnd/>
          </a:ln>
        </p:spPr>
        <p:txBody>
          <a:bodyPr>
            <a:spAutoFit/>
          </a:bodyPr>
          <a:lstStyle/>
          <a:p>
            <a:r>
              <a:rPr lang="pl-PL" altLang="pl-PL" sz="2000" b="1">
                <a:solidFill>
                  <a:schemeClr val="bg1"/>
                </a:solidFill>
              </a:rPr>
              <a:t>Po ustaleniu wyniku głosowania do wszystkich rad, komisja przystępuje do ustalenia wyników głosowania na wójta. </a:t>
            </a:r>
          </a:p>
        </p:txBody>
      </p:sp>
    </p:spTree>
  </p:cSld>
  <p:clrMapOvr>
    <a:masterClrMapping/>
  </p:clrMapOvr>
  <p:timing>
    <p:tnLst>
      <p:par>
        <p:cTn id="1" dur="indefinite" restart="never" nodeType="tmRoot"/>
      </p:par>
    </p:tnLst>
  </p:timing>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6498" name="Grupa 5"/>
          <p:cNvGrpSpPr>
            <a:grpSpLocks/>
          </p:cNvGrpSpPr>
          <p:nvPr/>
        </p:nvGrpSpPr>
        <p:grpSpPr bwMode="auto">
          <a:xfrm>
            <a:off x="-36513" y="549275"/>
            <a:ext cx="4537076" cy="6308725"/>
            <a:chOff x="-36512" y="548680"/>
            <a:chExt cx="4536504" cy="6309320"/>
          </a:xfrm>
        </p:grpSpPr>
        <p:pic>
          <p:nvPicPr>
            <p:cNvPr id="106503" name="Obraz 1"/>
            <p:cNvPicPr>
              <a:picLocks noChangeAspect="1"/>
            </p:cNvPicPr>
            <p:nvPr/>
          </p:nvPicPr>
          <p:blipFill>
            <a:blip r:embed="rId2"/>
            <a:srcRect/>
            <a:stretch>
              <a:fillRect/>
            </a:stretch>
          </p:blipFill>
          <p:spPr bwMode="auto">
            <a:xfrm>
              <a:off x="-36512" y="620688"/>
              <a:ext cx="4410499" cy="6237312"/>
            </a:xfrm>
            <a:prstGeom prst="rect">
              <a:avLst/>
            </a:prstGeom>
            <a:noFill/>
            <a:ln w="9525">
              <a:noFill/>
              <a:miter lim="800000"/>
              <a:headEnd/>
              <a:tailEnd/>
            </a:ln>
          </p:spPr>
        </p:pic>
        <p:sp>
          <p:nvSpPr>
            <p:cNvPr id="3" name="Prostokąt 2"/>
            <p:cNvSpPr/>
            <p:nvPr/>
          </p:nvSpPr>
          <p:spPr>
            <a:xfrm>
              <a:off x="4212690" y="620125"/>
              <a:ext cx="287302" cy="6237875"/>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5" name="Prostokąt 4"/>
            <p:cNvSpPr/>
            <p:nvPr/>
          </p:nvSpPr>
          <p:spPr>
            <a:xfrm>
              <a:off x="-4" y="548680"/>
              <a:ext cx="4212694" cy="219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106499"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dwóch lub więcej kandydatów</a:t>
            </a:r>
            <a:endParaRPr lang="pl-PL" altLang="pl-PL" sz="2000" b="1">
              <a:solidFill>
                <a:srgbClr val="FF0000"/>
              </a:solidFill>
            </a:endParaRPr>
          </a:p>
        </p:txBody>
      </p:sp>
      <p:sp>
        <p:nvSpPr>
          <p:cNvPr id="106500" name="Prostokąt 6"/>
          <p:cNvSpPr>
            <a:spLocks noChangeArrowheads="1"/>
          </p:cNvSpPr>
          <p:nvPr/>
        </p:nvSpPr>
        <p:spPr bwMode="auto">
          <a:xfrm>
            <a:off x="3924300" y="2205038"/>
            <a:ext cx="5111750" cy="3478212"/>
          </a:xfrm>
          <a:prstGeom prst="rect">
            <a:avLst/>
          </a:prstGeom>
          <a:noFill/>
          <a:ln w="9525">
            <a:noFill/>
            <a:miter lim="800000"/>
            <a:headEnd/>
            <a:tailEnd/>
          </a:ln>
        </p:spPr>
        <p:txBody>
          <a:bodyPr>
            <a:spAutoFit/>
          </a:bodyPr>
          <a:lstStyle/>
          <a:p>
            <a:r>
              <a:rPr lang="pl-PL" altLang="pl-PL" sz="2000" b="1"/>
              <a:t>Głos jest ważny, jeżeli wyborca na karcie do głosowania postawił znak „x” obok nazwiska tylko jednego kandydata. </a:t>
            </a:r>
          </a:p>
          <a:p>
            <a:endParaRPr lang="pl-PL" altLang="pl-PL" sz="2000" b="1"/>
          </a:p>
          <a:p>
            <a:r>
              <a:rPr lang="pl-PL" altLang="pl-PL" sz="2000" b="1"/>
              <a:t>Za głos ważny należy uznać także głos oddany na kandydata nieskreślonego oraz na kandydata, którego nazwisko zostało skreślone. </a:t>
            </a:r>
          </a:p>
          <a:p>
            <a:endParaRPr lang="pl-PL" altLang="pl-PL" sz="2000" b="1"/>
          </a:p>
          <a:p>
            <a:r>
              <a:rPr lang="pl-PL" altLang="pl-PL" sz="2000" b="1"/>
              <a:t>Głos taki zalicza się kandydatowi, którego nazwisko nie zostało skreślone. </a:t>
            </a:r>
          </a:p>
        </p:txBody>
      </p:sp>
      <p:sp>
        <p:nvSpPr>
          <p:cNvPr id="106501" name="pole tekstowe 7"/>
          <p:cNvSpPr txBox="1">
            <a:spLocks noChangeArrowheads="1"/>
          </p:cNvSpPr>
          <p:nvPr/>
        </p:nvSpPr>
        <p:spPr bwMode="auto">
          <a:xfrm>
            <a:off x="5202238" y="1670050"/>
            <a:ext cx="1944687" cy="400050"/>
          </a:xfrm>
          <a:prstGeom prst="rect">
            <a:avLst/>
          </a:prstGeom>
          <a:noFill/>
          <a:ln w="9525">
            <a:noFill/>
            <a:miter lim="800000"/>
            <a:headEnd/>
            <a:tailEnd/>
          </a:ln>
        </p:spPr>
        <p:txBody>
          <a:bodyPr>
            <a:spAutoFit/>
          </a:bodyPr>
          <a:lstStyle/>
          <a:p>
            <a:r>
              <a:rPr lang="pl-PL" altLang="pl-PL" sz="2000" b="1">
                <a:solidFill>
                  <a:srgbClr val="00B050"/>
                </a:solidFill>
              </a:rPr>
              <a:t>GŁOS WAŻNY</a:t>
            </a:r>
          </a:p>
        </p:txBody>
      </p:sp>
      <p:pic>
        <p:nvPicPr>
          <p:cNvPr id="15" name="Pismo odręczne 14"/>
          <p:cNvPicPr>
            <a:picLocks noChangeAspect="1" noChangeArrowheads="1"/>
          </p:cNvPicPr>
          <p:nvPr/>
        </p:nvPicPr>
        <p:blipFill>
          <a:blip r:embed="rId3"/>
          <a:srcRect/>
          <a:stretch>
            <a:fillRect/>
          </a:stretch>
        </p:blipFill>
        <p:spPr bwMode="auto">
          <a:xfrm>
            <a:off x="973138" y="3295650"/>
            <a:ext cx="187325" cy="1936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7522" name="Grupa 3"/>
          <p:cNvGrpSpPr>
            <a:grpSpLocks/>
          </p:cNvGrpSpPr>
          <p:nvPr/>
        </p:nvGrpSpPr>
        <p:grpSpPr bwMode="auto">
          <a:xfrm>
            <a:off x="-36513" y="620713"/>
            <a:ext cx="4537076" cy="6308725"/>
            <a:chOff x="-36512" y="620688"/>
            <a:chExt cx="4537076" cy="6308725"/>
          </a:xfrm>
        </p:grpSpPr>
        <p:grpSp>
          <p:nvGrpSpPr>
            <p:cNvPr id="107526" name="Grupa 4"/>
            <p:cNvGrpSpPr>
              <a:grpSpLocks/>
            </p:cNvGrpSpPr>
            <p:nvPr/>
          </p:nvGrpSpPr>
          <p:grpSpPr bwMode="auto">
            <a:xfrm>
              <a:off x="-36512" y="620688"/>
              <a:ext cx="4537076" cy="6308725"/>
              <a:chOff x="-36512" y="548680"/>
              <a:chExt cx="4536504" cy="6309320"/>
            </a:xfrm>
          </p:grpSpPr>
          <p:pic>
            <p:nvPicPr>
              <p:cNvPr id="107529" name="Obraz 5"/>
              <p:cNvPicPr>
                <a:picLocks noChangeAspect="1"/>
              </p:cNvPicPr>
              <p:nvPr/>
            </p:nvPicPr>
            <p:blipFill>
              <a:blip r:embed="rId2"/>
              <a:srcRect/>
              <a:stretch>
                <a:fillRect/>
              </a:stretch>
            </p:blipFill>
            <p:spPr bwMode="auto">
              <a:xfrm>
                <a:off x="-36512" y="620688"/>
                <a:ext cx="4410499" cy="6237312"/>
              </a:xfrm>
              <a:prstGeom prst="rect">
                <a:avLst/>
              </a:prstGeom>
              <a:noFill/>
              <a:ln w="9525">
                <a:solidFill>
                  <a:srgbClr val="000000"/>
                </a:solidFill>
                <a:miter lim="800000"/>
                <a:headEnd/>
                <a:tailEnd/>
              </a:ln>
            </p:spPr>
          </p:pic>
          <p:sp>
            <p:nvSpPr>
              <p:cNvPr id="7" name="Prostokąt 6"/>
              <p:cNvSpPr/>
              <p:nvPr/>
            </p:nvSpPr>
            <p:spPr>
              <a:xfrm>
                <a:off x="4212690" y="620124"/>
                <a:ext cx="287302" cy="623787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8" name="Prostokąt 7"/>
              <p:cNvSpPr/>
              <p:nvPr/>
            </p:nvSpPr>
            <p:spPr>
              <a:xfrm>
                <a:off x="-4" y="548680"/>
                <a:ext cx="4212694" cy="2190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pic>
          <p:nvPicPr>
            <p:cNvPr id="15" name="Pismo odręczne 14"/>
            <p:cNvPicPr>
              <a:picLocks noChangeAspect="1" noChangeArrowheads="1"/>
            </p:cNvPicPr>
            <p:nvPr/>
          </p:nvPicPr>
          <p:blipFill>
            <a:blip r:embed="rId3"/>
            <a:srcRect/>
            <a:stretch>
              <a:fillRect/>
            </a:stretch>
          </p:blipFill>
          <p:spPr bwMode="auto">
            <a:xfrm>
              <a:off x="960360" y="3538660"/>
              <a:ext cx="221760" cy="2359557"/>
            </a:xfrm>
            <a:prstGeom prst="rect">
              <a:avLst/>
            </a:prstGeom>
            <a:noFill/>
            <a:ln w="9525">
              <a:noFill/>
              <a:miter lim="800000"/>
              <a:headEnd/>
              <a:tailEnd/>
            </a:ln>
          </p:spPr>
        </p:pic>
        <p:sp>
          <p:nvSpPr>
            <p:cNvPr id="3" name="Prostokąt 2"/>
            <p:cNvSpPr/>
            <p:nvPr/>
          </p:nvSpPr>
          <p:spPr>
            <a:xfrm>
              <a:off x="2555876" y="2060550"/>
              <a:ext cx="71438" cy="7302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sp>
        <p:nvSpPr>
          <p:cNvPr id="107523"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dwóch lub więcej kandydatów</a:t>
            </a:r>
            <a:endParaRPr lang="pl-PL" altLang="pl-PL" sz="2000" b="1">
              <a:solidFill>
                <a:srgbClr val="FF0000"/>
              </a:solidFill>
            </a:endParaRPr>
          </a:p>
        </p:txBody>
      </p:sp>
      <p:sp>
        <p:nvSpPr>
          <p:cNvPr id="2" name="Prostokąt 1"/>
          <p:cNvSpPr/>
          <p:nvPr/>
        </p:nvSpPr>
        <p:spPr>
          <a:xfrm>
            <a:off x="3851275" y="2006600"/>
            <a:ext cx="5041900" cy="4524375"/>
          </a:xfrm>
          <a:prstGeom prst="rect">
            <a:avLst/>
          </a:prstGeom>
        </p:spPr>
        <p:txBody>
          <a:bodyPr>
            <a:spAutoFit/>
          </a:bodyPr>
          <a:lstStyle/>
          <a:p>
            <a:pPr>
              <a:defRPr/>
            </a:pPr>
            <a:r>
              <a:rPr lang="pl-PL" b="1" dirty="0">
                <a:latin typeface="Arial" panose="020B0604020202020204" pitchFamily="34" charset="0"/>
              </a:rPr>
              <a:t>Za nieważny uznaje się głos, gdy wyborca w kratce na karcie do głosowania: </a:t>
            </a:r>
          </a:p>
          <a:p>
            <a:pPr marL="342900" indent="-342900">
              <a:buFont typeface="+mj-lt"/>
              <a:buAutoNum type="arabicPeriod"/>
              <a:defRPr/>
            </a:pPr>
            <a:r>
              <a:rPr lang="pl-PL" b="1" dirty="0">
                <a:latin typeface="Arial" panose="020B0604020202020204" pitchFamily="34" charset="0"/>
              </a:rPr>
              <a:t>postawił znak „x” obok nazwiska dwóch lub większej liczby kandydatów; liczbę głosów nieważnych z tej przyczyny wpisuje się w punkcie 11a protokołu głosowania; </a:t>
            </a:r>
          </a:p>
          <a:p>
            <a:pPr marL="342900" indent="-342900">
              <a:buFont typeface="+mj-lt"/>
              <a:buAutoNum type="arabicPeriod"/>
              <a:defRPr/>
            </a:pPr>
            <a:r>
              <a:rPr lang="pl-PL" b="1" dirty="0">
                <a:latin typeface="Arial" panose="020B0604020202020204" pitchFamily="34" charset="0"/>
              </a:rPr>
              <a:t>nie postawił znaku „x” obok nazwiska żadnego kandydata; liczbę głosów nieważnych z tej przyczyny wpisuje się w punkcie 11b protokołu głosowania; </a:t>
            </a:r>
          </a:p>
          <a:p>
            <a:pPr marL="342900" indent="-342900">
              <a:buFont typeface="+mj-lt"/>
              <a:buAutoNum type="arabicPeriod"/>
              <a:defRPr/>
            </a:pPr>
            <a:r>
              <a:rPr lang="pl-PL" b="1" dirty="0">
                <a:latin typeface="Arial" panose="020B0604020202020204" pitchFamily="34" charset="0"/>
              </a:rPr>
              <a:t>postawił znak „x” tylko obok nazwiska kandydata, którego nazwisko zostało skreślone; liczbę głosów nieważnych z tej przyczyny wpisuje się w punkcie 11c protokołu głosowania.</a:t>
            </a:r>
          </a:p>
        </p:txBody>
      </p:sp>
      <p:sp>
        <p:nvSpPr>
          <p:cNvPr id="107525" name="pole tekstowe 9"/>
          <p:cNvSpPr txBox="1">
            <a:spLocks noChangeArrowheads="1"/>
          </p:cNvSpPr>
          <p:nvPr/>
        </p:nvSpPr>
        <p:spPr bwMode="auto">
          <a:xfrm>
            <a:off x="5165725" y="1533525"/>
            <a:ext cx="3060700" cy="400050"/>
          </a:xfrm>
          <a:prstGeom prst="rect">
            <a:avLst/>
          </a:prstGeom>
          <a:noFill/>
          <a:ln w="9525">
            <a:noFill/>
            <a:miter lim="800000"/>
            <a:headEnd/>
            <a:tailEnd/>
          </a:ln>
        </p:spPr>
        <p:txBody>
          <a:bodyPr>
            <a:spAutoFit/>
          </a:bodyPr>
          <a:lstStyle/>
          <a:p>
            <a:r>
              <a:rPr lang="pl-PL" altLang="pl-PL" sz="2000" b="1">
                <a:solidFill>
                  <a:srgbClr val="FF0000"/>
                </a:solidFill>
              </a:rPr>
              <a:t>GŁOS NIEWAŻNY</a:t>
            </a:r>
          </a:p>
        </p:txBody>
      </p:sp>
    </p:spTree>
  </p:cSld>
  <p:clrMapOvr>
    <a:masterClrMapping/>
  </p:clrMapOvr>
  <p:timing>
    <p:tnLst>
      <p:par>
        <p:cTn id="1" dur="indefinite" restart="never" nodeType="tmRoot"/>
      </p:par>
    </p:tnLst>
  </p:timing>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rostokąt zaokrąglony 6"/>
          <p:cNvSpPr/>
          <p:nvPr/>
        </p:nvSpPr>
        <p:spPr>
          <a:xfrm>
            <a:off x="179388" y="5000625"/>
            <a:ext cx="8640762" cy="1222375"/>
          </a:xfrm>
          <a:prstGeom prst="roundRect">
            <a:avLst/>
          </a:prstGeom>
          <a:solidFill>
            <a:schemeClr val="bg2"/>
          </a:solidFill>
          <a:ln w="28575">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8547" name="Prostokąt 3"/>
          <p:cNvSpPr>
            <a:spLocks noChangeArrowheads="1"/>
          </p:cNvSpPr>
          <p:nvPr/>
        </p:nvSpPr>
        <p:spPr bwMode="auto">
          <a:xfrm>
            <a:off x="-107950" y="268288"/>
            <a:ext cx="8101013" cy="969962"/>
          </a:xfrm>
          <a:prstGeom prst="rect">
            <a:avLst/>
          </a:prstGeom>
          <a:noFill/>
          <a:ln w="9525">
            <a:noFill/>
            <a:miter lim="800000"/>
            <a:headEnd/>
            <a:tailEnd/>
          </a:ln>
        </p:spPr>
        <p:txBody>
          <a:bodyPr>
            <a:spAutoFit/>
          </a:bodyPr>
          <a:lstStyle/>
          <a:p>
            <a:pPr algn="ctr"/>
            <a:r>
              <a:rPr lang="pl-PL" altLang="pl-PL" sz="1900" b="1">
                <a:solidFill>
                  <a:srgbClr val="C00000"/>
                </a:solidFill>
              </a:rPr>
              <a:t>Ustalenie wyników głosowania </a:t>
            </a:r>
          </a:p>
          <a:p>
            <a:pPr algn="ctr"/>
            <a:r>
              <a:rPr lang="pl-PL" altLang="pl-PL" sz="1900" b="1">
                <a:solidFill>
                  <a:srgbClr val="C00000"/>
                </a:solidFill>
              </a:rPr>
              <a:t>w wyborach wójta w przypadku, gdy w wyborach </a:t>
            </a:r>
          </a:p>
          <a:p>
            <a:pPr algn="ctr"/>
            <a:r>
              <a:rPr lang="pl-PL" altLang="pl-PL" sz="1900" b="1">
                <a:solidFill>
                  <a:srgbClr val="C00000"/>
                </a:solidFill>
              </a:rPr>
              <a:t>kandyduje dwóch lub więcej kandydatów- punkt 11 i 12 protokołu</a:t>
            </a:r>
            <a:endParaRPr lang="pl-PL" altLang="pl-PL" sz="1900" b="1">
              <a:solidFill>
                <a:srgbClr val="FF0000"/>
              </a:solidFill>
            </a:endParaRPr>
          </a:p>
        </p:txBody>
      </p:sp>
      <p:graphicFrame>
        <p:nvGraphicFramePr>
          <p:cNvPr id="2" name="Tabela 1"/>
          <p:cNvGraphicFramePr>
            <a:graphicFrameLocks noGrp="1"/>
          </p:cNvGraphicFramePr>
          <p:nvPr/>
        </p:nvGraphicFramePr>
        <p:xfrm>
          <a:off x="395288" y="2352675"/>
          <a:ext cx="8280400" cy="2046288"/>
        </p:xfrm>
        <a:graphic>
          <a:graphicData uri="http://schemas.openxmlformats.org/drawingml/2006/table">
            <a:tbl>
              <a:tblPr/>
              <a:tblGrid>
                <a:gridCol w="485775">
                  <a:extLst>
                    <a:ext uri="{9D8B030D-6E8A-4147-A177-3AD203B41FA5}">
                      <a16:colId xmlns="" xmlns:a16="http://schemas.microsoft.com/office/drawing/2014/main" val="1504037958"/>
                    </a:ext>
                  </a:extLst>
                </a:gridCol>
                <a:gridCol w="5621337">
                  <a:extLst>
                    <a:ext uri="{9D8B030D-6E8A-4147-A177-3AD203B41FA5}">
                      <a16:colId xmlns="" xmlns:a16="http://schemas.microsoft.com/office/drawing/2014/main" val="3030389497"/>
                    </a:ext>
                  </a:extLst>
                </a:gridCol>
                <a:gridCol w="434975">
                  <a:extLst>
                    <a:ext uri="{9D8B030D-6E8A-4147-A177-3AD203B41FA5}">
                      <a16:colId xmlns="" xmlns:a16="http://schemas.microsoft.com/office/drawing/2014/main" val="1836009425"/>
                    </a:ext>
                  </a:extLst>
                </a:gridCol>
                <a:gridCol w="434975">
                  <a:extLst>
                    <a:ext uri="{9D8B030D-6E8A-4147-A177-3AD203B41FA5}">
                      <a16:colId xmlns="" xmlns:a16="http://schemas.microsoft.com/office/drawing/2014/main" val="874413937"/>
                    </a:ext>
                  </a:extLst>
                </a:gridCol>
                <a:gridCol w="434975">
                  <a:extLst>
                    <a:ext uri="{9D8B030D-6E8A-4147-A177-3AD203B41FA5}">
                      <a16:colId xmlns="" xmlns:a16="http://schemas.microsoft.com/office/drawing/2014/main" val="1815097309"/>
                    </a:ext>
                  </a:extLst>
                </a:gridCol>
                <a:gridCol w="434975">
                  <a:extLst>
                    <a:ext uri="{9D8B030D-6E8A-4147-A177-3AD203B41FA5}">
                      <a16:colId xmlns="" xmlns:a16="http://schemas.microsoft.com/office/drawing/2014/main" val="259031403"/>
                    </a:ext>
                  </a:extLst>
                </a:gridCol>
                <a:gridCol w="433388">
                  <a:extLst>
                    <a:ext uri="{9D8B030D-6E8A-4147-A177-3AD203B41FA5}">
                      <a16:colId xmlns="" xmlns:a16="http://schemas.microsoft.com/office/drawing/2014/main" val="2263442167"/>
                    </a:ext>
                  </a:extLst>
                </a:gridCol>
              </a:tblGrid>
              <a:tr h="365759">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nieważnych </a:t>
                      </a:r>
                      <a:r>
                        <a:rPr kumimoji="0" lang="pl-PL" altLang="pl-PL" sz="1200" b="1" i="1"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 kart ważnych)</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123679289"/>
                  </a:ext>
                </a:extLst>
              </a:tr>
              <a:tr h="56017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dirty="0" smtClean="0">
                          <a:ln>
                            <a:noFill/>
                          </a:ln>
                          <a:solidFill>
                            <a:schemeClr val="tx1"/>
                          </a:solidFill>
                          <a:effectLst/>
                          <a:latin typeface="Calibri" panose="020F0502020204030204" pitchFamily="34" charset="0"/>
                          <a:cs typeface="Times New Roman" panose="02020603050405020304" pitchFamily="18" charset="0"/>
                        </a:rPr>
                        <a:t>w tym z powodu postawienia znaku „X” obok nazwiska dwóch lub większej liczby kandydatów</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612836352"/>
                  </a:ext>
                </a:extLst>
              </a:tr>
              <a:tr h="56017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11b</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niepostawienia znaku „X” obok nazwiska żadnego kandydata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996370637"/>
                  </a:ext>
                </a:extLst>
              </a:tr>
              <a:tr h="560176">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11c</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Calibri" panose="020F0502020204030204" pitchFamily="34" charset="0"/>
                          <a:cs typeface="Times New Roman" panose="02020603050405020304" pitchFamily="18" charset="0"/>
                        </a:rPr>
                        <a:t>w tym z powodu postawienia znaku „X” wyłącznie obok nazwiska skreślonego kandydata</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ct val="0"/>
                        </a:spcBef>
                        <a:spcAft>
                          <a:spcPct val="0"/>
                        </a:spcAft>
                        <a:buClrTx/>
                        <a:buSzTx/>
                        <a:buFontTx/>
                        <a:buNone/>
                        <a:tabLst/>
                      </a:pPr>
                      <a:r>
                        <a:rPr kumimoji="0" lang="pl-PL" altLang="pl-PL" sz="1400" b="1" i="0" u="none" strike="noStrike" cap="none" normalizeH="0" baseline="0" dirty="0" smtClean="0">
                          <a:ln>
                            <a:noFill/>
                          </a:ln>
                          <a:solidFill>
                            <a:schemeClr val="tx1"/>
                          </a:solidFill>
                          <a:effectLst/>
                          <a:latin typeface="Times New Roman" panose="02020603050405020304" pitchFamily="18" charset="0"/>
                          <a:cs typeface="Times New Roman" panose="02020603050405020304" pitchFamily="18" charset="0"/>
                        </a:rPr>
                        <a:t>0 </a:t>
                      </a:r>
                    </a:p>
                  </a:txBody>
                  <a:tcPr marL="44450" marR="4445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363969138"/>
                  </a:ext>
                </a:extLst>
              </a:tr>
            </a:tbl>
          </a:graphicData>
        </a:graphic>
      </p:graphicFrame>
      <p:sp>
        <p:nvSpPr>
          <p:cNvPr id="108590" name="Rectangle 1"/>
          <p:cNvSpPr>
            <a:spLocks noChangeArrowheads="1"/>
          </p:cNvSpPr>
          <p:nvPr/>
        </p:nvSpPr>
        <p:spPr bwMode="auto">
          <a:xfrm>
            <a:off x="300038" y="4365625"/>
            <a:ext cx="5464175" cy="230188"/>
          </a:xfrm>
          <a:prstGeom prst="rect">
            <a:avLst/>
          </a:prstGeom>
          <a:noFill/>
          <a:ln w="9525">
            <a:noFill/>
            <a:miter lim="800000"/>
            <a:headEnd/>
            <a:tailEnd/>
          </a:ln>
          <a:effectLst/>
        </p:spPr>
        <p:txBody>
          <a:bodyPr wrap="none" bIns="0" anchor="ctr">
            <a:spAutoFit/>
          </a:bodyPr>
          <a:lstStyle/>
          <a:p>
            <a:r>
              <a:rPr lang="pl-PL" altLang="pl-PL" sz="1200" b="1">
                <a:cs typeface="Times New Roman" pitchFamily="18" charset="0"/>
              </a:rPr>
              <a:t>Uwaga!	Suma liczb z pkt. 11a – 11c musi być równa liczbie z pkt. 11.</a:t>
            </a:r>
            <a:endParaRPr lang="pl-PL" altLang="pl-PL" sz="1200" b="1"/>
          </a:p>
        </p:txBody>
      </p:sp>
      <p:sp>
        <p:nvSpPr>
          <p:cNvPr id="108591" name="pole tekstowe 4"/>
          <p:cNvSpPr txBox="1">
            <a:spLocks noChangeArrowheads="1"/>
          </p:cNvSpPr>
          <p:nvPr/>
        </p:nvSpPr>
        <p:spPr bwMode="auto">
          <a:xfrm>
            <a:off x="576263" y="1471613"/>
            <a:ext cx="7848600" cy="646112"/>
          </a:xfrm>
          <a:prstGeom prst="rect">
            <a:avLst/>
          </a:prstGeom>
          <a:noFill/>
          <a:ln w="9525">
            <a:noFill/>
            <a:miter lim="800000"/>
            <a:headEnd/>
            <a:tailEnd/>
          </a:ln>
        </p:spPr>
        <p:txBody>
          <a:bodyPr>
            <a:spAutoFit/>
          </a:bodyPr>
          <a:lstStyle/>
          <a:p>
            <a:pPr algn="ctr"/>
            <a:r>
              <a:rPr lang="pl-PL" altLang="pl-PL" b="1">
                <a:solidFill>
                  <a:srgbClr val="FF0000"/>
                </a:solidFill>
              </a:rPr>
              <a:t>Zasady wypełnienia podobne jak w protokole głosowania w obwodzie w wyborach do rady gminy w gminie do 20 000 mieszkańców.</a:t>
            </a:r>
          </a:p>
        </p:txBody>
      </p:sp>
      <p:sp>
        <p:nvSpPr>
          <p:cNvPr id="108592" name="Prostokąt 5"/>
          <p:cNvSpPr>
            <a:spLocks noChangeArrowheads="1"/>
          </p:cNvSpPr>
          <p:nvPr/>
        </p:nvSpPr>
        <p:spPr bwMode="auto">
          <a:xfrm>
            <a:off x="395288" y="5013325"/>
            <a:ext cx="8497887" cy="1168400"/>
          </a:xfrm>
          <a:prstGeom prst="rect">
            <a:avLst/>
          </a:prstGeom>
          <a:solidFill>
            <a:srgbClr val="9D032A"/>
          </a:solidFill>
          <a:ln w="9525">
            <a:noFill/>
            <a:miter lim="800000"/>
            <a:headEnd/>
            <a:tailEnd/>
          </a:ln>
        </p:spPr>
        <p:txBody>
          <a:bodyPr>
            <a:spAutoFit/>
          </a:bodyPr>
          <a:lstStyle/>
          <a:p>
            <a:r>
              <a:rPr lang="pl-PL" altLang="pl-PL" sz="1400" b="1">
                <a:solidFill>
                  <a:schemeClr val="bg1"/>
                </a:solidFill>
              </a:rPr>
              <a:t>Karty ważne z głosami nieważnymi należy zapakować w odrębne pakiety  – według przyczyn nieważności głosu – opieczętować je i opisać „Głosy nieważne z kart ważnych w wyborach Wójta (Burmistrza, Prezydenta Miasta) w dniu 21 października 2018 r. z powodu ……........................................ – ………  </a:t>
            </a:r>
          </a:p>
          <a:p>
            <a:r>
              <a:rPr lang="pl-PL" altLang="pl-PL" sz="1400" b="1">
                <a:solidFill>
                  <a:schemeClr val="bg1"/>
                </a:solidFill>
              </a:rPr>
              <a:t>       </a:t>
            </a:r>
            <a:r>
              <a:rPr lang="pl-PL" altLang="pl-PL" sz="1200" b="1">
                <a:solidFill>
                  <a:schemeClr val="bg1"/>
                </a:solidFill>
              </a:rPr>
              <a:t>(przyczyna nieważności)         (liczba) </a:t>
            </a:r>
          </a:p>
        </p:txBody>
      </p:sp>
    </p:spTree>
  </p:cSld>
  <p:clrMapOvr>
    <a:masterClrMapping/>
  </p:clrMapOvr>
  <p:timing>
    <p:tnLst>
      <p:par>
        <p:cTn id="1" dur="indefinite" restart="never" nodeType="tmRoot"/>
      </p:par>
    </p:tnLst>
  </p:timing>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127000" y="5384800"/>
            <a:ext cx="7685088" cy="1400175"/>
          </a:xfrm>
          <a:prstGeom prst="roundRect">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09571"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dwóch lub więcej kandydatów- punkt 13 protokołu</a:t>
            </a:r>
            <a:endParaRPr lang="pl-PL" altLang="pl-PL" sz="2000" b="1">
              <a:solidFill>
                <a:srgbClr val="FF0000"/>
              </a:solidFill>
            </a:endParaRPr>
          </a:p>
        </p:txBody>
      </p:sp>
      <p:graphicFrame>
        <p:nvGraphicFramePr>
          <p:cNvPr id="6" name="Tabela 5"/>
          <p:cNvGraphicFramePr>
            <a:graphicFrameLocks noGrp="1"/>
          </p:cNvGraphicFramePr>
          <p:nvPr/>
        </p:nvGraphicFramePr>
        <p:xfrm>
          <a:off x="161925" y="2819400"/>
          <a:ext cx="8353425" cy="2014540"/>
        </p:xfrm>
        <a:graphic>
          <a:graphicData uri="http://schemas.openxmlformats.org/drawingml/2006/table">
            <a:tbl>
              <a:tblPr/>
              <a:tblGrid>
                <a:gridCol w="487363">
                  <a:extLst>
                    <a:ext uri="{9D8B030D-6E8A-4147-A177-3AD203B41FA5}">
                      <a16:colId xmlns="" xmlns:a16="http://schemas.microsoft.com/office/drawing/2014/main" val="3941396997"/>
                    </a:ext>
                  </a:extLst>
                </a:gridCol>
                <a:gridCol w="2822575">
                  <a:extLst>
                    <a:ext uri="{9D8B030D-6E8A-4147-A177-3AD203B41FA5}">
                      <a16:colId xmlns="" xmlns:a16="http://schemas.microsoft.com/office/drawing/2014/main" val="2807188132"/>
                    </a:ext>
                  </a:extLst>
                </a:gridCol>
                <a:gridCol w="2819400">
                  <a:extLst>
                    <a:ext uri="{9D8B030D-6E8A-4147-A177-3AD203B41FA5}">
                      <a16:colId xmlns="" xmlns:a16="http://schemas.microsoft.com/office/drawing/2014/main" val="1139048743"/>
                    </a:ext>
                  </a:extLst>
                </a:gridCol>
                <a:gridCol w="444500">
                  <a:extLst>
                    <a:ext uri="{9D8B030D-6E8A-4147-A177-3AD203B41FA5}">
                      <a16:colId xmlns="" xmlns:a16="http://schemas.microsoft.com/office/drawing/2014/main" val="105911742"/>
                    </a:ext>
                  </a:extLst>
                </a:gridCol>
                <a:gridCol w="458787">
                  <a:extLst>
                    <a:ext uri="{9D8B030D-6E8A-4147-A177-3AD203B41FA5}">
                      <a16:colId xmlns="" xmlns:a16="http://schemas.microsoft.com/office/drawing/2014/main" val="530675056"/>
                    </a:ext>
                  </a:extLst>
                </a:gridCol>
                <a:gridCol w="412750">
                  <a:extLst>
                    <a:ext uri="{9D8B030D-6E8A-4147-A177-3AD203B41FA5}">
                      <a16:colId xmlns="" xmlns:a16="http://schemas.microsoft.com/office/drawing/2014/main" val="2349041440"/>
                    </a:ext>
                  </a:extLst>
                </a:gridCol>
                <a:gridCol w="458788">
                  <a:extLst>
                    <a:ext uri="{9D8B030D-6E8A-4147-A177-3AD203B41FA5}">
                      <a16:colId xmlns="" xmlns:a16="http://schemas.microsoft.com/office/drawing/2014/main" val="2812445938"/>
                    </a:ext>
                  </a:extLst>
                </a:gridCol>
                <a:gridCol w="449262">
                  <a:extLst>
                    <a:ext uri="{9D8B030D-6E8A-4147-A177-3AD203B41FA5}">
                      <a16:colId xmlns="" xmlns:a16="http://schemas.microsoft.com/office/drawing/2014/main" val="2190020102"/>
                    </a:ext>
                  </a:extLst>
                </a:gridCol>
              </a:tblGrid>
              <a:tr h="447674">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Lp.</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 przez </a:t>
                      </a:r>
                      <a:b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0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5">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 xmlns:a16="http://schemas.microsoft.com/office/drawing/2014/main" val="3244376954"/>
                  </a:ext>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KOT Andrzej Marian</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A. KOTA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6 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233548680"/>
                  </a:ext>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LIS  Leon Ryszard</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L. LISA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321496771"/>
                  </a:ext>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SARNA Beata Agnieszka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B. SARNY</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8</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848005181"/>
                  </a:ext>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WILK Karol</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KWW K. WILKA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0</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36545498"/>
                  </a:ext>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1258991395"/>
                  </a:ext>
                </a:extLst>
              </a:tr>
              <a:tr h="223838">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578843396"/>
                  </a:ext>
                </a:extLst>
              </a:tr>
              <a:tr h="223838">
                <a:tc gridSpan="3">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0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Razem</a:t>
                      </a:r>
                      <a:endParaRPr kumimoji="0" lang="pl-PL" altLang="pl-PL" sz="12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2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5</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9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422288441"/>
                  </a:ext>
                </a:extLst>
              </a:tr>
            </a:tbl>
          </a:graphicData>
        </a:graphic>
      </p:graphicFrame>
      <p:sp>
        <p:nvSpPr>
          <p:cNvPr id="109649" name="Rectangle 5"/>
          <p:cNvSpPr>
            <a:spLocks noChangeArrowheads="1"/>
          </p:cNvSpPr>
          <p:nvPr/>
        </p:nvSpPr>
        <p:spPr bwMode="auto">
          <a:xfrm>
            <a:off x="127000" y="4878388"/>
            <a:ext cx="8315325" cy="461962"/>
          </a:xfrm>
          <a:prstGeom prst="rect">
            <a:avLst/>
          </a:prstGeom>
          <a:noFill/>
          <a:ln w="9525">
            <a:noFill/>
            <a:miter lim="800000"/>
            <a:headEnd/>
            <a:tailEnd/>
          </a:ln>
          <a:effectLst/>
        </p:spPr>
        <p:txBody>
          <a:bodyPr anchor="ctr">
            <a:spAutoFit/>
          </a:bodyPr>
          <a:lstStyle/>
          <a:p>
            <a:pPr>
              <a:tabLst>
                <a:tab pos="269875" algn="r"/>
              </a:tabLst>
            </a:pPr>
            <a:r>
              <a:rPr lang="pl-PL" altLang="pl-PL" sz="1200" b="1">
                <a:cs typeface="Times New Roman" pitchFamily="18" charset="0"/>
              </a:rPr>
              <a:t>Uwaga! </a:t>
            </a:r>
            <a:r>
              <a:rPr lang="pl-PL" altLang="pl-PL" sz="1200">
                <a:cs typeface="Times New Roman" pitchFamily="18" charset="0"/>
              </a:rPr>
              <a:t>Suma głosów oddanych na wszystkich kandydatów (rubryka „Razem”) i głosów nieważnych (pkt. 11) </a:t>
            </a:r>
            <a:r>
              <a:rPr lang="pl-PL" altLang="pl-PL" sz="1200" b="1">
                <a:cs typeface="Times New Roman" pitchFamily="18" charset="0"/>
              </a:rPr>
              <a:t>musi</a:t>
            </a:r>
            <a:r>
              <a:rPr lang="pl-PL" altLang="pl-PL" sz="1200">
                <a:cs typeface="Times New Roman" pitchFamily="18" charset="0"/>
              </a:rPr>
              <a:t> </a:t>
            </a:r>
            <a:r>
              <a:rPr lang="pl-PL" altLang="pl-PL" sz="1200" b="1">
                <a:cs typeface="Times New Roman" pitchFamily="18" charset="0"/>
              </a:rPr>
              <a:t>być</a:t>
            </a:r>
            <a:r>
              <a:rPr lang="pl-PL" altLang="pl-PL" sz="1200">
                <a:cs typeface="Times New Roman" pitchFamily="18" charset="0"/>
              </a:rPr>
              <a:t> równa liczbie z pkt. 10, czyli liczbie kart ważnych.</a:t>
            </a:r>
            <a:endParaRPr lang="pl-PL" altLang="pl-PL" sz="1200"/>
          </a:p>
        </p:txBody>
      </p:sp>
      <p:sp>
        <p:nvSpPr>
          <p:cNvPr id="109650" name="Prostokąt 7"/>
          <p:cNvSpPr>
            <a:spLocks noChangeArrowheads="1"/>
          </p:cNvSpPr>
          <p:nvPr/>
        </p:nvSpPr>
        <p:spPr bwMode="auto">
          <a:xfrm>
            <a:off x="161925" y="2259013"/>
            <a:ext cx="8280400" cy="461962"/>
          </a:xfrm>
          <a:prstGeom prst="rect">
            <a:avLst/>
          </a:prstGeom>
          <a:noFill/>
          <a:ln w="9525">
            <a:noFill/>
            <a:miter lim="800000"/>
            <a:headEnd/>
            <a:tailEnd/>
          </a:ln>
        </p:spPr>
        <p:txBody>
          <a:bodyPr>
            <a:spAutoFit/>
          </a:bodyPr>
          <a:lstStyle/>
          <a:p>
            <a:pPr>
              <a:tabLst>
                <a:tab pos="269875" algn="r"/>
              </a:tabLst>
            </a:pPr>
            <a:r>
              <a:rPr lang="pl-PL" altLang="pl-PL" sz="1200">
                <a:cs typeface="Times New Roman" pitchFamily="18" charset="0"/>
              </a:rPr>
              <a:t>13.</a:t>
            </a:r>
            <a:r>
              <a:rPr lang="pl-PL" altLang="pl-PL" sz="1200" b="1">
                <a:cs typeface="Times New Roman" pitchFamily="18" charset="0"/>
              </a:rPr>
              <a:t>	Na poszczególnych kandydatów na wójta, burmistrza, prezydenta miasta</a:t>
            </a:r>
            <a:r>
              <a:rPr lang="pl-PL" altLang="pl-PL" sz="1200" b="1" baseline="30000">
                <a:cs typeface="Times New Roman" pitchFamily="18" charset="0"/>
              </a:rPr>
              <a:t>*)</a:t>
            </a:r>
            <a:r>
              <a:rPr lang="pl-PL" altLang="pl-PL" sz="1200" b="1">
                <a:cs typeface="Times New Roman" pitchFamily="18" charset="0"/>
              </a:rPr>
              <a:t> oddano następujące liczby głosów ważnych</a:t>
            </a:r>
            <a:r>
              <a:rPr lang="pl-PL" altLang="pl-PL" sz="1200">
                <a:cs typeface="Times New Roman" pitchFamily="18" charset="0"/>
              </a:rPr>
              <a:t>:</a:t>
            </a:r>
            <a:endParaRPr lang="pl-PL" altLang="pl-PL" sz="1200"/>
          </a:p>
        </p:txBody>
      </p:sp>
      <p:graphicFrame>
        <p:nvGraphicFramePr>
          <p:cNvPr id="10" name="Tabela 9"/>
          <p:cNvGraphicFramePr>
            <a:graphicFrameLocks noGrp="1"/>
          </p:cNvGraphicFramePr>
          <p:nvPr/>
        </p:nvGraphicFramePr>
        <p:xfrm>
          <a:off x="179388" y="1412875"/>
          <a:ext cx="8335962" cy="427038"/>
        </p:xfrm>
        <a:graphic>
          <a:graphicData uri="http://schemas.openxmlformats.org/drawingml/2006/table">
            <a:tbl>
              <a:tblPr/>
              <a:tblGrid>
                <a:gridCol w="423863">
                  <a:extLst>
                    <a:ext uri="{9D8B030D-6E8A-4147-A177-3AD203B41FA5}">
                      <a16:colId xmlns="" xmlns:a16="http://schemas.microsoft.com/office/drawing/2014/main" val="2753046245"/>
                    </a:ext>
                  </a:extLst>
                </a:gridCol>
                <a:gridCol w="5640719">
                  <a:extLst>
                    <a:ext uri="{9D8B030D-6E8A-4147-A177-3AD203B41FA5}">
                      <a16:colId xmlns="" xmlns:a16="http://schemas.microsoft.com/office/drawing/2014/main" val="3326121709"/>
                    </a:ext>
                  </a:extLst>
                </a:gridCol>
                <a:gridCol w="454276">
                  <a:extLst>
                    <a:ext uri="{9D8B030D-6E8A-4147-A177-3AD203B41FA5}">
                      <a16:colId xmlns="" xmlns:a16="http://schemas.microsoft.com/office/drawing/2014/main" val="2558399228"/>
                    </a:ext>
                  </a:extLst>
                </a:gridCol>
                <a:gridCol w="454276">
                  <a:extLst>
                    <a:ext uri="{9D8B030D-6E8A-4147-A177-3AD203B41FA5}">
                      <a16:colId xmlns="" xmlns:a16="http://schemas.microsoft.com/office/drawing/2014/main" val="1039319189"/>
                    </a:ext>
                  </a:extLst>
                </a:gridCol>
                <a:gridCol w="454276">
                  <a:extLst>
                    <a:ext uri="{9D8B030D-6E8A-4147-A177-3AD203B41FA5}">
                      <a16:colId xmlns="" xmlns:a16="http://schemas.microsoft.com/office/drawing/2014/main" val="1095036881"/>
                    </a:ext>
                  </a:extLst>
                </a:gridCol>
                <a:gridCol w="454276">
                  <a:extLst>
                    <a:ext uri="{9D8B030D-6E8A-4147-A177-3AD203B41FA5}">
                      <a16:colId xmlns="" xmlns:a16="http://schemas.microsoft.com/office/drawing/2014/main" val="3517488934"/>
                    </a:ext>
                  </a:extLst>
                </a:gridCol>
                <a:gridCol w="454276">
                  <a:extLst>
                    <a:ext uri="{9D8B030D-6E8A-4147-A177-3AD203B41FA5}">
                      <a16:colId xmlns="" xmlns:a16="http://schemas.microsoft.com/office/drawing/2014/main" val="1289543241"/>
                    </a:ext>
                  </a:extLst>
                </a:gridCol>
              </a:tblGrid>
              <a:tr h="427038">
                <a:tc>
                  <a:txBody>
                    <a:bodyPr/>
                    <a:lstStyle/>
                    <a:p>
                      <a:pPr algn="r">
                        <a:spcAft>
                          <a:spcPts val="0"/>
                        </a:spcAft>
                      </a:pPr>
                      <a:r>
                        <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rPr>
                        <a:t>12</a:t>
                      </a: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pPr>
                      <a:r>
                        <a:rPr lang="pl-PL" sz="1400" b="1" kern="0" dirty="0">
                          <a:effectLst/>
                          <a:latin typeface="Calibri" panose="020F0502020204030204" pitchFamily="34" charset="0"/>
                          <a:cs typeface="Times New Roman" panose="02020603050405020304" pitchFamily="18" charset="0"/>
                        </a:rPr>
                        <a:t>Liczba głosów ważnych oddanych łącznie na wszystkich kandydatów </a:t>
                      </a:r>
                      <a:br>
                        <a:rPr lang="pl-PL" sz="1400" b="1" kern="0" dirty="0">
                          <a:effectLst/>
                          <a:latin typeface="Calibri" panose="020F0502020204030204" pitchFamily="34" charset="0"/>
                          <a:cs typeface="Times New Roman" panose="02020603050405020304" pitchFamily="18" charset="0"/>
                        </a:rPr>
                      </a:br>
                      <a:r>
                        <a:rPr lang="pl-PL" sz="1400" b="1" i="1" kern="0" dirty="0">
                          <a:effectLst/>
                          <a:latin typeface="Calibri" panose="020F0502020204030204" pitchFamily="34" charset="0"/>
                          <a:cs typeface="Times New Roman" panose="02020603050405020304" pitchFamily="18" charset="0"/>
                        </a:rPr>
                        <a:t>(z kart ważnych)</a:t>
                      </a:r>
                      <a:endParaRPr lang="pl-PL" sz="1400" b="1" kern="0" dirty="0">
                        <a:effectLst/>
                        <a:latin typeface="Calibri" panose="020F0502020204030204" pitchFamily="34"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3</a:t>
                      </a:r>
                      <a:r>
                        <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rPr>
                        <a:t> </a:t>
                      </a: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4</a:t>
                      </a:r>
                      <a:endPar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5</a:t>
                      </a:r>
                      <a:endPar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pPr>
                      <a:r>
                        <a:rPr lang="pl-PL" sz="1400" b="1" dirty="0" smtClean="0">
                          <a:effectLst/>
                          <a:latin typeface="Times New Roman" panose="02020603050405020304" pitchFamily="18" charset="0"/>
                          <a:ea typeface="Times New Roman" panose="02020603050405020304" pitchFamily="18" charset="0"/>
                          <a:cs typeface="Times New Roman" panose="02020603050405020304" pitchFamily="18" charset="0"/>
                        </a:rPr>
                        <a:t>9</a:t>
                      </a:r>
                      <a:endParaRPr lang="pl-PL" sz="1400" b="1" dirty="0">
                        <a:effectLst/>
                        <a:latin typeface="Times New Roman" panose="02020603050405020304" pitchFamily="18" charset="0"/>
                        <a:ea typeface="Times New Roman" panose="02020603050405020304" pitchFamily="18" charset="0"/>
                        <a:cs typeface="Times New Roman" panose="02020603050405020304" pitchFamily="18" charset="0"/>
                      </a:endParaRPr>
                    </a:p>
                  </a:txBody>
                  <a:tcPr marL="44454" marR="44454" marT="0" marB="0" anchor="ctr">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 xmlns:a16="http://schemas.microsoft.com/office/drawing/2014/main" val="1029464416"/>
                  </a:ext>
                </a:extLst>
              </a:tr>
            </a:tbl>
          </a:graphicData>
        </a:graphic>
      </p:graphicFrame>
      <p:sp>
        <p:nvSpPr>
          <p:cNvPr id="109669" name="Rectangle 4"/>
          <p:cNvSpPr>
            <a:spLocks noChangeArrowheads="1"/>
          </p:cNvSpPr>
          <p:nvPr/>
        </p:nvSpPr>
        <p:spPr bwMode="auto">
          <a:xfrm>
            <a:off x="161925" y="1887538"/>
            <a:ext cx="6640513" cy="277812"/>
          </a:xfrm>
          <a:prstGeom prst="rect">
            <a:avLst/>
          </a:prstGeom>
          <a:noFill/>
          <a:ln w="9525">
            <a:noFill/>
            <a:miter lim="800000"/>
            <a:headEnd/>
            <a:tailEnd/>
          </a:ln>
          <a:effectLst/>
        </p:spPr>
        <p:txBody>
          <a:bodyPr anchor="ctr">
            <a:spAutoFit/>
          </a:bodyPr>
          <a:lstStyle/>
          <a:p>
            <a:r>
              <a:rPr lang="pl-PL" altLang="pl-PL" sz="1200" b="1">
                <a:cs typeface="Times New Roman" pitchFamily="18" charset="0"/>
              </a:rPr>
              <a:t>Uwaga! </a:t>
            </a:r>
            <a:r>
              <a:rPr lang="pl-PL" altLang="pl-PL" sz="1200">
                <a:cs typeface="Times New Roman" pitchFamily="18" charset="0"/>
              </a:rPr>
              <a:t>Suma liczb z pkt. 11 i 12 musi być równa liczbie z pkt. 10.</a:t>
            </a:r>
            <a:endParaRPr lang="pl-PL" altLang="pl-PL" sz="1200"/>
          </a:p>
        </p:txBody>
      </p:sp>
      <p:sp>
        <p:nvSpPr>
          <p:cNvPr id="9" name="Nawias zamykający 8"/>
          <p:cNvSpPr/>
          <p:nvPr/>
        </p:nvSpPr>
        <p:spPr>
          <a:xfrm>
            <a:off x="8675688" y="1466850"/>
            <a:ext cx="288925" cy="3257550"/>
          </a:xfrm>
          <a:prstGeom prst="rightBracket">
            <a:avLst/>
          </a:prstGeom>
          <a:ln w="57150">
            <a:solidFill>
              <a:srgbClr val="FF0000"/>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pl-PL"/>
          </a:p>
        </p:txBody>
      </p:sp>
      <p:sp>
        <p:nvSpPr>
          <p:cNvPr id="109671" name="pole tekstowe 11"/>
          <p:cNvSpPr txBox="1">
            <a:spLocks noChangeArrowheads="1"/>
          </p:cNvSpPr>
          <p:nvPr/>
        </p:nvSpPr>
        <p:spPr bwMode="auto">
          <a:xfrm>
            <a:off x="179388" y="5384800"/>
            <a:ext cx="7561262" cy="1400175"/>
          </a:xfrm>
          <a:prstGeom prst="rect">
            <a:avLst/>
          </a:prstGeom>
          <a:noFill/>
          <a:ln w="9525">
            <a:noFill/>
            <a:miter lim="800000"/>
            <a:headEnd/>
            <a:tailEnd/>
          </a:ln>
        </p:spPr>
        <p:txBody>
          <a:bodyPr>
            <a:spAutoFit/>
          </a:bodyPr>
          <a:lstStyle/>
          <a:p>
            <a:r>
              <a:rPr lang="pl-PL" altLang="pl-PL" sz="1700" b="1">
                <a:solidFill>
                  <a:schemeClr val="bg1"/>
                </a:solidFill>
              </a:rPr>
              <a:t>W dalszej kolejności należy dodać liczbę głosów nieważnych (punkt 11) i głosów ważnych oddanych na wszystkich kandydatów (punkt 13 z rubryki RAZEM).</a:t>
            </a:r>
          </a:p>
          <a:p>
            <a:r>
              <a:rPr lang="pl-PL" altLang="pl-PL" sz="1700" b="1">
                <a:solidFill>
                  <a:schemeClr val="bg1"/>
                </a:solidFill>
              </a:rPr>
              <a:t>Wynik tego sumowania - musi być identyczny jak liczba wpisana w punkcie 10 protokołu.</a:t>
            </a:r>
          </a:p>
        </p:txBody>
      </p:sp>
      <p:sp>
        <p:nvSpPr>
          <p:cNvPr id="109672" name="pole tekstowe 1"/>
          <p:cNvSpPr txBox="1">
            <a:spLocks noChangeArrowheads="1"/>
          </p:cNvSpPr>
          <p:nvPr/>
        </p:nvSpPr>
        <p:spPr bwMode="auto">
          <a:xfrm rot="-5400000">
            <a:off x="7632700" y="2911476"/>
            <a:ext cx="2232025" cy="368300"/>
          </a:xfrm>
          <a:prstGeom prst="rect">
            <a:avLst/>
          </a:prstGeom>
          <a:noFill/>
          <a:ln w="9525">
            <a:noFill/>
            <a:miter lim="800000"/>
            <a:headEnd/>
            <a:tailEnd/>
          </a:ln>
        </p:spPr>
        <p:txBody>
          <a:bodyPr>
            <a:spAutoFit/>
          </a:bodyPr>
          <a:lstStyle/>
          <a:p>
            <a:r>
              <a:rPr lang="pl-PL" altLang="pl-PL" b="1">
                <a:solidFill>
                  <a:srgbClr val="FF0000"/>
                </a:solidFill>
              </a:rPr>
              <a:t>Taka sama liczba</a:t>
            </a:r>
          </a:p>
        </p:txBody>
      </p:sp>
    </p:spTree>
  </p:cSld>
  <p:clrMapOvr>
    <a:masterClrMapping/>
  </p:clrMapOvr>
  <p:timing>
    <p:tnLst>
      <p:par>
        <p:cTn id="1" dur="indefinite" restart="never" nodeType="tmRoot"/>
      </p:par>
    </p:tnLst>
  </p:timing>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tylko jeden kandydat.</a:t>
            </a:r>
            <a:endParaRPr lang="pl-PL" altLang="pl-PL" sz="2000" b="1">
              <a:solidFill>
                <a:srgbClr val="FF0000"/>
              </a:solidFill>
            </a:endParaRPr>
          </a:p>
        </p:txBody>
      </p:sp>
      <p:sp>
        <p:nvSpPr>
          <p:cNvPr id="3" name="Prostokąt 2"/>
          <p:cNvSpPr/>
          <p:nvPr/>
        </p:nvSpPr>
        <p:spPr>
          <a:xfrm>
            <a:off x="250825" y="1241425"/>
            <a:ext cx="8424863" cy="5694363"/>
          </a:xfrm>
          <a:prstGeom prst="rect">
            <a:avLst/>
          </a:prstGeom>
        </p:spPr>
        <p:txBody>
          <a:bodyPr>
            <a:spAutoFit/>
          </a:bodyPr>
          <a:lstStyle/>
          <a:p>
            <a:pPr>
              <a:defRPr/>
            </a:pPr>
            <a:r>
              <a:rPr lang="pl-PL" sz="2000" b="1" dirty="0">
                <a:latin typeface="Arial" panose="020B0604020202020204" pitchFamily="34" charset="0"/>
              </a:rPr>
              <a:t>Wyborca głosuje za wyborem kandydata albo przeciw wyborowi kandydata. </a:t>
            </a:r>
          </a:p>
          <a:p>
            <a:pPr>
              <a:defRPr/>
            </a:pPr>
            <a:endParaRPr lang="pl-PL" sz="1000" b="1" dirty="0">
              <a:latin typeface="Arial" panose="020B0604020202020204" pitchFamily="34" charset="0"/>
            </a:endParaRPr>
          </a:p>
          <a:p>
            <a:pPr>
              <a:defRPr/>
            </a:pPr>
            <a:r>
              <a:rPr lang="pl-PL" sz="2000" b="1" dirty="0">
                <a:latin typeface="Arial" panose="020B0604020202020204" pitchFamily="34" charset="0"/>
              </a:rPr>
              <a:t>Zatem głosem </a:t>
            </a:r>
            <a:r>
              <a:rPr lang="pl-PL" sz="2000" b="1" dirty="0">
                <a:latin typeface="Arial Black" panose="020B0A04020102020204" pitchFamily="34" charset="0"/>
              </a:rPr>
              <a:t>ważnym</a:t>
            </a:r>
            <a:r>
              <a:rPr lang="pl-PL" sz="2000" b="1" dirty="0">
                <a:latin typeface="Arial" panose="020B0604020202020204" pitchFamily="34" charset="0"/>
              </a:rPr>
              <a:t> jest głos:</a:t>
            </a:r>
          </a:p>
          <a:p>
            <a:pPr>
              <a:defRPr/>
            </a:pPr>
            <a:r>
              <a:rPr lang="pl-PL" sz="2000" b="1" dirty="0">
                <a:latin typeface="Arial" panose="020B0604020202020204" pitchFamily="34" charset="0"/>
              </a:rPr>
              <a:t>    Za wyborem kandydata         Przeciw wyborowi kandydata.</a:t>
            </a:r>
          </a:p>
          <a:p>
            <a:pPr>
              <a:defRPr/>
            </a:pPr>
            <a:endParaRPr lang="pl-PL" sz="1000" b="1" dirty="0">
              <a:latin typeface="Arial" panose="020B0604020202020204" pitchFamily="34" charset="0"/>
            </a:endParaRPr>
          </a:p>
          <a:p>
            <a:pPr>
              <a:defRPr/>
            </a:pPr>
            <a:r>
              <a:rPr lang="pl-PL" sz="2000" b="1" dirty="0">
                <a:latin typeface="Arial" panose="020B0604020202020204" pitchFamily="34" charset="0"/>
              </a:rPr>
              <a:t>                       </a:t>
            </a:r>
            <a:r>
              <a:rPr lang="pl-PL" sz="2400" b="1" dirty="0">
                <a:latin typeface="Arial" panose="020B0604020202020204" pitchFamily="34" charset="0"/>
              </a:rPr>
              <a:t>TAK</a:t>
            </a:r>
            <a:r>
              <a:rPr lang="pl-PL" sz="2000" b="1" dirty="0">
                <a:latin typeface="Arial" panose="020B0604020202020204" pitchFamily="34" charset="0"/>
              </a:rPr>
              <a:t>                                       </a:t>
            </a:r>
            <a:r>
              <a:rPr lang="pl-PL" sz="2400" b="1" dirty="0">
                <a:latin typeface="Arial" panose="020B0604020202020204" pitchFamily="34" charset="0"/>
              </a:rPr>
              <a:t>NIE</a:t>
            </a:r>
          </a:p>
          <a:p>
            <a:pPr>
              <a:defRPr/>
            </a:pPr>
            <a:endParaRPr lang="pl-PL" sz="2000" b="1" dirty="0">
              <a:latin typeface="Arial" panose="020B0604020202020204" pitchFamily="34" charset="0"/>
            </a:endParaRPr>
          </a:p>
          <a:p>
            <a:pPr>
              <a:defRPr/>
            </a:pPr>
            <a:r>
              <a:rPr lang="pl-PL" sz="2000" b="1" dirty="0">
                <a:latin typeface="Arial" panose="020B0604020202020204" pitchFamily="34" charset="0"/>
              </a:rPr>
              <a:t>Za głos nieważny uznaje się głos, gdy wyborca w kratce na karcie do głosowania: </a:t>
            </a:r>
          </a:p>
          <a:p>
            <a:pPr>
              <a:defRPr/>
            </a:pPr>
            <a:endParaRPr lang="pl-PL" sz="1000" b="1" dirty="0">
              <a:latin typeface="Arial" panose="020B0604020202020204" pitchFamily="34" charset="0"/>
            </a:endParaRPr>
          </a:p>
          <a:p>
            <a:pPr marL="457200" indent="-457200">
              <a:buFontTx/>
              <a:buAutoNum type="arabicParenR"/>
              <a:defRPr/>
            </a:pPr>
            <a:r>
              <a:rPr lang="pl-PL" sz="2000" b="1" dirty="0">
                <a:latin typeface="Arial" panose="020B0604020202020204" pitchFamily="34" charset="0"/>
              </a:rPr>
              <a:t>postawił znak „x” jednocześnie w kratce za wyborem kandydata i w kratce przeciw wyborowi kandydata; liczbę głosów nieważnych z tej przyczyny wpisuje się w punkcie 11a protokołu głosowania; </a:t>
            </a:r>
          </a:p>
          <a:p>
            <a:pPr marL="457200" indent="-457200">
              <a:buFontTx/>
              <a:buAutoNum type="arabicParenR"/>
              <a:defRPr/>
            </a:pPr>
            <a:endParaRPr lang="pl-PL" sz="2000" b="1" dirty="0">
              <a:latin typeface="Arial" panose="020B0604020202020204" pitchFamily="34" charset="0"/>
            </a:endParaRPr>
          </a:p>
          <a:p>
            <a:pPr marL="457200" indent="-457200">
              <a:buFontTx/>
              <a:buAutoNum type="arabicParenR"/>
              <a:defRPr/>
            </a:pPr>
            <a:r>
              <a:rPr lang="pl-PL" sz="2000" b="1" dirty="0">
                <a:latin typeface="Arial" panose="020B0604020202020204" pitchFamily="34" charset="0"/>
              </a:rPr>
              <a:t>nie postawił znaku „x” ani za wyborem kandydata, ani przeciw wyborowi kandydata; liczbę głosów nieważnych z tej przyczyny wpisuje się w punkcie 11b protokołu głosowania. </a:t>
            </a:r>
          </a:p>
        </p:txBody>
      </p:sp>
      <p:sp>
        <p:nvSpPr>
          <p:cNvPr id="2" name="Prostokąt 1"/>
          <p:cNvSpPr/>
          <p:nvPr/>
        </p:nvSpPr>
        <p:spPr>
          <a:xfrm>
            <a:off x="1403350" y="2852738"/>
            <a:ext cx="431800" cy="360362"/>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5" name="Prostokąt 4"/>
          <p:cNvSpPr/>
          <p:nvPr/>
        </p:nvSpPr>
        <p:spPr>
          <a:xfrm>
            <a:off x="4606925" y="2863850"/>
            <a:ext cx="433388" cy="360363"/>
          </a:xfrm>
          <a:prstGeom prst="rect">
            <a:avLst/>
          </a:prstGeom>
          <a:no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tylko jeden kandydat – wzór karty.</a:t>
            </a:r>
            <a:endParaRPr lang="pl-PL" altLang="pl-PL" sz="2000" b="1">
              <a:solidFill>
                <a:srgbClr val="FF0000"/>
              </a:solidFill>
            </a:endParaRPr>
          </a:p>
        </p:txBody>
      </p:sp>
      <p:pic>
        <p:nvPicPr>
          <p:cNvPr id="111619" name="Obraz 1"/>
          <p:cNvPicPr>
            <a:picLocks noChangeAspect="1"/>
          </p:cNvPicPr>
          <p:nvPr/>
        </p:nvPicPr>
        <p:blipFill>
          <a:blip r:embed="rId2"/>
          <a:srcRect/>
          <a:stretch>
            <a:fillRect/>
          </a:stretch>
        </p:blipFill>
        <p:spPr bwMode="auto">
          <a:xfrm>
            <a:off x="239713" y="1341438"/>
            <a:ext cx="7621587" cy="5370512"/>
          </a:xfrm>
          <a:prstGeom prst="rect">
            <a:avLst/>
          </a:prstGeom>
          <a:noFill/>
          <a:ln w="9525">
            <a:noFill/>
            <a:miter lim="800000"/>
            <a:headEnd/>
            <a:tailEnd/>
          </a:ln>
        </p:spPr>
      </p:pic>
      <p:pic>
        <p:nvPicPr>
          <p:cNvPr id="6" name="Pismo odręczne 5"/>
          <p:cNvPicPr>
            <a:picLocks noChangeAspect="1" noChangeArrowheads="1"/>
          </p:cNvPicPr>
          <p:nvPr/>
        </p:nvPicPr>
        <p:blipFill>
          <a:blip r:embed="rId3"/>
          <a:srcRect/>
          <a:stretch>
            <a:fillRect/>
          </a:stretch>
        </p:blipFill>
        <p:spPr bwMode="auto">
          <a:xfrm>
            <a:off x="1693863" y="3529013"/>
            <a:ext cx="415925" cy="506412"/>
          </a:xfrm>
          <a:prstGeom prst="rect">
            <a:avLst/>
          </a:prstGeom>
          <a:noFill/>
          <a:ln w="9525">
            <a:noFill/>
            <a:miter lim="800000"/>
            <a:headEnd/>
            <a:tailEnd/>
          </a:ln>
        </p:spPr>
      </p:pic>
      <p:pic>
        <p:nvPicPr>
          <p:cNvPr id="7" name="Pismo odręczne 6"/>
          <p:cNvPicPr>
            <a:picLocks noChangeAspect="1" noChangeArrowheads="1"/>
          </p:cNvPicPr>
          <p:nvPr/>
        </p:nvPicPr>
        <p:blipFill>
          <a:blip r:embed="rId4"/>
          <a:srcRect/>
          <a:stretch>
            <a:fillRect/>
          </a:stretch>
        </p:blipFill>
        <p:spPr bwMode="auto">
          <a:xfrm>
            <a:off x="1735138" y="3522663"/>
            <a:ext cx="382587" cy="430212"/>
          </a:xfrm>
          <a:prstGeom prst="rect">
            <a:avLst/>
          </a:prstGeom>
          <a:noFill/>
          <a:ln w="9525">
            <a:noFill/>
            <a:miter lim="800000"/>
            <a:headEnd/>
            <a:tailEnd/>
          </a:ln>
        </p:spPr>
      </p:pic>
      <p:sp>
        <p:nvSpPr>
          <p:cNvPr id="2" name="Prostokąt 1"/>
          <p:cNvSpPr/>
          <p:nvPr/>
        </p:nvSpPr>
        <p:spPr>
          <a:xfrm>
            <a:off x="5364163" y="3935413"/>
            <a:ext cx="215900" cy="214312"/>
          </a:xfrm>
          <a:prstGeom prst="rect">
            <a:avLst/>
          </a:prstGeom>
          <a:solidFill>
            <a:srgbClr val="FAEBD2"/>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Prostokąt 3"/>
          <p:cNvSpPr>
            <a:spLocks noChangeArrowheads="1"/>
          </p:cNvSpPr>
          <p:nvPr/>
        </p:nvSpPr>
        <p:spPr bwMode="auto">
          <a:xfrm>
            <a:off x="0" y="260350"/>
            <a:ext cx="8101013" cy="1016000"/>
          </a:xfrm>
          <a:prstGeom prst="rect">
            <a:avLst/>
          </a:prstGeom>
          <a:noFill/>
          <a:ln w="9525">
            <a:noFill/>
            <a:miter lim="800000"/>
            <a:headEnd/>
            <a:tailEnd/>
          </a:ln>
        </p:spPr>
        <p:txBody>
          <a:bodyPr>
            <a:spAutoFit/>
          </a:bodyPr>
          <a:lstStyle/>
          <a:p>
            <a:pPr algn="ctr"/>
            <a:r>
              <a:rPr lang="pl-PL" altLang="pl-PL" sz="2000" b="1">
                <a:solidFill>
                  <a:srgbClr val="C00000"/>
                </a:solidFill>
              </a:rPr>
              <a:t>Ustalenie wyników głosowania </a:t>
            </a:r>
          </a:p>
          <a:p>
            <a:pPr algn="ctr"/>
            <a:r>
              <a:rPr lang="pl-PL" altLang="pl-PL" sz="2000" b="1">
                <a:solidFill>
                  <a:srgbClr val="C00000"/>
                </a:solidFill>
              </a:rPr>
              <a:t>w wyborach wójta w przypadku, gdy w wyborach </a:t>
            </a:r>
          </a:p>
          <a:p>
            <a:pPr algn="ctr"/>
            <a:r>
              <a:rPr lang="pl-PL" altLang="pl-PL" sz="2000" b="1">
                <a:solidFill>
                  <a:srgbClr val="C00000"/>
                </a:solidFill>
              </a:rPr>
              <a:t>kandyduje tylko jeden kandydat</a:t>
            </a:r>
            <a:endParaRPr lang="pl-PL" altLang="pl-PL" sz="2000" b="1">
              <a:solidFill>
                <a:srgbClr val="FF0000"/>
              </a:solidFill>
            </a:endParaRPr>
          </a:p>
        </p:txBody>
      </p:sp>
      <p:graphicFrame>
        <p:nvGraphicFramePr>
          <p:cNvPr id="2" name="Tabela 1"/>
          <p:cNvGraphicFramePr>
            <a:graphicFrameLocks noGrp="1"/>
          </p:cNvGraphicFramePr>
          <p:nvPr/>
        </p:nvGraphicFramePr>
        <p:xfrm>
          <a:off x="468313" y="1698625"/>
          <a:ext cx="8064500" cy="3916363"/>
        </p:xfrm>
        <a:graphic>
          <a:graphicData uri="http://schemas.openxmlformats.org/drawingml/2006/table">
            <a:tbl>
              <a:tblPr/>
              <a:tblGrid>
                <a:gridCol w="1066800">
                  <a:extLst>
                    <a:ext uri="{9D8B030D-6E8A-4147-A177-3AD203B41FA5}">
                      <a16:colId xmlns="" xmlns:a16="http://schemas.microsoft.com/office/drawing/2014/main" val="142889737"/>
                    </a:ext>
                  </a:extLst>
                </a:gridCol>
                <a:gridCol w="1060450">
                  <a:extLst>
                    <a:ext uri="{9D8B030D-6E8A-4147-A177-3AD203B41FA5}">
                      <a16:colId xmlns="" xmlns:a16="http://schemas.microsoft.com/office/drawing/2014/main" val="3683784244"/>
                    </a:ext>
                  </a:extLst>
                </a:gridCol>
                <a:gridCol w="1060450">
                  <a:extLst>
                    <a:ext uri="{9D8B030D-6E8A-4147-A177-3AD203B41FA5}">
                      <a16:colId xmlns="" xmlns:a16="http://schemas.microsoft.com/office/drawing/2014/main" val="4179536508"/>
                    </a:ext>
                  </a:extLst>
                </a:gridCol>
                <a:gridCol w="973137">
                  <a:extLst>
                    <a:ext uri="{9D8B030D-6E8A-4147-A177-3AD203B41FA5}">
                      <a16:colId xmlns="" xmlns:a16="http://schemas.microsoft.com/office/drawing/2014/main" val="1250635881"/>
                    </a:ext>
                  </a:extLst>
                </a:gridCol>
                <a:gridCol w="1009650">
                  <a:extLst>
                    <a:ext uri="{9D8B030D-6E8A-4147-A177-3AD203B41FA5}">
                      <a16:colId xmlns="" xmlns:a16="http://schemas.microsoft.com/office/drawing/2014/main" val="381612356"/>
                    </a:ext>
                  </a:extLst>
                </a:gridCol>
                <a:gridCol w="901700">
                  <a:extLst>
                    <a:ext uri="{9D8B030D-6E8A-4147-A177-3AD203B41FA5}">
                      <a16:colId xmlns="" xmlns:a16="http://schemas.microsoft.com/office/drawing/2014/main" val="1903548095"/>
                    </a:ext>
                  </a:extLst>
                </a:gridCol>
                <a:gridCol w="1009650">
                  <a:extLst>
                    <a:ext uri="{9D8B030D-6E8A-4147-A177-3AD203B41FA5}">
                      <a16:colId xmlns="" xmlns:a16="http://schemas.microsoft.com/office/drawing/2014/main" val="1029829108"/>
                    </a:ext>
                  </a:extLst>
                </a:gridCol>
                <a:gridCol w="982663">
                  <a:extLst>
                    <a:ext uri="{9D8B030D-6E8A-4147-A177-3AD203B41FA5}">
                      <a16:colId xmlns="" xmlns:a16="http://schemas.microsoft.com/office/drawing/2014/main" val="943282468"/>
                    </a:ext>
                  </a:extLst>
                </a:gridCol>
              </a:tblGrid>
              <a:tr h="523918">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Nazwisko i imię – imiona</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gridSpan="6">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SAMOTNY Adam Stanisław </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 xmlns:a16="http://schemas.microsoft.com/office/drawing/2014/main" val="1496863476"/>
                  </a:ext>
                </a:extLst>
              </a:tr>
              <a:tr h="755711">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Zgłoszony przez</a:t>
                      </a:r>
                      <a:b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br>
                      <a:r>
                        <a:rPr kumimoji="0" lang="pl-PL" altLang="pl-PL" sz="1400" b="0" i="0" u="none" strike="noStrike" cap="none" normalizeH="0" baseline="30000" smtClean="0">
                          <a:ln>
                            <a:noFill/>
                          </a:ln>
                          <a:solidFill>
                            <a:schemeClr val="tx1"/>
                          </a:solidFill>
                          <a:effectLst/>
                          <a:latin typeface="Times New Roman" panose="02020603050405020304" pitchFamily="18" charset="0"/>
                          <a:cs typeface="Times New Roman" panose="02020603050405020304" pitchFamily="18" charset="0"/>
                        </a:rPr>
                        <a:t>(skrót nazwy komitetu wyborczego)</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gridSpan="6">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KWW ADAMA SAMOTNEGO </a:t>
                      </a: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tc hMerge="1">
                  <a:txBody>
                    <a:bodyPr/>
                    <a:lstStyle/>
                    <a:p>
                      <a:endParaRPr lang="pl-PL"/>
                    </a:p>
                  </a:txBody>
                  <a:tcPr/>
                </a:tc>
                <a:extLst>
                  <a:ext uri="{0D108BD9-81ED-4DB2-BD59-A6C34878D82A}">
                    <a16:rowId xmlns="" xmlns:a16="http://schemas.microsoft.com/office/drawing/2014/main" val="2828944484"/>
                  </a:ext>
                </a:extLst>
              </a:tr>
              <a:tr h="1047835">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za wyborem kandydata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4</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3697922046"/>
                  </a:ext>
                </a:extLst>
              </a:tr>
              <a:tr h="1047835">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gridSpan="2">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l"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Liczba głosów ważnych przeciw wyborowi kandydata</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2 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4222669022"/>
                  </a:ext>
                </a:extLst>
              </a:tr>
              <a:tr h="541064">
                <a:tc gridSpan="3">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Razem</a:t>
                      </a:r>
                    </a:p>
                    <a:p>
                      <a:pPr marL="0" marR="0" lvl="0" indent="0" algn="r" defTabSz="914400" rtl="0" eaLnBrk="1" fontAlgn="base" latinLnBrk="0" hangingPunct="1">
                        <a:lnSpc>
                          <a:spcPct val="100000"/>
                        </a:lnSpc>
                        <a:spcBef>
                          <a:spcPts val="600"/>
                        </a:spcBef>
                        <a:spcAft>
                          <a:spcPts val="300"/>
                        </a:spcAft>
                        <a:buClrTx/>
                        <a:buSzTx/>
                        <a:buFontTx/>
                        <a:buNone/>
                        <a:tabLst>
                          <a:tab pos="269875" algn="r"/>
                        </a:tabLst>
                      </a:pPr>
                      <a:endPar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endParaRPr>
                    </a:p>
                  </a:txBody>
                  <a:tcPr marL="68580" marR="68580" marT="0" marB="0" anchor="ctr" horzOverflow="overflow">
                    <a:lnL>
                      <a:noFill/>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a:noFill/>
                    </a:lnB>
                    <a:lnTlToBr>
                      <a:noFill/>
                    </a:lnTlToBr>
                    <a:lnBlToTr>
                      <a:noFill/>
                    </a:lnBlToTr>
                    <a:noFill/>
                  </a:tcPr>
                </a:tc>
                <a:tc hMerge="1">
                  <a:txBody>
                    <a:bodyPr/>
                    <a:lstStyle/>
                    <a:p>
                      <a:endParaRPr lang="pl-PL"/>
                    </a:p>
                  </a:txBody>
                  <a:tcPr/>
                </a:tc>
                <a:tc hMerge="1">
                  <a:txBody>
                    <a:bodyPr/>
                    <a:lstStyle/>
                    <a:p>
                      <a:endParaRPr lang="pl-PL"/>
                    </a:p>
                  </a:txBody>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400" b="0"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 1</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3 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7</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tc>
                  <a:txBody>
                    <a:bodyPr/>
                    <a:lstStyle>
                      <a:lvl1pPr>
                        <a:lnSpc>
                          <a:spcPct val="90000"/>
                        </a:lnSpc>
                        <a:spcBef>
                          <a:spcPts val="1000"/>
                        </a:spcBef>
                        <a:buFont typeface="Arial" panose="020B0604020202020204" pitchFamily="34" charset="0"/>
                        <a:tabLst>
                          <a:tab pos="269875" algn="r"/>
                        </a:tabLst>
                        <a:defRPr sz="24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tabLst>
                          <a:tab pos="269875" algn="r"/>
                        </a:tabLst>
                        <a:defRPr sz="20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tabLst>
                          <a:tab pos="269875" algn="r"/>
                        </a:tabLst>
                        <a:defRPr>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tabLst>
                          <a:tab pos="269875" algn="r"/>
                        </a:tabLst>
                        <a:defRPr sz="1600">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tabLst>
                          <a:tab pos="269875" algn="r"/>
                        </a:tabLst>
                        <a:defRPr sz="1600">
                          <a:solidFill>
                            <a:schemeClr val="tx1"/>
                          </a:solidFill>
                          <a:latin typeface="Calibri" panose="020F0502020204030204" pitchFamily="34" charset="0"/>
                        </a:defRPr>
                      </a:lvl9pPr>
                    </a:lstStyle>
                    <a:p>
                      <a:pPr marL="0" marR="0" lvl="0" indent="0" algn="ctr" defTabSz="914400" rtl="0" eaLnBrk="1" fontAlgn="base" latinLnBrk="0" hangingPunct="1">
                        <a:lnSpc>
                          <a:spcPct val="100000"/>
                        </a:lnSpc>
                        <a:spcBef>
                          <a:spcPts val="600"/>
                        </a:spcBef>
                        <a:spcAft>
                          <a:spcPts val="300"/>
                        </a:spcAft>
                        <a:buClrTx/>
                        <a:buSzTx/>
                        <a:buFontTx/>
                        <a:buNone/>
                        <a:tabLst>
                          <a:tab pos="269875" algn="r"/>
                        </a:tabLst>
                      </a:pPr>
                      <a:r>
                        <a:rPr kumimoji="0" lang="pl-PL" altLang="pl-PL" sz="1600" b="1" i="0" u="none" strike="noStrike" cap="none" normalizeH="0" baseline="0" smtClean="0">
                          <a:ln>
                            <a:noFill/>
                          </a:ln>
                          <a:solidFill>
                            <a:schemeClr val="tx1"/>
                          </a:solidFill>
                          <a:effectLst/>
                          <a:latin typeface="Times New Roman" panose="02020603050405020304" pitchFamily="18" charset="0"/>
                          <a:cs typeface="Times New Roman" panose="02020603050405020304" pitchFamily="18" charset="0"/>
                        </a:rPr>
                        <a:t>1 </a:t>
                      </a:r>
                    </a:p>
                  </a:txBody>
                  <a:tcPr marL="68580" marR="68580" marT="0" marB="0" anchor="ctr" horzOverflow="overflow">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lnTlToBr>
                      <a:noFill/>
                    </a:lnTlToBr>
                    <a:lnBlToTr>
                      <a:noFill/>
                    </a:lnBlToTr>
                    <a:noFill/>
                  </a:tcPr>
                </a:tc>
                <a:extLst>
                  <a:ext uri="{0D108BD9-81ED-4DB2-BD59-A6C34878D82A}">
                    <a16:rowId xmlns="" xmlns:a16="http://schemas.microsoft.com/office/drawing/2014/main" val="2849701533"/>
                  </a:ext>
                </a:extLst>
              </a:tr>
            </a:tbl>
          </a:graphicData>
        </a:graphic>
      </p:graphicFrame>
      <p:sp>
        <p:nvSpPr>
          <p:cNvPr id="112683" name="Rectangle 1"/>
          <p:cNvSpPr>
            <a:spLocks noChangeArrowheads="1"/>
          </p:cNvSpPr>
          <p:nvPr/>
        </p:nvSpPr>
        <p:spPr bwMode="auto">
          <a:xfrm>
            <a:off x="233363" y="5775325"/>
            <a:ext cx="8532812" cy="523875"/>
          </a:xfrm>
          <a:prstGeom prst="rect">
            <a:avLst/>
          </a:prstGeom>
          <a:noFill/>
          <a:ln w="9525">
            <a:noFill/>
            <a:miter lim="800000"/>
            <a:headEnd/>
            <a:tailEnd/>
          </a:ln>
          <a:effectLst/>
        </p:spPr>
        <p:txBody>
          <a:bodyPr anchor="ctr">
            <a:spAutoFit/>
          </a:bodyPr>
          <a:lstStyle/>
          <a:p>
            <a:pPr algn="just">
              <a:tabLst>
                <a:tab pos="269875" algn="r"/>
              </a:tabLst>
            </a:pPr>
            <a:r>
              <a:rPr lang="pl-PL" altLang="pl-PL" sz="1400" b="1">
                <a:cs typeface="Times New Roman" pitchFamily="18" charset="0"/>
              </a:rPr>
              <a:t>Uwaga! </a:t>
            </a:r>
            <a:r>
              <a:rPr lang="pl-PL" altLang="pl-PL" sz="1400">
                <a:cs typeface="Times New Roman" pitchFamily="18" charset="0"/>
              </a:rPr>
              <a:t>Suma głosów oddanych za wyborem kandydata i przeciw wyborowi kandydata (rubryka „Razem”) i głosów nieważnych (pkt. 11) </a:t>
            </a:r>
            <a:r>
              <a:rPr lang="pl-PL" altLang="pl-PL" sz="1400" b="1">
                <a:cs typeface="Times New Roman" pitchFamily="18" charset="0"/>
              </a:rPr>
              <a:t>musi</a:t>
            </a:r>
            <a:r>
              <a:rPr lang="pl-PL" altLang="pl-PL" sz="1400">
                <a:cs typeface="Times New Roman" pitchFamily="18" charset="0"/>
              </a:rPr>
              <a:t> </a:t>
            </a:r>
            <a:r>
              <a:rPr lang="pl-PL" altLang="pl-PL" sz="1400" b="1">
                <a:cs typeface="Times New Roman" pitchFamily="18" charset="0"/>
              </a:rPr>
              <a:t>być</a:t>
            </a:r>
            <a:r>
              <a:rPr lang="pl-PL" altLang="pl-PL" sz="1400">
                <a:cs typeface="Times New Roman" pitchFamily="18" charset="0"/>
              </a:rPr>
              <a:t> równa liczbie z pkt. 10, czyli liczbie kart ważnych.</a:t>
            </a:r>
            <a:endParaRPr lang="pl-PL" altLang="pl-PL" sz="1400"/>
          </a:p>
        </p:txBody>
      </p:sp>
      <p:sp>
        <p:nvSpPr>
          <p:cNvPr id="112684" name="Rectangle 1"/>
          <p:cNvSpPr>
            <a:spLocks noChangeArrowheads="1"/>
          </p:cNvSpPr>
          <p:nvPr/>
        </p:nvSpPr>
        <p:spPr bwMode="auto">
          <a:xfrm>
            <a:off x="395288" y="1333500"/>
            <a:ext cx="6372225" cy="307975"/>
          </a:xfrm>
          <a:prstGeom prst="rect">
            <a:avLst/>
          </a:prstGeom>
          <a:noFill/>
          <a:ln w="9525">
            <a:noFill/>
            <a:miter lim="800000"/>
            <a:headEnd/>
            <a:tailEnd/>
          </a:ln>
          <a:effectLst/>
        </p:spPr>
        <p:txBody>
          <a:bodyPr anchor="ctr">
            <a:spAutoFit/>
          </a:bodyPr>
          <a:lstStyle/>
          <a:p>
            <a:pPr algn="just">
              <a:tabLst>
                <a:tab pos="269875" algn="r"/>
              </a:tabLst>
            </a:pPr>
            <a:r>
              <a:rPr lang="pl-PL" altLang="pl-PL" sz="1400" b="1">
                <a:cs typeface="Times New Roman" pitchFamily="18" charset="0"/>
              </a:rPr>
              <a:t>Dane kandydata</a:t>
            </a:r>
            <a:endParaRPr lang="pl-PL" altLang="pl-PL" sz="1400"/>
          </a:p>
        </p:txBody>
      </p:sp>
    </p:spTree>
  </p:cSld>
  <p:clrMapOvr>
    <a:masterClrMapping/>
  </p:clrMapOvr>
  <p:timing>
    <p:tnLst>
      <p:par>
        <p:cTn id="1" dur="indefinite" restart="never" nodeType="tmRoot"/>
      </p:par>
    </p:tnLst>
  </p:timing>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Prostokąt 3"/>
          <p:cNvSpPr>
            <a:spLocks noChangeArrowheads="1"/>
          </p:cNvSpPr>
          <p:nvPr/>
        </p:nvSpPr>
        <p:spPr bwMode="auto">
          <a:xfrm>
            <a:off x="-36513" y="620713"/>
            <a:ext cx="8101013" cy="400050"/>
          </a:xfrm>
          <a:prstGeom prst="rect">
            <a:avLst/>
          </a:prstGeom>
          <a:noFill/>
          <a:ln w="9525">
            <a:noFill/>
            <a:miter lim="800000"/>
            <a:headEnd/>
            <a:tailEnd/>
          </a:ln>
        </p:spPr>
        <p:txBody>
          <a:bodyPr>
            <a:spAutoFit/>
          </a:bodyPr>
          <a:lstStyle/>
          <a:p>
            <a:pPr algn="ctr"/>
            <a:r>
              <a:rPr lang="pl-PL" altLang="pl-PL" sz="2000" b="1">
                <a:solidFill>
                  <a:srgbClr val="C00000"/>
                </a:solidFill>
              </a:rPr>
              <a:t>Wypełnianie punktów 14 – 17 protokołów głosowania</a:t>
            </a:r>
            <a:endParaRPr lang="pl-PL" altLang="pl-PL" sz="2000" b="1">
              <a:solidFill>
                <a:srgbClr val="FF0000"/>
              </a:solidFill>
            </a:endParaRPr>
          </a:p>
        </p:txBody>
      </p:sp>
      <p:sp>
        <p:nvSpPr>
          <p:cNvPr id="113667" name="Prostokąt 2"/>
          <p:cNvSpPr>
            <a:spLocks noChangeArrowheads="1"/>
          </p:cNvSpPr>
          <p:nvPr/>
        </p:nvSpPr>
        <p:spPr bwMode="auto">
          <a:xfrm>
            <a:off x="323850" y="1517650"/>
            <a:ext cx="8280400" cy="4432300"/>
          </a:xfrm>
          <a:prstGeom prst="rect">
            <a:avLst/>
          </a:prstGeom>
          <a:noFill/>
          <a:ln w="9525">
            <a:noFill/>
            <a:miter lim="800000"/>
            <a:headEnd/>
            <a:tailEnd/>
          </a:ln>
        </p:spPr>
        <p:txBody>
          <a:bodyPr>
            <a:spAutoFit/>
          </a:bodyPr>
          <a:lstStyle/>
          <a:p>
            <a:pPr algn="just">
              <a:spcBef>
                <a:spcPts val="600"/>
              </a:spcBef>
              <a:tabLst>
                <a:tab pos="179388" algn="l"/>
                <a:tab pos="269875" algn="l"/>
              </a:tabLst>
            </a:pPr>
            <a:r>
              <a:rPr lang="pl-PL" altLang="pl-PL" sz="1400" b="1">
                <a:latin typeface="Times New Roman" pitchFamily="18" charset="0"/>
              </a:rPr>
              <a:t>IV.	UWAGI I ADNOTACJE</a:t>
            </a:r>
          </a:p>
          <a:p>
            <a:pPr>
              <a:lnSpc>
                <a:spcPts val="1600"/>
              </a:lnSpc>
              <a:tabLst>
                <a:tab pos="179388" algn="l"/>
                <a:tab pos="269875" algn="l"/>
              </a:tabLst>
            </a:pPr>
            <a:r>
              <a:rPr lang="pl-PL" altLang="pl-PL" sz="1400">
                <a:latin typeface="Times New Roman" pitchFamily="18" charset="0"/>
                <a:cs typeface="Times New Roman" pitchFamily="18" charset="0"/>
              </a:rPr>
              <a:t>14.</a:t>
            </a:r>
            <a:r>
              <a:rPr lang="pl-PL" altLang="pl-PL" sz="1400" baseline="30000">
                <a:latin typeface="Times New Roman" pitchFamily="18" charset="0"/>
                <a:cs typeface="Times New Roman" pitchFamily="18" charset="0"/>
                <a:hlinkClick r:id="" action="ppaction://hlinkfile"/>
              </a:rPr>
              <a:t>*)</a:t>
            </a:r>
            <a:r>
              <a:rPr lang="pl-PL" altLang="pl-PL" sz="1400">
                <a:latin typeface="Times New Roman" pitchFamily="18" charset="0"/>
                <a:cs typeface="Times New Roman" pitchFamily="18" charset="0"/>
              </a:rPr>
              <a:t>	Uwagi o przypuszczalnej przyczynie różnicy pomiędzy sumą liczb z pkt. 3 i 4 a liczbą z pkt. 2; jeżeli różnica nie występuje, wpisać „brak uwag”:	………</a:t>
            </a:r>
            <a:r>
              <a:rPr lang="pl-PL" altLang="pl-PL" sz="1400" b="1">
                <a:latin typeface="Times New Roman" pitchFamily="18" charset="0"/>
                <a:cs typeface="Times New Roman" pitchFamily="18" charset="0"/>
              </a:rPr>
              <a:t>Brak uwag</a:t>
            </a:r>
            <a:r>
              <a:rPr lang="pl-PL" altLang="pl-PL" sz="1400">
                <a:latin typeface="Times New Roman" pitchFamily="18" charset="0"/>
                <a:cs typeface="Times New Roman" pitchFamily="18" charset="0"/>
              </a:rPr>
              <a:t>…………………..……..……………….</a:t>
            </a:r>
          </a:p>
          <a:p>
            <a:pPr>
              <a:lnSpc>
                <a:spcPts val="1600"/>
              </a:lnSpc>
              <a:tabLst>
                <a:tab pos="179388" algn="l"/>
                <a:tab pos="269875" algn="l"/>
              </a:tabLst>
            </a:pPr>
            <a:r>
              <a:rPr lang="pl-PL" altLang="pl-PL" sz="1400">
                <a:latin typeface="Times New Roman" pitchFamily="18" charset="0"/>
                <a:cs typeface="Times New Roman" pitchFamily="18" charset="0"/>
              </a:rPr>
              <a:t>…………………………………………………………………………………………………………………….</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lnSpc>
                <a:spcPts val="1600"/>
              </a:lnSpc>
              <a:tabLst>
                <a:tab pos="179388" algn="l"/>
                <a:tab pos="269875" algn="l"/>
              </a:tabLst>
            </a:pPr>
            <a:r>
              <a:rPr lang="pl-PL" altLang="pl-PL" sz="1400">
                <a:latin typeface="Times New Roman" pitchFamily="18" charset="0"/>
                <a:cs typeface="Times New Roman" pitchFamily="18" charset="0"/>
              </a:rPr>
              <a:t>15.</a:t>
            </a:r>
            <a:r>
              <a:rPr lang="pl-PL" altLang="pl-PL" sz="1400" baseline="30000">
                <a:latin typeface="Times New Roman" pitchFamily="18" charset="0"/>
                <a:cs typeface="Times New Roman" pitchFamily="18" charset="0"/>
              </a:rPr>
              <a:t>*)</a:t>
            </a:r>
            <a:r>
              <a:rPr lang="pl-PL" altLang="pl-PL" sz="1400">
                <a:latin typeface="Times New Roman" pitchFamily="18" charset="0"/>
                <a:cs typeface="Times New Roman" pitchFamily="18" charset="0"/>
              </a:rPr>
              <a:t>	Uwagi o przypuszczalnej przyczynie różnicy pomiędzy liczbą z pkt. 8 pomniejszoną o liczbę z pkt. 8a a liczbą z pkt. 4, a także o przypuszczalnej przyczynie różnicy pomiędzy liczbą z pkt. 8a a liczbą z pkt. 7e; jeżeli różnice nie występują, wpisać „brak uwag”: .... </a:t>
            </a:r>
            <a:r>
              <a:rPr lang="pl-PL" altLang="pl-PL" sz="1400" b="1">
                <a:latin typeface="Times New Roman" pitchFamily="18" charset="0"/>
                <a:cs typeface="Times New Roman" pitchFamily="18" charset="0"/>
              </a:rPr>
              <a:t>Wyborca prawdopodobnie wyniósł kartę do wyboru rady powiatu </a:t>
            </a:r>
            <a:r>
              <a:rPr lang="pl-PL" altLang="pl-PL" sz="1400">
                <a:latin typeface="Times New Roman" pitchFamily="18" charset="0"/>
                <a:cs typeface="Times New Roman" pitchFamily="18" charset="0"/>
              </a:rPr>
              <a:t>………………………………………………………………………..</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lnSpc>
                <a:spcPts val="1600"/>
              </a:lnSpc>
              <a:tabLst>
                <a:tab pos="179388" algn="l"/>
                <a:tab pos="269875" algn="l"/>
              </a:tabLst>
            </a:pPr>
            <a:r>
              <a:rPr lang="pl-PL" altLang="pl-PL" sz="1400">
                <a:latin typeface="Times New Roman" pitchFamily="18" charset="0"/>
                <a:cs typeface="Times New Roman" pitchFamily="18" charset="0"/>
              </a:rPr>
              <a:t>16.</a:t>
            </a:r>
            <a:r>
              <a:rPr lang="pl-PL" altLang="pl-PL" sz="1400" baseline="30000">
                <a:latin typeface="Times New Roman" pitchFamily="18" charset="0"/>
                <a:cs typeface="Times New Roman" pitchFamily="18" charset="0"/>
              </a:rPr>
              <a:t>*)</a:t>
            </a:r>
            <a:r>
              <a:rPr lang="pl-PL" altLang="pl-PL" sz="1400">
                <a:latin typeface="Times New Roman" pitchFamily="18" charset="0"/>
                <a:cs typeface="Times New Roman" pitchFamily="18" charset="0"/>
              </a:rPr>
              <a:t>	Uwagi o przypuszczalnej przyczynie wystąpienia kart nieważnych (pkt. 9); jeżeli liczba w pkt. 9 wynosi 0, wpisać „brak uwag”: ……………</a:t>
            </a:r>
            <a:r>
              <a:rPr lang="pl-PL" altLang="pl-PL" sz="1400" b="1">
                <a:latin typeface="Times New Roman" pitchFamily="18" charset="0"/>
                <a:cs typeface="Times New Roman" pitchFamily="18" charset="0"/>
              </a:rPr>
              <a:t> Brak uwag </a:t>
            </a:r>
            <a:r>
              <a:rPr lang="pl-PL" altLang="pl-PL" sz="1400">
                <a:latin typeface="Times New Roman" pitchFamily="18" charset="0"/>
                <a:cs typeface="Times New Roman" pitchFamily="18" charset="0"/>
              </a:rPr>
              <a:t>……………………………………………………..</a:t>
            </a:r>
          </a:p>
          <a:p>
            <a:pPr>
              <a:lnSpc>
                <a:spcPts val="1600"/>
              </a:lnSpc>
              <a:tabLst>
                <a:tab pos="179388" algn="l"/>
                <a:tab pos="269875" algn="l"/>
              </a:tabLst>
            </a:pPr>
            <a:r>
              <a:rPr lang="pl-PL" altLang="pl-PL" sz="1400">
                <a:latin typeface="Times New Roman" pitchFamily="18" charset="0"/>
                <a:cs typeface="Times New Roman" pitchFamily="18" charset="0"/>
              </a:rPr>
              <a:t>…………………………………………………………………………………………………………………..</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lnSpc>
                <a:spcPts val="1600"/>
              </a:lnSpc>
              <a:tabLst>
                <a:tab pos="179388" algn="l"/>
                <a:tab pos="269875" algn="l"/>
              </a:tabLst>
            </a:pPr>
            <a:r>
              <a:rPr lang="pl-PL" altLang="pl-PL" sz="1400">
                <a:latin typeface="Times New Roman" pitchFamily="18" charset="0"/>
                <a:cs typeface="Times New Roman" pitchFamily="18" charset="0"/>
              </a:rPr>
              <a:t>17.</a:t>
            </a:r>
            <a:r>
              <a:rPr lang="pl-PL" altLang="pl-PL" sz="1400" baseline="30000">
                <a:latin typeface="Times New Roman" pitchFamily="18" charset="0"/>
                <a:cs typeface="Times New Roman" pitchFamily="18" charset="0"/>
              </a:rPr>
              <a:t>*)	</a:t>
            </a:r>
            <a:r>
              <a:rPr lang="pl-PL" altLang="pl-PL" sz="1400">
                <a:latin typeface="Times New Roman" pitchFamily="18" charset="0"/>
                <a:cs typeface="Times New Roman" pitchFamily="18" charset="0"/>
              </a:rPr>
              <a:t>W trakcie głosowania wydano następujące zarządzenia; jeżeli nie wydano, wpisać „brak zarządzeń”: </a:t>
            </a:r>
          </a:p>
          <a:p>
            <a:pPr>
              <a:lnSpc>
                <a:spcPts val="1600"/>
              </a:lnSpc>
              <a:tabLst>
                <a:tab pos="179388" algn="l"/>
                <a:tab pos="269875" algn="l"/>
              </a:tabLst>
            </a:pPr>
            <a:r>
              <a:rPr lang="pl-PL" altLang="pl-PL" sz="1400">
                <a:latin typeface="Times New Roman" pitchFamily="18" charset="0"/>
                <a:cs typeface="Times New Roman" pitchFamily="18" charset="0"/>
              </a:rPr>
              <a:t>………………………………………………………………………………………………………………….	</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br>
              <a:rPr lang="pl-PL" altLang="pl-PL" sz="1400">
                <a:latin typeface="Times New Roman" pitchFamily="18" charset="0"/>
                <a:cs typeface="Times New Roman" pitchFamily="18" charset="0"/>
              </a:rPr>
            </a:br>
            <a:r>
              <a:rPr lang="pl-PL" altLang="pl-PL" sz="1400">
                <a:latin typeface="Times New Roman" pitchFamily="18" charset="0"/>
                <a:cs typeface="Times New Roman" pitchFamily="18" charset="0"/>
              </a:rPr>
              <a:t>	</a:t>
            </a:r>
          </a:p>
          <a:p>
            <a:pPr>
              <a:tabLst>
                <a:tab pos="179388" algn="l"/>
                <a:tab pos="269875" algn="l"/>
              </a:tabLst>
            </a:pPr>
            <a:r>
              <a:rPr lang="pl-PL" altLang="pl-PL" sz="1400" baseline="30000">
                <a:latin typeface="Times New Roman" pitchFamily="18" charset="0"/>
                <a:cs typeface="Times New Roman" pitchFamily="18" charset="0"/>
                <a:hlinkClick r:id="" action="ppaction://hlinkfile"/>
              </a:rPr>
              <a:t>*)</a:t>
            </a:r>
            <a:r>
              <a:rPr lang="pl-PL" altLang="pl-PL" sz="1400" baseline="30000">
                <a:latin typeface="Times New Roman" pitchFamily="18" charset="0"/>
                <a:cs typeface="Times New Roman" pitchFamily="18" charset="0"/>
              </a:rPr>
              <a:t>	</a:t>
            </a:r>
            <a:r>
              <a:rPr lang="pl-PL" altLang="pl-PL" sz="1400">
                <a:latin typeface="Times New Roman" pitchFamily="18" charset="0"/>
                <a:cs typeface="Times New Roman" pitchFamily="18" charset="0"/>
              </a:rPr>
              <a:t>Jeżeli treść dotycząca danego punktu protokołu nie mieści się na formularzu, należy (wyjaśnienie napisać na osobnej kartce i) dołączyć  ją do protokołu, zaznaczając to w odpowiednim punkcie protokołu.</a:t>
            </a:r>
          </a:p>
        </p:txBody>
      </p:sp>
    </p:spTree>
  </p:cSld>
  <p:clrMapOvr>
    <a:masterClrMapping/>
  </p:clrMapOvr>
  <p:timing>
    <p:tnLst>
      <p:par>
        <p:cTn id="1" dur="indefinite" restart="never" nodeType="tmRoot"/>
      </p:par>
    </p:tnLst>
  </p:timing>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Prostokąt zaokrąglony 8"/>
          <p:cNvSpPr/>
          <p:nvPr/>
        </p:nvSpPr>
        <p:spPr>
          <a:xfrm>
            <a:off x="107950" y="5013325"/>
            <a:ext cx="7704138" cy="1800225"/>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4691" name="Prostokąt 3"/>
          <p:cNvSpPr>
            <a:spLocks noChangeArrowheads="1"/>
          </p:cNvSpPr>
          <p:nvPr/>
        </p:nvSpPr>
        <p:spPr bwMode="auto">
          <a:xfrm>
            <a:off x="-36513" y="620713"/>
            <a:ext cx="8101013" cy="400050"/>
          </a:xfrm>
          <a:prstGeom prst="rect">
            <a:avLst/>
          </a:prstGeom>
          <a:noFill/>
          <a:ln w="9525">
            <a:noFill/>
            <a:miter lim="800000"/>
            <a:headEnd/>
            <a:tailEnd/>
          </a:ln>
        </p:spPr>
        <p:txBody>
          <a:bodyPr>
            <a:spAutoFit/>
          </a:bodyPr>
          <a:lstStyle/>
          <a:p>
            <a:pPr algn="ctr"/>
            <a:r>
              <a:rPr lang="pl-PL" altLang="pl-PL" sz="2000" b="1">
                <a:solidFill>
                  <a:srgbClr val="C00000"/>
                </a:solidFill>
              </a:rPr>
              <a:t>Wypełnianie punktów 18 - 20 protokołów głosowania</a:t>
            </a:r>
            <a:endParaRPr lang="pl-PL" altLang="pl-PL" sz="2000" b="1">
              <a:solidFill>
                <a:srgbClr val="FF0000"/>
              </a:solidFill>
            </a:endParaRPr>
          </a:p>
        </p:txBody>
      </p:sp>
      <p:sp>
        <p:nvSpPr>
          <p:cNvPr id="114692" name="Prostokąt 3"/>
          <p:cNvSpPr>
            <a:spLocks noChangeArrowheads="1"/>
          </p:cNvSpPr>
          <p:nvPr/>
        </p:nvSpPr>
        <p:spPr bwMode="auto">
          <a:xfrm>
            <a:off x="250825" y="1092200"/>
            <a:ext cx="7993063" cy="3703638"/>
          </a:xfrm>
          <a:prstGeom prst="rect">
            <a:avLst/>
          </a:prstGeom>
          <a:noFill/>
          <a:ln w="9525">
            <a:noFill/>
            <a:miter lim="800000"/>
            <a:headEnd/>
            <a:tailEnd/>
          </a:ln>
        </p:spPr>
        <p:txBody>
          <a:bodyPr>
            <a:spAutoFit/>
          </a:bodyPr>
          <a:lstStyle/>
          <a:p>
            <a:pPr>
              <a:lnSpc>
                <a:spcPts val="1600"/>
              </a:lnSpc>
            </a:pPr>
            <a:r>
              <a:rPr lang="pl-PL" altLang="pl-PL" sz="1600">
                <a:latin typeface="Times New Roman" pitchFamily="18" charset="0"/>
                <a:cs typeface="Times New Roman" pitchFamily="18" charset="0"/>
              </a:rPr>
              <a:t>18.</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Adnotacja o wniesieniu uwag przez mężów zaufania z wymienieniem konkretnych zarzutów</a:t>
            </a:r>
            <a:r>
              <a:rPr lang="pl-PL" altLang="pl-PL" sz="1600" baseline="30000">
                <a:latin typeface="Times New Roman" pitchFamily="18" charset="0"/>
                <a:cs typeface="Times New Roman" pitchFamily="18" charset="0"/>
                <a:hlinkClick r:id="" action="ppaction://hlinkfile"/>
              </a:rPr>
              <a:t>*</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jeżeli nie ma, wpisać odpowiednio „brak zarzutów” lub „brak mężów zaufania w obwodzie”: ……………</a:t>
            </a:r>
            <a:r>
              <a:rPr lang="pl-PL" altLang="pl-PL" sz="1600" b="1">
                <a:latin typeface="Times New Roman" pitchFamily="18" charset="0"/>
                <a:cs typeface="Times New Roman" pitchFamily="18" charset="0"/>
              </a:rPr>
              <a:t>Brak mężów zaufania w obwodzie </a:t>
            </a:r>
            <a:r>
              <a:rPr lang="pl-PL" altLang="pl-PL" sz="1600">
                <a:latin typeface="Times New Roman" pitchFamily="18" charset="0"/>
                <a:cs typeface="Times New Roman" pitchFamily="18" charset="0"/>
              </a:rPr>
              <a:t>…………………….………..   ………………………………………………………………………………………..………</a:t>
            </a:r>
            <a:br>
              <a:rPr lang="pl-PL" altLang="pl-PL" sz="1600">
                <a:latin typeface="Times New Roman" pitchFamily="18" charset="0"/>
                <a:cs typeface="Times New Roman" pitchFamily="18" charset="0"/>
              </a:rPr>
            </a:br>
            <a:r>
              <a:rPr lang="pl-PL" altLang="pl-PL" sz="1600">
                <a:latin typeface="Times New Roman" pitchFamily="18" charset="0"/>
                <a:cs typeface="Times New Roman" pitchFamily="18" charset="0"/>
              </a:rPr>
              <a:t>	</a:t>
            </a:r>
          </a:p>
          <a:p>
            <a:pPr>
              <a:lnSpc>
                <a:spcPts val="1600"/>
              </a:lnSpc>
            </a:pPr>
            <a:r>
              <a:rPr lang="pl-PL" altLang="pl-PL" sz="1600">
                <a:latin typeface="Times New Roman" pitchFamily="18" charset="0"/>
                <a:cs typeface="Times New Roman" pitchFamily="18" charset="0"/>
              </a:rPr>
              <a:t>19.</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Adnotacja o wniesieniu uwag przez członków obwodowej komisji wyborczej ds. ustalenia wyników głosowania z wymienieniem konkretnych zarzutów</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jeżeli nie ma, wpisać „brak zarzutów”:  ………</a:t>
            </a:r>
            <a:r>
              <a:rPr lang="pl-PL" altLang="pl-PL" sz="1600" b="1">
                <a:latin typeface="Times New Roman" pitchFamily="18" charset="0"/>
                <a:cs typeface="Times New Roman" pitchFamily="18" charset="0"/>
              </a:rPr>
              <a:t>Brak zarzutów</a:t>
            </a:r>
            <a:r>
              <a:rPr lang="pl-PL" altLang="pl-PL" sz="1600">
                <a:latin typeface="Times New Roman" pitchFamily="18" charset="0"/>
                <a:cs typeface="Times New Roman" pitchFamily="18" charset="0"/>
              </a:rPr>
              <a:t>…………………………….....…………</a:t>
            </a:r>
          </a:p>
          <a:p>
            <a:pPr>
              <a:lnSpc>
                <a:spcPts val="1600"/>
              </a:lnSpc>
            </a:pPr>
            <a:r>
              <a:rPr lang="pl-PL" altLang="pl-PL" sz="1600">
                <a:latin typeface="Times New Roman" pitchFamily="18" charset="0"/>
                <a:cs typeface="Times New Roman" pitchFamily="18" charset="0"/>
              </a:rPr>
              <a:t>…………………………………………………………………..………………………..	</a:t>
            </a:r>
            <a:br>
              <a:rPr lang="pl-PL" altLang="pl-PL" sz="1600">
                <a:latin typeface="Times New Roman" pitchFamily="18" charset="0"/>
                <a:cs typeface="Times New Roman" pitchFamily="18" charset="0"/>
              </a:rPr>
            </a:br>
            <a:r>
              <a:rPr lang="pl-PL" altLang="pl-PL" sz="1600">
                <a:latin typeface="Times New Roman" pitchFamily="18" charset="0"/>
                <a:cs typeface="Times New Roman" pitchFamily="18" charset="0"/>
              </a:rPr>
              <a:t>	</a:t>
            </a:r>
          </a:p>
          <a:p>
            <a:pPr>
              <a:lnSpc>
                <a:spcPts val="1600"/>
              </a:lnSpc>
            </a:pPr>
            <a:r>
              <a:rPr lang="pl-PL" altLang="pl-PL" sz="1600">
                <a:latin typeface="Times New Roman" pitchFamily="18" charset="0"/>
                <a:cs typeface="Times New Roman" pitchFamily="18" charset="0"/>
              </a:rPr>
              <a:t>20.</a:t>
            </a:r>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Inne uwagi; jeżeli nie ma, wpisać „brak uwag”: </a:t>
            </a:r>
            <a:r>
              <a:rPr lang="pl-PL" altLang="pl-PL" sz="1600" b="1">
                <a:latin typeface="Times New Roman" pitchFamily="18" charset="0"/>
                <a:cs typeface="Times New Roman" pitchFamily="18" charset="0"/>
              </a:rPr>
              <a:t>…………   z urny wyjęto jedną  kartę przedartą na dwie części</a:t>
            </a:r>
            <a:r>
              <a:rPr lang="pl-PL" altLang="pl-PL" sz="1600">
                <a:latin typeface="Times New Roman" pitchFamily="18" charset="0"/>
                <a:cs typeface="Times New Roman" pitchFamily="18" charset="0"/>
              </a:rPr>
              <a:t> ………………………………… ……………………………..	</a:t>
            </a:r>
            <a:br>
              <a:rPr lang="pl-PL" altLang="pl-PL" sz="1600">
                <a:latin typeface="Times New Roman" pitchFamily="18" charset="0"/>
                <a:cs typeface="Times New Roman" pitchFamily="18" charset="0"/>
              </a:rPr>
            </a:br>
            <a:r>
              <a:rPr lang="pl-PL" altLang="pl-PL" sz="1600">
                <a:latin typeface="Times New Roman" pitchFamily="18" charset="0"/>
                <a:cs typeface="Times New Roman" pitchFamily="18" charset="0"/>
              </a:rPr>
              <a:t>	</a:t>
            </a:r>
          </a:p>
          <a:p>
            <a:pPr algn="just"/>
            <a:r>
              <a:rPr lang="pl-PL" altLang="pl-PL" sz="1600" baseline="30000">
                <a:latin typeface="Times New Roman" pitchFamily="18" charset="0"/>
                <a:cs typeface="Times New Roman" pitchFamily="18" charset="0"/>
              </a:rPr>
              <a:t>*)</a:t>
            </a:r>
            <a:r>
              <a:rPr lang="pl-PL" altLang="pl-PL" sz="1600">
                <a:latin typeface="Times New Roman" pitchFamily="18" charset="0"/>
                <a:cs typeface="Times New Roman" pitchFamily="18" charset="0"/>
              </a:rPr>
              <a:t>	W razie zgłoszenia uwag przez mężów zaufania lub członków obwodowej komisji wyborczej ds. ustalenia wyników głosowania, stanowisko obwodowej komisji wyborczej ds. ustalenia wyników głosowania wobec zarzutów należy dołączyć do protokołu.</a:t>
            </a:r>
          </a:p>
        </p:txBody>
      </p:sp>
      <p:cxnSp>
        <p:nvCxnSpPr>
          <p:cNvPr id="7" name="Łącznik prosty 6"/>
          <p:cNvCxnSpPr/>
          <p:nvPr/>
        </p:nvCxnSpPr>
        <p:spPr>
          <a:xfrm>
            <a:off x="1908175" y="3860800"/>
            <a:ext cx="4392613" cy="0"/>
          </a:xfrm>
          <a:prstGeom prst="line">
            <a:avLst/>
          </a:prstGeom>
          <a:ln w="28575">
            <a:solidFill>
              <a:srgbClr val="C00000"/>
            </a:solidFill>
          </a:ln>
        </p:spPr>
        <p:style>
          <a:lnRef idx="1">
            <a:schemeClr val="accent1"/>
          </a:lnRef>
          <a:fillRef idx="0">
            <a:schemeClr val="accent1"/>
          </a:fillRef>
          <a:effectRef idx="0">
            <a:schemeClr val="accent1"/>
          </a:effectRef>
          <a:fontRef idx="minor">
            <a:schemeClr val="tx1"/>
          </a:fontRef>
        </p:style>
      </p:cxnSp>
      <p:sp>
        <p:nvSpPr>
          <p:cNvPr id="114694" name="Prostokąt 7"/>
          <p:cNvSpPr>
            <a:spLocks noChangeArrowheads="1"/>
          </p:cNvSpPr>
          <p:nvPr/>
        </p:nvSpPr>
        <p:spPr bwMode="auto">
          <a:xfrm>
            <a:off x="179388" y="5102225"/>
            <a:ext cx="7416800" cy="1554163"/>
          </a:xfrm>
          <a:prstGeom prst="rect">
            <a:avLst/>
          </a:prstGeom>
          <a:noFill/>
          <a:ln w="9525">
            <a:noFill/>
            <a:miter lim="800000"/>
            <a:headEnd/>
            <a:tailEnd/>
          </a:ln>
        </p:spPr>
        <p:txBody>
          <a:bodyPr>
            <a:spAutoFit/>
          </a:bodyPr>
          <a:lstStyle/>
          <a:p>
            <a:r>
              <a:rPr lang="pl-PL" altLang="pl-PL" sz="1900" b="1">
                <a:solidFill>
                  <a:schemeClr val="bg1"/>
                </a:solidFill>
                <a:cs typeface="Arial" charset="0"/>
              </a:rPr>
              <a:t>Komisja ma obowiązek ustosunkować się do zarzutów wniesionych przez mężów zaufania lub członków komisji, załączając do protokołu wyjaśnienia. </a:t>
            </a:r>
          </a:p>
          <a:p>
            <a:r>
              <a:rPr lang="pl-PL" altLang="pl-PL" sz="1900" b="1">
                <a:solidFill>
                  <a:schemeClr val="bg1"/>
                </a:solidFill>
                <a:cs typeface="Arial" charset="0"/>
              </a:rPr>
              <a:t>Komisja ma obowiązek  przepisać informacje o zdarzeniach, zarządzeniach itd, które były wpisane w protokole przekazania.</a:t>
            </a:r>
          </a:p>
        </p:txBody>
      </p:sp>
    </p:spTree>
  </p:cSld>
  <p:clrMapOvr>
    <a:masterClrMapping/>
  </p:clrMapOvr>
  <p:timing>
    <p:tnLst>
      <p:par>
        <p:cTn id="1" dur="indefinite" restart="never" nodeType="tmRoot"/>
      </p:par>
    </p:tnLst>
  </p:timing>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Prostokąt 1"/>
          <p:cNvSpPr>
            <a:spLocks noChangeArrowheads="1"/>
          </p:cNvSpPr>
          <p:nvPr/>
        </p:nvSpPr>
        <p:spPr bwMode="auto">
          <a:xfrm>
            <a:off x="280988" y="1112838"/>
            <a:ext cx="5976937" cy="1938337"/>
          </a:xfrm>
          <a:prstGeom prst="rect">
            <a:avLst/>
          </a:prstGeom>
          <a:noFill/>
          <a:ln w="9525">
            <a:noFill/>
            <a:miter lim="800000"/>
            <a:headEnd/>
            <a:tailEnd/>
          </a:ln>
        </p:spPr>
        <p:txBody>
          <a:bodyPr>
            <a:spAutoFit/>
          </a:bodyPr>
          <a:lstStyle/>
          <a:p>
            <a:r>
              <a:rPr lang="pl-PL" altLang="pl-PL" sz="2000" b="1"/>
              <a:t>Jeżeli obwodowa komisja nie ma obsługi informatycznej w swojej siedzibie lub zachodzą przeszkody w wykorzystaniu systemu informatycznego, sporządza protokoły ręcznie, a następnie przekazuje właściwym komisjom terytorialnym.</a:t>
            </a:r>
          </a:p>
        </p:txBody>
      </p:sp>
      <p:pic>
        <p:nvPicPr>
          <p:cNvPr id="115715" name="Obraz 4" descr="Tips Dalam Dunia Kerja - BlogKu Inspirasiku"/>
          <p:cNvPicPr>
            <a:picLocks noChangeAspect="1"/>
          </p:cNvPicPr>
          <p:nvPr/>
        </p:nvPicPr>
        <p:blipFill>
          <a:blip r:embed="rId2"/>
          <a:srcRect/>
          <a:stretch>
            <a:fillRect/>
          </a:stretch>
        </p:blipFill>
        <p:spPr bwMode="auto">
          <a:xfrm>
            <a:off x="6694488" y="3789363"/>
            <a:ext cx="1905000" cy="1595437"/>
          </a:xfrm>
          <a:prstGeom prst="rect">
            <a:avLst/>
          </a:prstGeom>
          <a:noFill/>
          <a:ln w="9525">
            <a:noFill/>
            <a:miter lim="800000"/>
            <a:headEnd/>
            <a:tailEnd/>
          </a:ln>
        </p:spPr>
      </p:pic>
      <p:grpSp>
        <p:nvGrpSpPr>
          <p:cNvPr id="115716" name="Grupa 9"/>
          <p:cNvGrpSpPr>
            <a:grpSpLocks/>
          </p:cNvGrpSpPr>
          <p:nvPr/>
        </p:nvGrpSpPr>
        <p:grpSpPr bwMode="auto">
          <a:xfrm>
            <a:off x="6588125" y="1436688"/>
            <a:ext cx="2046288" cy="1595437"/>
            <a:chOff x="6948264" y="1400284"/>
            <a:chExt cx="2045405" cy="1595437"/>
          </a:xfrm>
        </p:grpSpPr>
        <p:pic>
          <p:nvPicPr>
            <p:cNvPr id="115720" name="Obraz 2" descr="Tips Dalam Dunia Kerja - BlogKu Inspirasiku"/>
            <p:cNvPicPr>
              <a:picLocks noChangeAspect="1"/>
            </p:cNvPicPr>
            <p:nvPr/>
          </p:nvPicPr>
          <p:blipFill>
            <a:blip r:embed="rId2"/>
            <a:srcRect/>
            <a:stretch>
              <a:fillRect/>
            </a:stretch>
          </p:blipFill>
          <p:spPr bwMode="auto">
            <a:xfrm>
              <a:off x="6948264" y="1400284"/>
              <a:ext cx="1905000" cy="1595437"/>
            </a:xfrm>
            <a:prstGeom prst="rect">
              <a:avLst/>
            </a:prstGeom>
            <a:noFill/>
            <a:ln w="9525">
              <a:noFill/>
              <a:miter lim="800000"/>
              <a:headEnd/>
              <a:tailEnd/>
            </a:ln>
          </p:spPr>
        </p:pic>
        <p:cxnSp>
          <p:nvCxnSpPr>
            <p:cNvPr id="6" name="Łącznik prosty 5"/>
            <p:cNvCxnSpPr/>
            <p:nvPr/>
          </p:nvCxnSpPr>
          <p:spPr>
            <a:xfrm>
              <a:off x="7019671" y="1484421"/>
              <a:ext cx="1872442" cy="1439863"/>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8" name="Łącznik prosty 7"/>
            <p:cNvCxnSpPr/>
            <p:nvPr/>
          </p:nvCxnSpPr>
          <p:spPr>
            <a:xfrm flipV="1">
              <a:off x="7019671" y="1555859"/>
              <a:ext cx="1973998" cy="1368425"/>
            </a:xfrm>
            <a:prstGeom prst="line">
              <a:avLst/>
            </a:prstGeom>
            <a:ln w="76200">
              <a:solidFill>
                <a:srgbClr val="FF0000"/>
              </a:solidFill>
            </a:ln>
          </p:spPr>
          <p:style>
            <a:lnRef idx="1">
              <a:schemeClr val="accent1"/>
            </a:lnRef>
            <a:fillRef idx="0">
              <a:schemeClr val="accent1"/>
            </a:fillRef>
            <a:effectRef idx="0">
              <a:schemeClr val="accent1"/>
            </a:effectRef>
            <a:fontRef idx="minor">
              <a:schemeClr val="tx1"/>
            </a:fontRef>
          </p:style>
        </p:cxnSp>
      </p:grpSp>
      <p:sp>
        <p:nvSpPr>
          <p:cNvPr id="115717" name="Prostokąt 10"/>
          <p:cNvSpPr>
            <a:spLocks noChangeArrowheads="1"/>
          </p:cNvSpPr>
          <p:nvPr/>
        </p:nvSpPr>
        <p:spPr bwMode="auto">
          <a:xfrm>
            <a:off x="280988" y="3429000"/>
            <a:ext cx="6378575" cy="3170238"/>
          </a:xfrm>
          <a:prstGeom prst="rect">
            <a:avLst/>
          </a:prstGeom>
          <a:noFill/>
          <a:ln w="9525">
            <a:noFill/>
            <a:miter lim="800000"/>
            <a:headEnd/>
            <a:tailEnd/>
          </a:ln>
        </p:spPr>
        <p:txBody>
          <a:bodyPr>
            <a:spAutoFit/>
          </a:bodyPr>
          <a:lstStyle/>
          <a:p>
            <a:r>
              <a:rPr lang="pl-PL" altLang="pl-PL" sz="2000" b="1"/>
              <a:t>Jeżeli obwodowa komisja posiada obsługę informatyczną w swojej siedzibie i nie zachodzą przeszkody w wykorzystaniu  systemu informatycznego, po ręcznym sporządzeniu projektu protokołu głosowania w obwodzie komisja wprowadza dane z protokołu do aplikacji „Protokoły obwodowe”, zwanej dalej „aplikacją”, dostarczonej komisji wraz z systemem informatycznym Wsparcie Organów Wyborczych (WOW). </a:t>
            </a:r>
          </a:p>
        </p:txBody>
      </p:sp>
      <p:cxnSp>
        <p:nvCxnSpPr>
          <p:cNvPr id="13" name="Łącznik prosty 12"/>
          <p:cNvCxnSpPr/>
          <p:nvPr/>
        </p:nvCxnSpPr>
        <p:spPr>
          <a:xfrm>
            <a:off x="1619250" y="3284538"/>
            <a:ext cx="4032250" cy="0"/>
          </a:xfrm>
          <a:prstGeom prst="line">
            <a:avLst/>
          </a:prstGeom>
          <a:ln w="57150">
            <a:solidFill>
              <a:srgbClr val="FF0000"/>
            </a:solidFill>
          </a:ln>
        </p:spPr>
        <p:style>
          <a:lnRef idx="1">
            <a:schemeClr val="accent1"/>
          </a:lnRef>
          <a:fillRef idx="0">
            <a:schemeClr val="accent1"/>
          </a:fillRef>
          <a:effectRef idx="0">
            <a:schemeClr val="accent1"/>
          </a:effectRef>
          <a:fontRef idx="minor">
            <a:schemeClr val="tx1"/>
          </a:fontRef>
        </p:style>
      </p:cxnSp>
      <p:sp>
        <p:nvSpPr>
          <p:cNvPr id="115719"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Prostokąt 1"/>
          <p:cNvSpPr>
            <a:spLocks noChangeArrowheads="1"/>
          </p:cNvSpPr>
          <p:nvPr/>
        </p:nvSpPr>
        <p:spPr bwMode="auto">
          <a:xfrm>
            <a:off x="323850" y="796925"/>
            <a:ext cx="7499350" cy="646113"/>
          </a:xfrm>
          <a:prstGeom prst="rect">
            <a:avLst/>
          </a:prstGeom>
          <a:noFill/>
          <a:ln w="9525">
            <a:noFill/>
            <a:miter lim="800000"/>
            <a:headEnd/>
            <a:tailEnd/>
          </a:ln>
        </p:spPr>
        <p:txBody>
          <a:bodyPr>
            <a:spAutoFit/>
          </a:bodyPr>
          <a:lstStyle/>
          <a:p>
            <a:r>
              <a:rPr lang="pl-PL" altLang="pl-PL" b="1">
                <a:solidFill>
                  <a:srgbClr val="FF0000"/>
                </a:solidFill>
              </a:rPr>
              <a:t>Procedura wprowadzania danych  do aplikacji oraz sprawdzenia poprawności sporządzenia projektu protokołu głosowania.</a:t>
            </a:r>
          </a:p>
        </p:txBody>
      </p:sp>
      <p:sp>
        <p:nvSpPr>
          <p:cNvPr id="113667" name="Prostokąt 3"/>
          <p:cNvSpPr>
            <a:spLocks noChangeArrowheads="1"/>
          </p:cNvSpPr>
          <p:nvPr/>
        </p:nvSpPr>
        <p:spPr bwMode="auto">
          <a:xfrm>
            <a:off x="130175" y="1484313"/>
            <a:ext cx="8423275" cy="5210175"/>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Lst>
        </p:spPr>
        <p:txBody>
          <a:bodyPr>
            <a:spAutoFit/>
          </a:bodyPr>
          <a:lstStyle>
            <a:lvl1pPr marL="285750" indent="-285750">
              <a:lnSpc>
                <a:spcPct val="90000"/>
              </a:lnSpc>
              <a:spcBef>
                <a:spcPts val="1000"/>
              </a:spcBef>
              <a:buFont typeface="Arial" panose="020B0604020202020204" pitchFamily="34" charset="0"/>
              <a:buChar char="•"/>
              <a:defRPr sz="2800">
                <a:solidFill>
                  <a:schemeClr val="tx1"/>
                </a:solidFill>
                <a:latin typeface="Calibri" panose="020F0502020204030204" pitchFamily="34" charset="0"/>
              </a:defRPr>
            </a:lvl1pPr>
            <a:lvl2pPr marL="742950" indent="-285750">
              <a:lnSpc>
                <a:spcPct val="90000"/>
              </a:lnSpc>
              <a:spcBef>
                <a:spcPts val="500"/>
              </a:spcBef>
              <a:buFont typeface="Arial" panose="020B0604020202020204" pitchFamily="34" charset="0"/>
              <a:buChar char="•"/>
              <a:defRPr sz="2400">
                <a:solidFill>
                  <a:schemeClr val="tx1"/>
                </a:solidFill>
                <a:latin typeface="Calibri" panose="020F0502020204030204" pitchFamily="34" charset="0"/>
              </a:defRPr>
            </a:lvl2pPr>
            <a:lvl3pPr marL="1143000" indent="-228600">
              <a:lnSpc>
                <a:spcPct val="90000"/>
              </a:lnSpc>
              <a:spcBef>
                <a:spcPts val="500"/>
              </a:spcBef>
              <a:buFont typeface="Arial" panose="020B0604020202020204" pitchFamily="34" charset="0"/>
              <a:buChar char="•"/>
              <a:defRPr sz="2000">
                <a:solidFill>
                  <a:schemeClr val="tx1"/>
                </a:solidFill>
                <a:latin typeface="Calibri" panose="020F0502020204030204" pitchFamily="34" charset="0"/>
              </a:defRPr>
            </a:lvl3pPr>
            <a:lvl4pPr marL="16002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4pPr>
            <a:lvl5pPr marL="2057400" indent="-228600">
              <a:lnSpc>
                <a:spcPct val="90000"/>
              </a:lnSpc>
              <a:spcBef>
                <a:spcPts val="500"/>
              </a:spcBef>
              <a:buFont typeface="Arial" panose="020B0604020202020204" pitchFamily="34" charset="0"/>
              <a:buChar char="•"/>
              <a:defRPr>
                <a:solidFill>
                  <a:schemeClr val="tx1"/>
                </a:solidFill>
                <a:latin typeface="Calibri" panose="020F0502020204030204"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a:solidFill>
                  <a:schemeClr val="tx1"/>
                </a:solidFill>
                <a:latin typeface="Calibri" panose="020F0502020204030204" pitchFamily="34" charset="0"/>
              </a:defRPr>
            </a:lvl9pPr>
          </a:lstStyle>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W każdym etapie prac w aplikacji, oprócz osoby odpowiedzialnej za obsługę informatyczną komisji, powinien brać udział przewodniczący komisji lub jego zastępca; przy tych czynnościach mogą być też obecni pozostali członkowie komisji, mężowie zaufania i obserwatorzy społeczni oraz obserwatorzy międzynarodowi. </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Przewodniczący lub zastępca przewodniczącego komisji przekazuje osobie odpowiedzialnej za obsługę informatyczną sporządzone przez komisję projekty protokołu głosowania w obwodzie do rad i w wyborach wójta.</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Osoba ta wprowadza wszystkie dane z projektów protokołów do aplikacji. </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W trakcie wprowadzania danych aplikacja może sygnalizować na ekranie monitora błędy (w kolorze czerwonym) i ostrzeżenia (w kolorze niebieskim). </a:t>
            </a:r>
          </a:p>
          <a:p>
            <a:pPr>
              <a:lnSpc>
                <a:spcPct val="100000"/>
              </a:lnSpc>
              <a:spcBef>
                <a:spcPct val="0"/>
              </a:spcBef>
              <a:buFont typeface="Wingdings" panose="05000000000000000000" pitchFamily="2" charset="2"/>
              <a:buChar char="Ø"/>
              <a:defRPr/>
            </a:pPr>
            <a:endParaRPr lang="pl-PL" altLang="pl-PL" sz="1750" b="1" dirty="0" smtClean="0">
              <a:latin typeface="Arial" panose="020B0604020202020204" pitchFamily="34" charset="0"/>
            </a:endParaRPr>
          </a:p>
          <a:p>
            <a:pPr>
              <a:lnSpc>
                <a:spcPct val="100000"/>
              </a:lnSpc>
              <a:spcBef>
                <a:spcPct val="0"/>
              </a:spcBef>
              <a:buFont typeface="Wingdings" panose="05000000000000000000" pitchFamily="2" charset="2"/>
              <a:buChar char="Ø"/>
              <a:defRPr/>
            </a:pPr>
            <a:r>
              <a:rPr lang="pl-PL" altLang="pl-PL" sz="1750" b="1" dirty="0" smtClean="0">
                <a:latin typeface="Arial" panose="020B0604020202020204" pitchFamily="34" charset="0"/>
              </a:rPr>
              <a:t>Mimo tej sygnalizacji przygotowane dane liczbowe należy wprowadzić do końca. </a:t>
            </a:r>
            <a:endParaRPr lang="pl-PL" altLang="pl-PL" sz="1750" b="1" dirty="0" smtClean="0">
              <a:solidFill>
                <a:srgbClr val="FF0000"/>
              </a:solidFill>
              <a:latin typeface="Arial" panose="020B0604020202020204" pitchFamily="34" charset="0"/>
            </a:endParaRPr>
          </a:p>
        </p:txBody>
      </p:sp>
      <p:sp>
        <p:nvSpPr>
          <p:cNvPr id="116740"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1835150" y="5661025"/>
            <a:ext cx="5329238" cy="1081088"/>
          </a:xfrm>
          <a:prstGeom prst="roundRect">
            <a:avLst/>
          </a:prstGeom>
          <a:noFill/>
          <a:ln w="381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7763" name="Prostokąt 1"/>
          <p:cNvSpPr>
            <a:spLocks noChangeArrowheads="1"/>
          </p:cNvSpPr>
          <p:nvPr/>
        </p:nvSpPr>
        <p:spPr bwMode="auto">
          <a:xfrm>
            <a:off x="107950" y="1474788"/>
            <a:ext cx="8928100" cy="4108450"/>
          </a:xfrm>
          <a:prstGeom prst="rect">
            <a:avLst/>
          </a:prstGeom>
          <a:noFill/>
          <a:ln w="9525">
            <a:noFill/>
            <a:miter lim="800000"/>
            <a:headEnd/>
            <a:tailEnd/>
          </a:ln>
        </p:spPr>
        <p:txBody>
          <a:bodyPr>
            <a:spAutoFit/>
          </a:bodyPr>
          <a:lstStyle/>
          <a:p>
            <a:pPr marL="285750" indent="-285750">
              <a:buFont typeface="Wingdings" pitchFamily="2" charset="2"/>
              <a:buChar char="Ø"/>
            </a:pPr>
            <a:r>
              <a:rPr lang="pl-PL" altLang="pl-PL" sz="1700" b="1"/>
              <a:t>Należy wydrukować zestawienie błędów.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Obowiązkiem komisji jest ustalenie przyczyny błędu i jego usunięcie przez wprowadzenie w odpowiednich rubrykach prawidłowych danych liczbowych, </a:t>
            </a:r>
            <a:r>
              <a:rPr lang="pl-PL" altLang="pl-PL" sz="1700" b="1">
                <a:latin typeface="Arial Black" pitchFamily="34" charset="0"/>
              </a:rPr>
              <a:t>bowiem bez usunięcia </a:t>
            </a:r>
            <a:r>
              <a:rPr lang="pl-PL" altLang="pl-PL" sz="1700" b="1" u="sng">
                <a:latin typeface="Arial Black" pitchFamily="34" charset="0"/>
              </a:rPr>
              <a:t>błędów</a:t>
            </a:r>
            <a:r>
              <a:rPr lang="pl-PL" altLang="pl-PL" sz="1700" b="1">
                <a:latin typeface="Arial Black" pitchFamily="34" charset="0"/>
              </a:rPr>
              <a:t>  protokół nie może zostać wydrukowany.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W tym celu komisja powinna przeanalizować treść komunikatu o błędzie, sprawdzić odpowiednie dane liczbowe na arkuszach pomocniczych, sprawdzić prawidłowość działań arytmetycznych, a jeśli to jest konieczne – powtórzyć czynności związane z ustaleniem wyników głosowania.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Wydrukowane zestawienie błędów podpisują wszystkie osoby wchodzące w skład komisji uczestniczące w ustalaniu wyników głosowania oraz opatruje się je pieczęcią komisji. </a:t>
            </a:r>
          </a:p>
          <a:p>
            <a:pPr marL="285750" indent="-285750">
              <a:buFont typeface="Wingdings" pitchFamily="2" charset="2"/>
              <a:buChar char="Ø"/>
            </a:pPr>
            <a:endParaRPr lang="pl-PL" altLang="pl-PL" sz="1000" b="1"/>
          </a:p>
          <a:p>
            <a:pPr marL="285750" indent="-285750">
              <a:buFont typeface="Wingdings" pitchFamily="2" charset="2"/>
              <a:buChar char="Ø"/>
            </a:pPr>
            <a:r>
              <a:rPr lang="pl-PL" altLang="pl-PL" sz="1700" b="1"/>
              <a:t>Dokument ten nie jest przekazywany do terytorialnej komisji wyborczej, lecz pozostaje w dokumentacji komisji obwodowej; </a:t>
            </a:r>
          </a:p>
        </p:txBody>
      </p:sp>
      <p:sp>
        <p:nvSpPr>
          <p:cNvPr id="117764" name="Prostokąt 3"/>
          <p:cNvSpPr>
            <a:spLocks noChangeArrowheads="1"/>
          </p:cNvSpPr>
          <p:nvPr/>
        </p:nvSpPr>
        <p:spPr bwMode="auto">
          <a:xfrm>
            <a:off x="250825" y="828675"/>
            <a:ext cx="7273925" cy="646113"/>
          </a:xfrm>
          <a:prstGeom prst="rect">
            <a:avLst/>
          </a:prstGeom>
          <a:noFill/>
          <a:ln w="9525">
            <a:noFill/>
            <a:miter lim="800000"/>
            <a:headEnd/>
            <a:tailEnd/>
          </a:ln>
        </p:spPr>
        <p:txBody>
          <a:bodyPr>
            <a:spAutoFit/>
          </a:bodyPr>
          <a:lstStyle/>
          <a:p>
            <a:r>
              <a:rPr lang="pl-PL" altLang="pl-PL" b="1">
                <a:solidFill>
                  <a:srgbClr val="FF0000"/>
                </a:solidFill>
                <a:latin typeface="Arial Black" pitchFamily="34" charset="0"/>
              </a:rPr>
              <a:t>Co zrobić, gdy po wprowadzeniu wszystkich danych liczbowych aplikacja sygnalizuje błędy lub ostrzeżenia?</a:t>
            </a:r>
          </a:p>
        </p:txBody>
      </p:sp>
      <p:sp>
        <p:nvSpPr>
          <p:cNvPr id="117765"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117766" name="pole tekstowe 1"/>
          <p:cNvSpPr txBox="1">
            <a:spLocks noChangeArrowheads="1"/>
          </p:cNvSpPr>
          <p:nvPr/>
        </p:nvSpPr>
        <p:spPr bwMode="auto">
          <a:xfrm>
            <a:off x="2124075" y="5661025"/>
            <a:ext cx="4968875" cy="923925"/>
          </a:xfrm>
          <a:prstGeom prst="rect">
            <a:avLst/>
          </a:prstGeom>
          <a:noFill/>
          <a:ln w="9525">
            <a:noFill/>
            <a:miter lim="800000"/>
            <a:headEnd/>
            <a:tailEnd/>
          </a:ln>
        </p:spPr>
        <p:txBody>
          <a:bodyPr>
            <a:spAutoFit/>
          </a:bodyPr>
          <a:lstStyle/>
          <a:p>
            <a:r>
              <a:rPr lang="pl-PL" altLang="pl-PL" b="1"/>
              <a:t>Uwaga:</a:t>
            </a:r>
          </a:p>
          <a:p>
            <a:r>
              <a:rPr lang="pl-PL" altLang="pl-PL" b="1"/>
              <a:t>błędy wyświetlane są na </a:t>
            </a:r>
            <a:r>
              <a:rPr lang="pl-PL" altLang="pl-PL" b="1">
                <a:solidFill>
                  <a:srgbClr val="FF0000"/>
                </a:solidFill>
                <a:latin typeface="Arial Black" pitchFamily="34" charset="0"/>
              </a:rPr>
              <a:t>czerwono</a:t>
            </a:r>
            <a:r>
              <a:rPr lang="pl-PL" altLang="pl-PL" b="1"/>
              <a:t>,</a:t>
            </a:r>
          </a:p>
          <a:p>
            <a:r>
              <a:rPr lang="pl-PL" altLang="pl-PL" b="1"/>
              <a:t>ostrzeżenia wyświetlane są na </a:t>
            </a:r>
            <a:r>
              <a:rPr lang="pl-PL" altLang="pl-PL" b="1">
                <a:solidFill>
                  <a:srgbClr val="0070C0"/>
                </a:solidFill>
                <a:latin typeface="Arial Black" pitchFamily="34" charset="0"/>
              </a:rPr>
              <a:t>niebiesko</a:t>
            </a:r>
            <a:r>
              <a:rPr lang="pl-PL" altLang="pl-PL" b="1"/>
              <a:t>.</a:t>
            </a:r>
          </a:p>
        </p:txBody>
      </p:sp>
    </p:spTree>
  </p:cSld>
  <p:clrMapOvr>
    <a:masterClrMapping/>
  </p:clrMapOvr>
  <p:timing>
    <p:tnLst>
      <p:par>
        <p:cTn id="1" dur="indefinite" restart="never" nodeType="tmRoot"/>
      </p:par>
    </p:tnLst>
  </p:timing>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rostokąt zaokrąglony 2"/>
          <p:cNvSpPr/>
          <p:nvPr/>
        </p:nvSpPr>
        <p:spPr>
          <a:xfrm>
            <a:off x="468313" y="5873750"/>
            <a:ext cx="7199312" cy="795338"/>
          </a:xfrm>
          <a:prstGeom prst="roundRect">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18787" name="Prostokąt 1"/>
          <p:cNvSpPr>
            <a:spLocks noChangeArrowheads="1"/>
          </p:cNvSpPr>
          <p:nvPr/>
        </p:nvSpPr>
        <p:spPr bwMode="auto">
          <a:xfrm>
            <a:off x="323850" y="1903413"/>
            <a:ext cx="8351838" cy="3970337"/>
          </a:xfrm>
          <a:prstGeom prst="rect">
            <a:avLst/>
          </a:prstGeom>
          <a:noFill/>
          <a:ln w="9525">
            <a:noFill/>
            <a:miter lim="800000"/>
            <a:headEnd/>
            <a:tailEnd/>
          </a:ln>
        </p:spPr>
        <p:txBody>
          <a:bodyPr>
            <a:spAutoFit/>
          </a:bodyPr>
          <a:lstStyle/>
          <a:p>
            <a:pPr marL="285750" indent="-285750">
              <a:buFont typeface="Wingdings" pitchFamily="2" charset="2"/>
              <a:buChar char="Ø"/>
            </a:pPr>
            <a:r>
              <a:rPr lang="pl-PL" altLang="pl-PL" b="1">
                <a:latin typeface="Arial Black" pitchFamily="34" charset="0"/>
              </a:rPr>
              <a:t>analizuje treści </a:t>
            </a:r>
            <a:r>
              <a:rPr lang="pl-PL" altLang="pl-PL" b="1" u="sng">
                <a:latin typeface="Arial Black" pitchFamily="34" charset="0"/>
              </a:rPr>
              <a:t>ostrzeżeń</a:t>
            </a:r>
            <a:r>
              <a:rPr lang="pl-PL" altLang="pl-PL" b="1">
                <a:latin typeface="Arial Black" pitchFamily="34" charset="0"/>
              </a:rPr>
              <a:t> </a:t>
            </a:r>
            <a:r>
              <a:rPr lang="pl-PL" altLang="pl-PL" b="1"/>
              <a:t>i – w razie stwierdzenia ich zasadności  – dokonuje korekty danych liczbowych,</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jeżeli natomiast komisja, po analizie ostrzeżeń, dojdzie do wniosku, że dane liczbowe są prawidłowe, powinna wpisać zajęte stanowisko na wydruku raportu ostrzeżeń,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raport ostrzeżeń podpisują wszystkie osoby wchodzące w skład komisji uczestniczącej w ustalaniu wyników głosowania oraz opatruje się go pieczęcią komisji,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komisja przekazuje wraz z protokołem do właściwej terytorialnej komisji wyborczej podpisany wydruk raportu ostrzeżeń, jeśli uznała ostrzeżenia za niezasadne i nie dokonała korekty danych liczbowych.</a:t>
            </a:r>
          </a:p>
        </p:txBody>
      </p:sp>
      <p:sp>
        <p:nvSpPr>
          <p:cNvPr id="118788" name="Prostokąt 3"/>
          <p:cNvSpPr>
            <a:spLocks noChangeArrowheads="1"/>
          </p:cNvSpPr>
          <p:nvPr/>
        </p:nvSpPr>
        <p:spPr bwMode="auto">
          <a:xfrm>
            <a:off x="395288" y="981075"/>
            <a:ext cx="7332662" cy="922338"/>
          </a:xfrm>
          <a:prstGeom prst="rect">
            <a:avLst/>
          </a:prstGeom>
          <a:noFill/>
          <a:ln w="9525">
            <a:noFill/>
            <a:miter lim="800000"/>
            <a:headEnd/>
            <a:tailEnd/>
          </a:ln>
        </p:spPr>
        <p:txBody>
          <a:bodyPr>
            <a:spAutoFit/>
          </a:bodyPr>
          <a:lstStyle/>
          <a:p>
            <a:r>
              <a:rPr lang="pl-PL" altLang="pl-PL" b="1">
                <a:solidFill>
                  <a:srgbClr val="FF0000"/>
                </a:solidFill>
                <a:latin typeface="Arial Black" pitchFamily="34" charset="0"/>
              </a:rPr>
              <a:t>W przypadku gdy aplikacja nie sygnalizuje błędów (zostały usunięte lub ich nie było), a jedynie sygnalizuje ostrzeżenia, komisja wykonuje następujące czynności: </a:t>
            </a:r>
          </a:p>
        </p:txBody>
      </p:sp>
      <p:sp>
        <p:nvSpPr>
          <p:cNvPr id="118789"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118790" name="pole tekstowe 1"/>
          <p:cNvSpPr txBox="1">
            <a:spLocks noChangeArrowheads="1"/>
          </p:cNvSpPr>
          <p:nvPr/>
        </p:nvSpPr>
        <p:spPr bwMode="auto">
          <a:xfrm>
            <a:off x="539750" y="5949950"/>
            <a:ext cx="7056438" cy="646113"/>
          </a:xfrm>
          <a:prstGeom prst="rect">
            <a:avLst/>
          </a:prstGeom>
          <a:noFill/>
          <a:ln w="9525">
            <a:noFill/>
            <a:miter lim="800000"/>
            <a:headEnd/>
            <a:tailEnd/>
          </a:ln>
        </p:spPr>
        <p:txBody>
          <a:bodyPr>
            <a:spAutoFit/>
          </a:bodyPr>
          <a:lstStyle/>
          <a:p>
            <a:r>
              <a:rPr lang="pl-PL" altLang="pl-PL" b="1">
                <a:solidFill>
                  <a:schemeClr val="bg1"/>
                </a:solidFill>
              </a:rPr>
              <a:t>Jeśli aplikacja sygnalizuje ostrzeżenia, raport ostrzeżeń </a:t>
            </a:r>
            <a:r>
              <a:rPr lang="pl-PL" altLang="pl-PL" b="1">
                <a:solidFill>
                  <a:schemeClr val="bg1"/>
                </a:solidFill>
                <a:latin typeface="Arial Black" pitchFamily="34" charset="0"/>
              </a:rPr>
              <a:t>musi</a:t>
            </a:r>
            <a:r>
              <a:rPr lang="pl-PL" altLang="pl-PL" b="1">
                <a:solidFill>
                  <a:schemeClr val="bg1"/>
                </a:solidFill>
              </a:rPr>
              <a:t> być wydrukowany.</a:t>
            </a:r>
          </a:p>
        </p:txBody>
      </p:sp>
    </p:spTree>
  </p:cSld>
  <p:clrMapOvr>
    <a:masterClrMapping/>
  </p:clrMapOvr>
  <p:timing>
    <p:tnLst>
      <p:par>
        <p:cTn id="1" dur="indefinite" restart="never" nodeType="tmRoot"/>
      </p:par>
    </p:tnLst>
  </p:timing>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Prostokąt 3"/>
          <p:cNvSpPr>
            <a:spLocks noChangeArrowheads="1"/>
          </p:cNvSpPr>
          <p:nvPr/>
        </p:nvSpPr>
        <p:spPr bwMode="auto">
          <a:xfrm>
            <a:off x="301625" y="1052513"/>
            <a:ext cx="8496300" cy="2032000"/>
          </a:xfrm>
          <a:prstGeom prst="rect">
            <a:avLst/>
          </a:prstGeom>
          <a:noFill/>
          <a:ln w="9525">
            <a:noFill/>
            <a:miter lim="800000"/>
            <a:headEnd/>
            <a:tailEnd/>
          </a:ln>
        </p:spPr>
        <p:txBody>
          <a:bodyPr>
            <a:spAutoFit/>
          </a:bodyPr>
          <a:lstStyle/>
          <a:p>
            <a:r>
              <a:rPr lang="pl-PL" altLang="pl-PL" b="1"/>
              <a:t>Jeśli aplikacja nie sygnalizowała błędów lub zostały one usunięte, drukowane są projekty protokołów głosowania. </a:t>
            </a:r>
          </a:p>
          <a:p>
            <a:endParaRPr lang="pl-PL" altLang="pl-PL" b="1"/>
          </a:p>
          <a:p>
            <a:r>
              <a:rPr lang="pl-PL" altLang="pl-PL" b="1"/>
              <a:t>Awaria drukarki lub inne przeszkody w wydrukowaniu projektu protokołu nie zwalniają komisji posiadającej obsługę informatyczną z obowiązku wprowadzenia do aplikacji danych ze sporządzonych ręcznie projektów protokołów głosowania.</a:t>
            </a:r>
          </a:p>
        </p:txBody>
      </p:sp>
      <p:sp>
        <p:nvSpPr>
          <p:cNvPr id="119811" name="pole tekstowe 4"/>
          <p:cNvSpPr txBox="1">
            <a:spLocks noChangeArrowheads="1"/>
          </p:cNvSpPr>
          <p:nvPr/>
        </p:nvSpPr>
        <p:spPr bwMode="auto">
          <a:xfrm>
            <a:off x="193675" y="3271838"/>
            <a:ext cx="8712200" cy="2862262"/>
          </a:xfrm>
          <a:prstGeom prst="rect">
            <a:avLst/>
          </a:prstGeom>
          <a:noFill/>
          <a:ln w="9525">
            <a:noFill/>
            <a:miter lim="800000"/>
            <a:headEnd/>
            <a:tailEnd/>
          </a:ln>
        </p:spPr>
        <p:txBody>
          <a:bodyPr>
            <a:spAutoFit/>
          </a:bodyPr>
          <a:lstStyle/>
          <a:p>
            <a:r>
              <a:rPr lang="pl-PL" altLang="pl-PL" b="1" u="sng">
                <a:solidFill>
                  <a:srgbClr val="FF0000"/>
                </a:solidFill>
                <a:latin typeface="Arial Black" pitchFamily="34" charset="0"/>
              </a:rPr>
              <a:t>Należy pamiętać, że sygnalizowanie przez system informatyczny:</a:t>
            </a:r>
          </a:p>
          <a:p>
            <a:endParaRPr lang="pl-PL" altLang="pl-PL" b="1"/>
          </a:p>
          <a:p>
            <a:r>
              <a:rPr lang="pl-PL" altLang="pl-PL" b="1">
                <a:solidFill>
                  <a:srgbClr val="FF0000"/>
                </a:solidFill>
                <a:latin typeface="Arial Black" pitchFamily="34" charset="0"/>
              </a:rPr>
              <a:t>BŁĘDU</a:t>
            </a:r>
            <a:r>
              <a:rPr lang="pl-PL" altLang="pl-PL" b="1"/>
              <a:t> – uniemożliwia wydrukowanie protokołu bez uprzedniego skorygowania danych zgodnie ze stanem faktycznym,</a:t>
            </a:r>
          </a:p>
          <a:p>
            <a:endParaRPr lang="pl-PL" altLang="pl-PL" b="1"/>
          </a:p>
          <a:p>
            <a:r>
              <a:rPr lang="pl-PL" altLang="pl-PL" b="1">
                <a:solidFill>
                  <a:srgbClr val="0070C0"/>
                </a:solidFill>
                <a:latin typeface="Arial Black" pitchFamily="34" charset="0"/>
              </a:rPr>
              <a:t>OSTRZEŻENIA</a:t>
            </a:r>
            <a:r>
              <a:rPr lang="pl-PL" altLang="pl-PL" b="1"/>
              <a:t> – umożliwia wydrukowanie protokołu, jednak czynność to </a:t>
            </a:r>
            <a:r>
              <a:rPr lang="pl-PL" altLang="pl-PL" b="1" u="sng">
                <a:latin typeface="Arial Black" pitchFamily="34" charset="0"/>
              </a:rPr>
              <a:t>musi</a:t>
            </a:r>
            <a:r>
              <a:rPr lang="pl-PL" altLang="pl-PL" b="1"/>
              <a:t> być poprzedzona analizą poprawności sporządzenia projektu protokołu głosowania. Jeśli dane wprowadzone do projektu (i zarazem do systemu) są zgodne ze stanem faktycznym, należy przyczynę niezgodności danych wpisać do RAPORTU OSTRZEŻEŃ.</a:t>
            </a:r>
          </a:p>
        </p:txBody>
      </p:sp>
      <p:sp>
        <p:nvSpPr>
          <p:cNvPr id="119812"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401638" y="3860800"/>
            <a:ext cx="8137525" cy="1584325"/>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0835" name="Prostokąt 1"/>
          <p:cNvSpPr>
            <a:spLocks noChangeArrowheads="1"/>
          </p:cNvSpPr>
          <p:nvPr/>
        </p:nvSpPr>
        <p:spPr bwMode="auto">
          <a:xfrm>
            <a:off x="468313" y="1412875"/>
            <a:ext cx="8091487" cy="2032000"/>
          </a:xfrm>
          <a:prstGeom prst="rect">
            <a:avLst/>
          </a:prstGeom>
          <a:noFill/>
          <a:ln w="9525">
            <a:noFill/>
            <a:miter lim="800000"/>
            <a:headEnd/>
            <a:tailEnd/>
          </a:ln>
        </p:spPr>
        <p:txBody>
          <a:bodyPr>
            <a:spAutoFit/>
          </a:bodyPr>
          <a:lstStyle/>
          <a:p>
            <a:r>
              <a:rPr lang="pl-PL" altLang="pl-PL" b="1"/>
              <a:t>Komisja </a:t>
            </a:r>
            <a:r>
              <a:rPr lang="pl-PL" altLang="pl-PL" b="1" u="sng"/>
              <a:t>bezwzględnie</a:t>
            </a:r>
            <a:r>
              <a:rPr lang="pl-PL" altLang="pl-PL" b="1"/>
              <a:t> zobowiązana jest sprawdzić zgodność danych z wydrukowanych protokołów z ustalonymi wynikami głosowania.</a:t>
            </a:r>
          </a:p>
          <a:p>
            <a:endParaRPr lang="pl-PL" altLang="pl-PL" b="1"/>
          </a:p>
          <a:p>
            <a:r>
              <a:rPr lang="pl-PL" altLang="pl-PL" b="1"/>
              <a:t>Sprawdzenia dokonuje się poprzez odczytanie na głos danych z wydrukowanych projektów protokołów i porównanie ich z danymi z ręcznie sporządzonych projektów protokołów przekazanych osobie odpowiedzialnej za obsługę informatyczną komisji. </a:t>
            </a:r>
          </a:p>
        </p:txBody>
      </p:sp>
      <p:sp>
        <p:nvSpPr>
          <p:cNvPr id="120836" name="pole tekstowe 3"/>
          <p:cNvSpPr txBox="1">
            <a:spLocks noChangeArrowheads="1"/>
          </p:cNvSpPr>
          <p:nvPr/>
        </p:nvSpPr>
        <p:spPr bwMode="auto">
          <a:xfrm>
            <a:off x="590550" y="3860800"/>
            <a:ext cx="7688263" cy="1477963"/>
          </a:xfrm>
          <a:prstGeom prst="rect">
            <a:avLst/>
          </a:prstGeom>
          <a:noFill/>
          <a:ln w="9525">
            <a:noFill/>
            <a:miter lim="800000"/>
            <a:headEnd/>
            <a:tailEnd/>
          </a:ln>
        </p:spPr>
        <p:txBody>
          <a:bodyPr>
            <a:spAutoFit/>
          </a:bodyPr>
          <a:lstStyle/>
          <a:p>
            <a:r>
              <a:rPr lang="pl-PL" altLang="pl-PL" b="1">
                <a:solidFill>
                  <a:schemeClr val="bg1"/>
                </a:solidFill>
              </a:rPr>
              <a:t>UWAGA:</a:t>
            </a:r>
          </a:p>
          <a:p>
            <a:r>
              <a:rPr lang="pl-PL" altLang="pl-PL" b="1">
                <a:solidFill>
                  <a:schemeClr val="bg1"/>
                </a:solidFill>
              </a:rPr>
              <a:t>Analiza przyczyn wniesienia przez wyborców protestów wyborczych wskazuje, że częstym błędem komisji jest błędne wpisanie liczby otrzymanych głosów, przez różnych</a:t>
            </a:r>
            <a:r>
              <a:rPr lang="pl-PL" altLang="pl-PL" b="1" i="1">
                <a:solidFill>
                  <a:schemeClr val="bg1"/>
                </a:solidFill>
              </a:rPr>
              <a:t> (sąsiadujących ze sobą na liście) </a:t>
            </a:r>
            <a:r>
              <a:rPr lang="pl-PL" altLang="pl-PL" b="1">
                <a:solidFill>
                  <a:schemeClr val="bg1"/>
                </a:solidFill>
              </a:rPr>
              <a:t>kandydatów, z tej samej listy kandydatów. </a:t>
            </a:r>
          </a:p>
        </p:txBody>
      </p:sp>
      <p:sp>
        <p:nvSpPr>
          <p:cNvPr id="120837"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Tree>
  </p:cSld>
  <p:clrMapOvr>
    <a:masterClrMapping/>
  </p:clrMapOvr>
  <p:timing>
    <p:tnLst>
      <p:par>
        <p:cTn id="1" dur="indefinite" restart="never" nodeType="tmRoot"/>
      </p:par>
    </p:tnLst>
  </p:timing>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Prostokąt 1"/>
          <p:cNvSpPr>
            <a:spLocks noChangeArrowheads="1"/>
          </p:cNvSpPr>
          <p:nvPr/>
        </p:nvSpPr>
        <p:spPr bwMode="auto">
          <a:xfrm>
            <a:off x="207963" y="2781300"/>
            <a:ext cx="8785225" cy="1016000"/>
          </a:xfrm>
          <a:prstGeom prst="rect">
            <a:avLst/>
          </a:prstGeom>
          <a:noFill/>
          <a:ln w="9525">
            <a:noFill/>
            <a:miter lim="800000"/>
            <a:headEnd/>
            <a:tailEnd/>
          </a:ln>
        </p:spPr>
        <p:txBody>
          <a:bodyPr>
            <a:spAutoFit/>
          </a:bodyPr>
          <a:lstStyle/>
          <a:p>
            <a:r>
              <a:rPr lang="pl-PL" altLang="pl-PL" sz="2000" b="1"/>
              <a:t>W przypadku wydrukowania z aplikacji protokołów głosowania jakakolwiek zmiana dokonana w protokole powoduje konieczność ponownego </a:t>
            </a:r>
            <a:r>
              <a:rPr lang="pl-PL" altLang="pl-PL" sz="2000" b="1">
                <a:latin typeface="Arial Black" pitchFamily="34" charset="0"/>
              </a:rPr>
              <a:t>wydrukowania wyłącznie tego protokołu</a:t>
            </a:r>
            <a:r>
              <a:rPr lang="pl-PL" altLang="pl-PL" sz="2000" b="1"/>
              <a:t>.</a:t>
            </a:r>
          </a:p>
        </p:txBody>
      </p:sp>
      <p:sp>
        <p:nvSpPr>
          <p:cNvPr id="121859" name="pole tekstowe 3"/>
          <p:cNvSpPr txBox="1">
            <a:spLocks noChangeArrowheads="1"/>
          </p:cNvSpPr>
          <p:nvPr/>
        </p:nvSpPr>
        <p:spPr bwMode="auto">
          <a:xfrm>
            <a:off x="179388" y="1052513"/>
            <a:ext cx="7777162" cy="923925"/>
          </a:xfrm>
          <a:prstGeom prst="rect">
            <a:avLst/>
          </a:prstGeom>
          <a:noFill/>
          <a:ln w="9525">
            <a:noFill/>
            <a:miter lim="800000"/>
            <a:headEnd/>
            <a:tailEnd/>
          </a:ln>
        </p:spPr>
        <p:txBody>
          <a:bodyPr>
            <a:spAutoFit/>
          </a:bodyPr>
          <a:lstStyle/>
          <a:p>
            <a:r>
              <a:rPr lang="pl-PL" altLang="pl-PL" b="1">
                <a:solidFill>
                  <a:srgbClr val="FF0000"/>
                </a:solidFill>
                <a:latin typeface="Arial Black" pitchFamily="34" charset="0"/>
              </a:rPr>
              <a:t>Co należy uczynić, gdy wydrukowano już wszystkie protokoły i stwierdzono konieczność poprawienia treści jednego z protokołów?</a:t>
            </a:r>
          </a:p>
        </p:txBody>
      </p:sp>
      <p:sp>
        <p:nvSpPr>
          <p:cNvPr id="121860" name="Prostokąt 7"/>
          <p:cNvSpPr>
            <a:spLocks noChangeArrowheads="1"/>
          </p:cNvSpPr>
          <p:nvPr/>
        </p:nvSpPr>
        <p:spPr bwMode="auto">
          <a:xfrm>
            <a:off x="247650" y="4149725"/>
            <a:ext cx="8863013" cy="1938338"/>
          </a:xfrm>
          <a:prstGeom prst="rect">
            <a:avLst/>
          </a:prstGeom>
          <a:noFill/>
          <a:ln w="9525">
            <a:noFill/>
            <a:miter lim="800000"/>
            <a:headEnd/>
            <a:tailEnd/>
          </a:ln>
        </p:spPr>
        <p:txBody>
          <a:bodyPr>
            <a:spAutoFit/>
          </a:bodyPr>
          <a:lstStyle/>
          <a:p>
            <a:r>
              <a:rPr lang="pl-PL" altLang="pl-PL" sz="2000" b="1"/>
              <a:t>Wydrukowane protokoły głosowania w obwodzie, </a:t>
            </a:r>
            <a:r>
              <a:rPr lang="pl-PL" altLang="pl-PL" sz="2000" b="1">
                <a:latin typeface="Arial Black" pitchFamily="34" charset="0"/>
              </a:rPr>
              <a:t>w dwóch egzemplarzach</a:t>
            </a:r>
            <a:r>
              <a:rPr lang="pl-PL" altLang="pl-PL" sz="2000" b="1"/>
              <a:t>, podpisują wszyscy członkowie komisji obecni przy ich sporządzeniu, także ci, którzy wnieśli do nich uwagi; opatruje się je pieczęcią komisji. </a:t>
            </a:r>
          </a:p>
          <a:p>
            <a:r>
              <a:rPr lang="pl-PL" altLang="pl-PL" sz="2000" b="1" u="sng"/>
              <a:t>Wszyscy członkowie komisji obecni przy sporządzeniu protokołów parafują wszystkie strony każdego protokołu. </a:t>
            </a:r>
          </a:p>
        </p:txBody>
      </p:sp>
      <p:sp>
        <p:nvSpPr>
          <p:cNvPr id="121861"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3" name="Strzałka w dół 2"/>
          <p:cNvSpPr/>
          <p:nvPr/>
        </p:nvSpPr>
        <p:spPr>
          <a:xfrm>
            <a:off x="3960813" y="1976438"/>
            <a:ext cx="639762" cy="660400"/>
          </a:xfrm>
          <a:prstGeom prst="downArrow">
            <a:avLst/>
          </a:prstGeom>
          <a:solidFill>
            <a:srgbClr val="FF0000"/>
          </a:solid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882" name="Obraz 4"/>
          <p:cNvPicPr>
            <a:picLocks noChangeAspect="1"/>
          </p:cNvPicPr>
          <p:nvPr/>
        </p:nvPicPr>
        <p:blipFill>
          <a:blip r:embed="rId2"/>
          <a:srcRect/>
          <a:stretch>
            <a:fillRect/>
          </a:stretch>
        </p:blipFill>
        <p:spPr bwMode="auto">
          <a:xfrm>
            <a:off x="2051050" y="2133600"/>
            <a:ext cx="7092950" cy="1195388"/>
          </a:xfrm>
          <a:prstGeom prst="rect">
            <a:avLst/>
          </a:prstGeom>
          <a:noFill/>
          <a:ln w="9525">
            <a:noFill/>
            <a:miter lim="800000"/>
            <a:headEnd/>
            <a:tailEnd/>
          </a:ln>
        </p:spPr>
      </p:pic>
      <p:sp>
        <p:nvSpPr>
          <p:cNvPr id="122883" name="Prostokąt 3"/>
          <p:cNvSpPr>
            <a:spLocks noChangeArrowheads="1"/>
          </p:cNvSpPr>
          <p:nvPr/>
        </p:nvSpPr>
        <p:spPr bwMode="auto">
          <a:xfrm>
            <a:off x="1619250" y="465138"/>
            <a:ext cx="4681538"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 </a:t>
            </a:r>
          </a:p>
        </p:txBody>
      </p:sp>
      <p:sp>
        <p:nvSpPr>
          <p:cNvPr id="4" name="pole tekstowe 3"/>
          <p:cNvSpPr txBox="1"/>
          <p:nvPr/>
        </p:nvSpPr>
        <p:spPr>
          <a:xfrm>
            <a:off x="26988" y="981075"/>
            <a:ext cx="8567737" cy="6186488"/>
          </a:xfrm>
          <a:prstGeom prst="rect">
            <a:avLst/>
          </a:prstGeom>
          <a:noFill/>
        </p:spPr>
        <p:txBody>
          <a:bodyPr>
            <a:spAutoFit/>
          </a:bodyPr>
          <a:lstStyle/>
          <a:p>
            <a:pPr marL="285750" indent="-285750">
              <a:buFont typeface="Wingdings" panose="05000000000000000000" pitchFamily="2" charset="2"/>
              <a:buChar char="Ø"/>
              <a:defRPr/>
            </a:pPr>
            <a:r>
              <a:rPr lang="pl-PL" b="1" dirty="0">
                <a:latin typeface="Arial" panose="020B0604020202020204" pitchFamily="34" charset="0"/>
              </a:rPr>
              <a:t>Należy uważać, by parafy członków komisji nie były umieszczane na kodzie symbolu systemu informatycznego.</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wszystkie strony protokołów zawierają ten sam unikatowy kod protokołu.</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protokół jest kompletny tj. czy zawiera wszystkie strony.</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protokół podpisali wszyscy członkowie komisji obecni przy tej czynności. Czy umieszczono parafy wszystkich członków komisji na każdej stronie protokołu.</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do protokołu dołączono wszystkie załączniki wynikające z wpisów w poz. 17-20 protokołu. </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Należy sprawdzić, czy protokół został opatrzony pieczęcią obwodowej komisji wyborczej </a:t>
            </a:r>
            <a:r>
              <a:rPr lang="pl-PL" b="1" u="sng" dirty="0">
                <a:latin typeface="Arial Black" panose="020B0A04020102020204" pitchFamily="34" charset="0"/>
              </a:rPr>
              <a:t>ds. ustalenia wyników głosowania </a:t>
            </a:r>
          </a:p>
          <a:p>
            <a:pPr>
              <a:defRPr/>
            </a:pPr>
            <a:r>
              <a:rPr lang="pl-PL" b="1" dirty="0">
                <a:latin typeface="Arial Black" panose="020B0A04020102020204" pitchFamily="34" charset="0"/>
              </a:rPr>
              <a:t>   </a:t>
            </a:r>
            <a:r>
              <a:rPr lang="pl-PL" b="1" u="sng" dirty="0">
                <a:latin typeface="Arial Black" panose="020B0A04020102020204" pitchFamily="34" charset="0"/>
              </a:rPr>
              <a:t>w obwodzie</a:t>
            </a:r>
            <a:r>
              <a:rPr lang="pl-PL" b="1" dirty="0">
                <a:latin typeface="Arial Black" panose="020B0A04020102020204" pitchFamily="34" charset="0"/>
              </a:rPr>
              <a:t>.</a:t>
            </a:r>
          </a:p>
          <a:p>
            <a:pPr>
              <a:defRPr/>
            </a:pPr>
            <a:endParaRPr lang="pl-PL" b="1" dirty="0">
              <a:latin typeface="Arial" panose="020B0604020202020204" pitchFamily="34" charset="0"/>
            </a:endParaRPr>
          </a:p>
        </p:txBody>
      </p:sp>
      <p:sp>
        <p:nvSpPr>
          <p:cNvPr id="2" name="Prostokąt 1"/>
          <p:cNvSpPr/>
          <p:nvPr/>
        </p:nvSpPr>
        <p:spPr>
          <a:xfrm>
            <a:off x="3851275" y="2963863"/>
            <a:ext cx="3889375" cy="215900"/>
          </a:xfrm>
          <a:prstGeom prst="rect">
            <a:avLst/>
          </a:prstGeom>
          <a:noFill/>
          <a:ln w="28575">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2886" name="pole tekstowe 2"/>
          <p:cNvSpPr txBox="1">
            <a:spLocks noChangeArrowheads="1"/>
          </p:cNvSpPr>
          <p:nvPr/>
        </p:nvSpPr>
        <p:spPr bwMode="auto">
          <a:xfrm>
            <a:off x="781050" y="2519363"/>
            <a:ext cx="1223963" cy="368300"/>
          </a:xfrm>
          <a:prstGeom prst="rect">
            <a:avLst/>
          </a:prstGeom>
          <a:noFill/>
          <a:ln w="9525">
            <a:noFill/>
            <a:miter lim="800000"/>
            <a:headEnd/>
            <a:tailEnd/>
          </a:ln>
        </p:spPr>
        <p:txBody>
          <a:bodyPr>
            <a:spAutoFit/>
          </a:bodyPr>
          <a:lstStyle/>
          <a:p>
            <a:r>
              <a:rPr lang="pl-PL" altLang="pl-PL" b="1">
                <a:solidFill>
                  <a:srgbClr val="FF0000"/>
                </a:solidFill>
              </a:rPr>
              <a:t>Przykład</a:t>
            </a:r>
          </a:p>
        </p:txBody>
      </p:sp>
      <p:cxnSp>
        <p:nvCxnSpPr>
          <p:cNvPr id="12" name="Łącznik łamany 11"/>
          <p:cNvCxnSpPr/>
          <p:nvPr/>
        </p:nvCxnSpPr>
        <p:spPr>
          <a:xfrm>
            <a:off x="1970088" y="2709863"/>
            <a:ext cx="1152525" cy="411162"/>
          </a:xfrm>
          <a:prstGeom prst="bentConnector3">
            <a:avLst/>
          </a:prstGeom>
          <a:ln w="28575">
            <a:solidFill>
              <a:srgbClr val="FF0000"/>
            </a:solidFill>
            <a:tailEnd type="triangle"/>
          </a:ln>
        </p:spPr>
        <p:style>
          <a:lnRef idx="1">
            <a:schemeClr val="accent1"/>
          </a:lnRef>
          <a:fillRef idx="0">
            <a:schemeClr val="accent1"/>
          </a:fillRef>
          <a:effectRef idx="0">
            <a:schemeClr val="accent1"/>
          </a:effectRef>
          <a:fontRef idx="minor">
            <a:schemeClr val="tx1"/>
          </a:fontRef>
        </p:style>
      </p:cxnSp>
    </p:spTree>
  </p:cSld>
  <p:clrMapOvr>
    <a:masterClrMapping/>
  </p:clrMapOvr>
  <p:timing>
    <p:tnLst>
      <p:par>
        <p:cTn id="1" dur="indefinite" restart="never" nodeType="tmRoot"/>
      </p:par>
    </p:tnLst>
  </p:timing>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Prostokąt 3"/>
          <p:cNvSpPr>
            <a:spLocks noChangeArrowheads="1"/>
          </p:cNvSpPr>
          <p:nvPr/>
        </p:nvSpPr>
        <p:spPr bwMode="auto">
          <a:xfrm>
            <a:off x="611188" y="465138"/>
            <a:ext cx="6624637"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PRZESŁANIE DANYCH Z PROTOKOŁÓW </a:t>
            </a:r>
          </a:p>
          <a:p>
            <a:pPr algn="ctr"/>
            <a:r>
              <a:rPr lang="pl-PL" altLang="pl-PL" sz="2000" b="1">
                <a:solidFill>
                  <a:srgbClr val="C00000"/>
                </a:solidFill>
                <a:latin typeface="Arial Black" pitchFamily="34" charset="0"/>
              </a:rPr>
              <a:t>DO SYSTEMU INFORMATYCZNEGO WOW</a:t>
            </a:r>
          </a:p>
        </p:txBody>
      </p:sp>
      <p:sp>
        <p:nvSpPr>
          <p:cNvPr id="2" name="pole tekstowe 1"/>
          <p:cNvSpPr txBox="1"/>
          <p:nvPr/>
        </p:nvSpPr>
        <p:spPr>
          <a:xfrm>
            <a:off x="138113" y="1192213"/>
            <a:ext cx="8208962" cy="3078162"/>
          </a:xfrm>
          <a:prstGeom prst="rect">
            <a:avLst/>
          </a:prstGeom>
          <a:noFill/>
        </p:spPr>
        <p:txBody>
          <a:bodyPr>
            <a:spAutoFit/>
          </a:bodyPr>
          <a:lstStyle/>
          <a:p>
            <a:pPr>
              <a:defRPr/>
            </a:pPr>
            <a:r>
              <a:rPr lang="pl-PL" b="1" dirty="0">
                <a:latin typeface="Arial" panose="020B0604020202020204" pitchFamily="34" charset="0"/>
              </a:rPr>
              <a:t>UWAGA!!!</a:t>
            </a:r>
          </a:p>
          <a:p>
            <a:pPr>
              <a:defRPr/>
            </a:pPr>
            <a:endParaRPr lang="pl-PL" sz="1000" b="1" dirty="0">
              <a:latin typeface="Arial" panose="020B0604020202020204" pitchFamily="34" charset="0"/>
            </a:endParaRPr>
          </a:p>
          <a:p>
            <a:pPr>
              <a:defRPr/>
            </a:pPr>
            <a:r>
              <a:rPr lang="pl-PL" b="1" dirty="0">
                <a:latin typeface="Arial" panose="020B0604020202020204" pitchFamily="34" charset="0"/>
              </a:rPr>
              <a:t>Czynność ta może być wykonana dopiero po uprzednim:</a:t>
            </a:r>
          </a:p>
          <a:p>
            <a:pPr>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wydrukowaniu prawidłowo sporządzonych protokołów głosowania,</a:t>
            </a:r>
          </a:p>
          <a:p>
            <a:pPr marL="285750" indent="-285750">
              <a:buFont typeface="Wingdings" panose="05000000000000000000" pitchFamily="2" charset="2"/>
              <a:buChar char="Ø"/>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sprawdzeniu zgodności z projektem sporządzonym ręcznie,</a:t>
            </a:r>
          </a:p>
          <a:p>
            <a:pPr marL="285750" indent="-285750">
              <a:buFont typeface="Wingdings" panose="05000000000000000000" pitchFamily="2" charset="2"/>
              <a:buChar char="Ø"/>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podpisaniu oraz parafowaniu protokołów przez wszystkich obecnych przy tej czynności członków komisji,</a:t>
            </a:r>
          </a:p>
          <a:p>
            <a:pPr marL="285750" indent="-285750">
              <a:buFont typeface="Wingdings" panose="05000000000000000000" pitchFamily="2" charset="2"/>
              <a:buChar char="Ø"/>
              <a:defRPr/>
            </a:pPr>
            <a:endParaRPr lang="pl-PL" sz="1000"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opatrzeniu protokołów pieczęcią obwodowej komisji wyborczej ds. ustalenia wyników głosowania w obwodzie.</a:t>
            </a:r>
          </a:p>
        </p:txBody>
      </p:sp>
      <p:pic>
        <p:nvPicPr>
          <p:cNvPr id="123908" name="Obraz 3" descr="File:Nuvola devices printer.png - Wikipedia"/>
          <p:cNvPicPr>
            <a:picLocks noChangeAspect="1"/>
          </p:cNvPicPr>
          <p:nvPr/>
        </p:nvPicPr>
        <p:blipFill>
          <a:blip r:embed="rId3"/>
          <a:srcRect/>
          <a:stretch>
            <a:fillRect/>
          </a:stretch>
        </p:blipFill>
        <p:spPr bwMode="auto">
          <a:xfrm>
            <a:off x="254000" y="4652963"/>
            <a:ext cx="1439863" cy="1439862"/>
          </a:xfrm>
          <a:prstGeom prst="rect">
            <a:avLst/>
          </a:prstGeom>
          <a:noFill/>
          <a:ln w="9525">
            <a:noFill/>
            <a:miter lim="800000"/>
            <a:headEnd/>
            <a:tailEnd/>
          </a:ln>
        </p:spPr>
      </p:pic>
      <p:pic>
        <p:nvPicPr>
          <p:cNvPr id="123909" name="Obraz 4" descr="Free vector graphic: Pen, Biro, Writing, Ballpoint Pen ..."/>
          <p:cNvPicPr>
            <a:picLocks noChangeAspect="1"/>
          </p:cNvPicPr>
          <p:nvPr/>
        </p:nvPicPr>
        <p:blipFill>
          <a:blip r:embed="rId4"/>
          <a:srcRect/>
          <a:stretch>
            <a:fillRect/>
          </a:stretch>
        </p:blipFill>
        <p:spPr bwMode="auto">
          <a:xfrm rot="-836903">
            <a:off x="2201863" y="4775200"/>
            <a:ext cx="1495425" cy="1397000"/>
          </a:xfrm>
          <a:prstGeom prst="rect">
            <a:avLst/>
          </a:prstGeom>
          <a:noFill/>
          <a:ln w="9525">
            <a:noFill/>
            <a:miter lim="800000"/>
            <a:headEnd/>
            <a:tailEnd/>
          </a:ln>
        </p:spPr>
      </p:pic>
      <p:grpSp>
        <p:nvGrpSpPr>
          <p:cNvPr id="123910" name="Grupa 7"/>
          <p:cNvGrpSpPr>
            <a:grpSpLocks/>
          </p:cNvGrpSpPr>
          <p:nvPr/>
        </p:nvGrpSpPr>
        <p:grpSpPr bwMode="auto">
          <a:xfrm>
            <a:off x="4779963" y="4351338"/>
            <a:ext cx="1044575" cy="1525587"/>
            <a:chOff x="5868144" y="4453395"/>
            <a:chExt cx="1705579" cy="2239471"/>
          </a:xfrm>
        </p:grpSpPr>
        <p:pic>
          <p:nvPicPr>
            <p:cNvPr id="123917" name="Obraz 5" descr="Clipart - Stempel"/>
            <p:cNvPicPr>
              <a:picLocks noChangeAspect="1"/>
            </p:cNvPicPr>
            <p:nvPr/>
          </p:nvPicPr>
          <p:blipFill>
            <a:blip r:embed="rId5"/>
            <a:srcRect/>
            <a:stretch>
              <a:fillRect/>
            </a:stretch>
          </p:blipFill>
          <p:spPr bwMode="auto">
            <a:xfrm rot="-3512207">
              <a:off x="5693500" y="4812644"/>
              <a:ext cx="2239471" cy="1520974"/>
            </a:xfrm>
            <a:prstGeom prst="rect">
              <a:avLst/>
            </a:prstGeom>
            <a:noFill/>
            <a:ln w="9525">
              <a:noFill/>
              <a:miter lim="800000"/>
              <a:headEnd/>
              <a:tailEnd/>
            </a:ln>
          </p:spPr>
        </p:pic>
        <p:sp>
          <p:nvSpPr>
            <p:cNvPr id="7" name="Owal 6"/>
            <p:cNvSpPr/>
            <p:nvPr/>
          </p:nvSpPr>
          <p:spPr>
            <a:xfrm>
              <a:off x="5868144" y="5446126"/>
              <a:ext cx="1368611" cy="1188481"/>
            </a:xfrm>
            <a:prstGeom prst="ellipse">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grpSp>
      <p:pic>
        <p:nvPicPr>
          <p:cNvPr id="123911" name="Obraz 8" descr="Plus PNG"/>
          <p:cNvPicPr>
            <a:picLocks noChangeAspect="1"/>
          </p:cNvPicPr>
          <p:nvPr/>
        </p:nvPicPr>
        <p:blipFill>
          <a:blip r:embed="rId6"/>
          <a:srcRect/>
          <a:stretch>
            <a:fillRect/>
          </a:stretch>
        </p:blipFill>
        <p:spPr bwMode="auto">
          <a:xfrm>
            <a:off x="1831975" y="5080000"/>
            <a:ext cx="687388" cy="685800"/>
          </a:xfrm>
          <a:prstGeom prst="rect">
            <a:avLst/>
          </a:prstGeom>
          <a:noFill/>
          <a:ln w="9525">
            <a:noFill/>
            <a:miter lim="800000"/>
            <a:headEnd/>
            <a:tailEnd/>
          </a:ln>
        </p:spPr>
      </p:pic>
      <p:pic>
        <p:nvPicPr>
          <p:cNvPr id="123912" name="Obraz 9" descr="Plus PNG"/>
          <p:cNvPicPr>
            <a:picLocks noChangeAspect="1"/>
          </p:cNvPicPr>
          <p:nvPr/>
        </p:nvPicPr>
        <p:blipFill>
          <a:blip r:embed="rId6"/>
          <a:srcRect/>
          <a:stretch>
            <a:fillRect/>
          </a:stretch>
        </p:blipFill>
        <p:spPr bwMode="auto">
          <a:xfrm>
            <a:off x="3552825" y="5143500"/>
            <a:ext cx="688975" cy="685800"/>
          </a:xfrm>
          <a:prstGeom prst="rect">
            <a:avLst/>
          </a:prstGeom>
          <a:noFill/>
          <a:ln w="9525">
            <a:noFill/>
            <a:miter lim="800000"/>
            <a:headEnd/>
            <a:tailEnd/>
          </a:ln>
        </p:spPr>
      </p:pic>
      <p:sp>
        <p:nvSpPr>
          <p:cNvPr id="123913" name="Prostokąt 3"/>
          <p:cNvSpPr>
            <a:spLocks noChangeArrowheads="1"/>
          </p:cNvSpPr>
          <p:nvPr/>
        </p:nvSpPr>
        <p:spPr bwMode="auto">
          <a:xfrm>
            <a:off x="5580063" y="4840288"/>
            <a:ext cx="996950" cy="1568450"/>
          </a:xfrm>
          <a:prstGeom prst="rect">
            <a:avLst/>
          </a:prstGeom>
          <a:noFill/>
          <a:ln w="9525">
            <a:noFill/>
            <a:miter lim="800000"/>
            <a:headEnd/>
            <a:tailEnd/>
          </a:ln>
        </p:spPr>
        <p:txBody>
          <a:bodyPr wrap="none">
            <a:spAutoFit/>
          </a:bodyPr>
          <a:lstStyle/>
          <a:p>
            <a:r>
              <a:rPr lang="pl-PL" altLang="pl-PL" sz="9600" b="1">
                <a:solidFill>
                  <a:srgbClr val="FF0000"/>
                </a:solidFill>
                <a:latin typeface="Arial Black" pitchFamily="34" charset="0"/>
              </a:rPr>
              <a:t>=</a:t>
            </a:r>
          </a:p>
        </p:txBody>
      </p:sp>
      <p:sp>
        <p:nvSpPr>
          <p:cNvPr id="123914" name="Prostokąt 5"/>
          <p:cNvSpPr>
            <a:spLocks noChangeArrowheads="1"/>
          </p:cNvSpPr>
          <p:nvPr/>
        </p:nvSpPr>
        <p:spPr bwMode="auto">
          <a:xfrm>
            <a:off x="6516688" y="4329113"/>
            <a:ext cx="2608262" cy="1570037"/>
          </a:xfrm>
          <a:prstGeom prst="rect">
            <a:avLst/>
          </a:prstGeom>
          <a:noFill/>
          <a:ln w="9525">
            <a:noFill/>
            <a:miter lim="800000"/>
            <a:headEnd/>
            <a:tailEnd/>
          </a:ln>
        </p:spPr>
        <p:txBody>
          <a:bodyPr>
            <a:spAutoFit/>
          </a:bodyPr>
          <a:lstStyle/>
          <a:p>
            <a:pPr algn="ctr"/>
            <a:r>
              <a:rPr lang="pl-PL" altLang="pl-PL" sz="1600" b="1">
                <a:solidFill>
                  <a:srgbClr val="FF0000"/>
                </a:solidFill>
                <a:latin typeface="Arial Black" pitchFamily="34" charset="0"/>
              </a:rPr>
              <a:t>PRZESŁANIE DANYCH Z PROTOKOŁÓW </a:t>
            </a:r>
          </a:p>
          <a:p>
            <a:pPr algn="ctr"/>
            <a:r>
              <a:rPr lang="pl-PL" altLang="pl-PL" sz="1600" b="1">
                <a:solidFill>
                  <a:srgbClr val="FF0000"/>
                </a:solidFill>
                <a:latin typeface="Arial Black" pitchFamily="34" charset="0"/>
              </a:rPr>
              <a:t>DO SYSTEMU INFORMATYCZNEGO WOW</a:t>
            </a:r>
          </a:p>
        </p:txBody>
      </p:sp>
      <p:sp>
        <p:nvSpPr>
          <p:cNvPr id="8" name="Prostokąt 7"/>
          <p:cNvSpPr/>
          <p:nvPr/>
        </p:nvSpPr>
        <p:spPr>
          <a:xfrm>
            <a:off x="6516688" y="4179888"/>
            <a:ext cx="2459037" cy="1800225"/>
          </a:xfrm>
          <a:prstGeom prst="rect">
            <a:avLst/>
          </a:prstGeom>
          <a:noFill/>
          <a:ln w="57150">
            <a:solidFill>
              <a:srgbClr val="FF33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3916" name="pole tekstowe 2"/>
          <p:cNvSpPr txBox="1">
            <a:spLocks noChangeArrowheads="1"/>
          </p:cNvSpPr>
          <p:nvPr/>
        </p:nvSpPr>
        <p:spPr bwMode="auto">
          <a:xfrm>
            <a:off x="138113" y="6146800"/>
            <a:ext cx="7673975" cy="646113"/>
          </a:xfrm>
          <a:prstGeom prst="rect">
            <a:avLst/>
          </a:prstGeom>
          <a:noFill/>
          <a:ln w="9525">
            <a:noFill/>
            <a:miter lim="800000"/>
            <a:headEnd/>
            <a:tailEnd/>
          </a:ln>
        </p:spPr>
        <p:txBody>
          <a:bodyPr>
            <a:spAutoFit/>
          </a:bodyPr>
          <a:lstStyle/>
          <a:p>
            <a:r>
              <a:rPr lang="pl-PL" altLang="pl-PL" b="1"/>
              <a:t>Przesłania danych, w imieniu komisji dokonuje osoba odpowiedzialna za obsługę informatyczną komisji.</a:t>
            </a:r>
          </a:p>
        </p:txBody>
      </p:sp>
    </p:spTree>
  </p:cSld>
  <p:clrMapOvr>
    <a:masterClrMapping/>
  </p:clrMapOvr>
  <p:timing>
    <p:tnLst>
      <p:par>
        <p:cTn id="1" dur="indefinite" restart="never" nodeType="tmRoot"/>
      </p:par>
    </p:tnLst>
  </p:timing>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Prostokąt zaokrąglony 4"/>
          <p:cNvSpPr/>
          <p:nvPr/>
        </p:nvSpPr>
        <p:spPr>
          <a:xfrm>
            <a:off x="827088" y="5373688"/>
            <a:ext cx="6624637" cy="1079500"/>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5955" name="Prostokąt 3"/>
          <p:cNvSpPr>
            <a:spLocks noChangeArrowheads="1"/>
          </p:cNvSpPr>
          <p:nvPr/>
        </p:nvSpPr>
        <p:spPr bwMode="auto">
          <a:xfrm>
            <a:off x="1619250" y="465138"/>
            <a:ext cx="5256213"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SPORZĄDZENIE PROTOKOŁÓW</a:t>
            </a:r>
          </a:p>
          <a:p>
            <a:pPr algn="ctr"/>
            <a:r>
              <a:rPr lang="pl-PL" altLang="pl-PL" sz="2000" b="1">
                <a:solidFill>
                  <a:srgbClr val="C00000"/>
                </a:solidFill>
                <a:latin typeface="Arial Black" pitchFamily="34" charset="0"/>
              </a:rPr>
              <a:t>WYWIESZENIE KOPII PROTOKOŁU </a:t>
            </a:r>
          </a:p>
        </p:txBody>
      </p:sp>
      <p:sp>
        <p:nvSpPr>
          <p:cNvPr id="125956" name="Prostokąt 1"/>
          <p:cNvSpPr>
            <a:spLocks noChangeArrowheads="1"/>
          </p:cNvSpPr>
          <p:nvPr/>
        </p:nvSpPr>
        <p:spPr bwMode="auto">
          <a:xfrm>
            <a:off x="250825" y="1341438"/>
            <a:ext cx="8642350" cy="3970337"/>
          </a:xfrm>
          <a:prstGeom prst="rect">
            <a:avLst/>
          </a:prstGeom>
          <a:noFill/>
          <a:ln w="9525">
            <a:noFill/>
            <a:miter lim="800000"/>
            <a:headEnd/>
            <a:tailEnd/>
          </a:ln>
        </p:spPr>
        <p:txBody>
          <a:bodyPr>
            <a:spAutoFit/>
          </a:bodyPr>
          <a:lstStyle/>
          <a:p>
            <a:r>
              <a:rPr lang="pl-PL" altLang="pl-PL" b="1"/>
              <a:t>Osoba odpowiedzialna za obsługę informatyczną komisji (tzw. informatyk obwodowy) dokonuje zapisu uwierzytelnionych danych z protokołów na dwóch nośnikach elektronicznych, a w komisjach obwodowych utworzonych w miastach na prawach powiatu — na jednym nośniku. </a:t>
            </a:r>
          </a:p>
          <a:p>
            <a:r>
              <a:rPr lang="pl-PL" altLang="pl-PL" b="1"/>
              <a:t>Jeden nośnik przekazywany jest gminnej komisji wyborczej, drugi — powiatowej komisji wyborczej. </a:t>
            </a:r>
          </a:p>
          <a:p>
            <a:endParaRPr lang="pl-PL" altLang="pl-PL" b="1"/>
          </a:p>
          <a:p>
            <a:r>
              <a:rPr lang="pl-PL" altLang="pl-PL" b="1"/>
              <a:t>Komisja sporządza po dwie kopie każdego protokołu głosowania. </a:t>
            </a:r>
          </a:p>
          <a:p>
            <a:r>
              <a:rPr lang="pl-PL" altLang="pl-PL" b="1"/>
              <a:t>Po jednym egzemplarzu kopii każdego protokołu, po zabezpieczeniu przed wpływem warunków atmosferycznych (deszcz, śnieg itp.) wywiesza w miejscu łatwo dostępnym dla zainteresowanych i widocznym po zamknięciu lokalu. </a:t>
            </a:r>
          </a:p>
          <a:p>
            <a:r>
              <a:rPr lang="pl-PL" altLang="pl-PL" b="1"/>
              <a:t>Kopie protokołów powinny być wywieszone w taki sposób, żeby możliwe było ich odczytanie także z wózka inwalidzkiego. </a:t>
            </a:r>
          </a:p>
        </p:txBody>
      </p:sp>
      <p:sp>
        <p:nvSpPr>
          <p:cNvPr id="125957" name="Prostokąt 3"/>
          <p:cNvSpPr>
            <a:spLocks noChangeArrowheads="1"/>
          </p:cNvSpPr>
          <p:nvPr/>
        </p:nvSpPr>
        <p:spPr bwMode="auto">
          <a:xfrm>
            <a:off x="971550" y="5518150"/>
            <a:ext cx="6696075" cy="708025"/>
          </a:xfrm>
          <a:prstGeom prst="rect">
            <a:avLst/>
          </a:prstGeom>
          <a:noFill/>
          <a:ln w="9525">
            <a:noFill/>
            <a:miter lim="800000"/>
            <a:headEnd/>
            <a:tailEnd/>
          </a:ln>
        </p:spPr>
        <p:txBody>
          <a:bodyPr>
            <a:spAutoFit/>
          </a:bodyPr>
          <a:lstStyle/>
          <a:p>
            <a:r>
              <a:rPr lang="pl-PL" altLang="pl-PL" sz="2000" b="1">
                <a:solidFill>
                  <a:schemeClr val="bg1"/>
                </a:solidFill>
              </a:rPr>
              <a:t>Wywieszenie kopii protokołu głosowania winno nastąpić niezwłocznie po sporządzeniu protokołów.</a:t>
            </a:r>
          </a:p>
        </p:txBody>
      </p:sp>
    </p:spTree>
  </p:cSld>
  <p:clrMapOvr>
    <a:masterClrMapping/>
  </p:clrMapOvr>
  <p:timing>
    <p:tnLst>
      <p:par>
        <p:cTn id="1" dur="indefinite" restart="never" nodeType="tmRoot"/>
      </p:par>
    </p:tnLst>
  </p:timing>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107950" y="5373688"/>
            <a:ext cx="7704138" cy="1439862"/>
          </a:xfrm>
          <a:prstGeom prst="roundRect">
            <a:avLst/>
          </a:prstGeom>
          <a:solidFill>
            <a:srgbClr val="C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6979" name="Prostokąt 3"/>
          <p:cNvSpPr>
            <a:spLocks noChangeArrowheads="1"/>
          </p:cNvSpPr>
          <p:nvPr/>
        </p:nvSpPr>
        <p:spPr bwMode="auto">
          <a:xfrm>
            <a:off x="1619250" y="465138"/>
            <a:ext cx="5256213" cy="400050"/>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WYWIESZENIE KOPII PROTOKOŁU </a:t>
            </a:r>
          </a:p>
        </p:txBody>
      </p:sp>
      <p:sp>
        <p:nvSpPr>
          <p:cNvPr id="126980" name="Prostokąt 1"/>
          <p:cNvSpPr>
            <a:spLocks noChangeArrowheads="1"/>
          </p:cNvSpPr>
          <p:nvPr/>
        </p:nvSpPr>
        <p:spPr bwMode="auto">
          <a:xfrm>
            <a:off x="107950" y="958850"/>
            <a:ext cx="8497888" cy="4248150"/>
          </a:xfrm>
          <a:prstGeom prst="rect">
            <a:avLst/>
          </a:prstGeom>
          <a:noFill/>
          <a:ln w="9525">
            <a:noFill/>
            <a:miter lim="800000"/>
            <a:headEnd/>
            <a:tailEnd/>
          </a:ln>
        </p:spPr>
        <p:txBody>
          <a:bodyPr>
            <a:spAutoFit/>
          </a:bodyPr>
          <a:lstStyle/>
          <a:p>
            <a:r>
              <a:rPr lang="pl-PL" altLang="pl-PL" b="1"/>
              <a:t>Komisja nie może opuścić lokalu wyborczego przed wywieszeniem </a:t>
            </a:r>
          </a:p>
          <a:p>
            <a:r>
              <a:rPr lang="pl-PL" altLang="pl-PL" b="1"/>
              <a:t>kopii wszystkich sporządzonych przez siebie protokołów głosowania. </a:t>
            </a:r>
          </a:p>
          <a:p>
            <a:endParaRPr lang="pl-PL" altLang="pl-PL" b="1"/>
          </a:p>
          <a:p>
            <a:r>
              <a:rPr lang="pl-PL" altLang="pl-PL" b="1"/>
              <a:t>Jako kopie protokołów można wykorzystać wydruki dodatkowego egzemplarza projektu protokołu (w komisjach korzystających ze wspomagania informatycznego), kserokopie protokołów lub odręcznie sporządzone kopie na odpowiednich formularzach protokołu. </a:t>
            </a:r>
          </a:p>
          <a:p>
            <a:endParaRPr lang="pl-PL" altLang="pl-PL" b="1"/>
          </a:p>
          <a:p>
            <a:r>
              <a:rPr lang="pl-PL" altLang="pl-PL" b="1"/>
              <a:t>Kopie poświadczają za zgodność z oryginałem członkowie komisji obecni przy ich sporządzeniu, podpisując je, parafując każdą stronę i opatrując je swoją pieczęcią komisji. Podpisy członków komisji powinny być poprzedzone adnotacją o treści </a:t>
            </a:r>
            <a:r>
              <a:rPr lang="pl-PL" altLang="pl-PL" b="1">
                <a:latin typeface="Arial Black" pitchFamily="34" charset="0"/>
              </a:rPr>
              <a:t>„Za zgodność z oryginałem”.</a:t>
            </a:r>
          </a:p>
          <a:p>
            <a:endParaRPr lang="pl-PL" altLang="pl-PL" b="1"/>
          </a:p>
          <a:p>
            <a:r>
              <a:rPr lang="pl-PL" altLang="pl-PL" b="1"/>
              <a:t>Drugi egzemplarz kopii każdego protokołu głosowania w obwodzie przewodniczący komisji lub jego zastępca przekazuje niezwłocznie wójtowi.</a:t>
            </a:r>
          </a:p>
        </p:txBody>
      </p:sp>
      <p:sp>
        <p:nvSpPr>
          <p:cNvPr id="126981" name="Prostokąt 4"/>
          <p:cNvSpPr>
            <a:spLocks noChangeArrowheads="1"/>
          </p:cNvSpPr>
          <p:nvPr/>
        </p:nvSpPr>
        <p:spPr bwMode="auto">
          <a:xfrm>
            <a:off x="179388" y="5445125"/>
            <a:ext cx="7632700" cy="1200150"/>
          </a:xfrm>
          <a:prstGeom prst="rect">
            <a:avLst/>
          </a:prstGeom>
          <a:noFill/>
          <a:ln w="9525">
            <a:noFill/>
            <a:miter lim="800000"/>
            <a:headEnd/>
            <a:tailEnd/>
          </a:ln>
        </p:spPr>
        <p:txBody>
          <a:bodyPr>
            <a:spAutoFit/>
          </a:bodyPr>
          <a:lstStyle/>
          <a:p>
            <a:r>
              <a:rPr lang="pl-PL" altLang="pl-PL" b="1">
                <a:solidFill>
                  <a:schemeClr val="bg1"/>
                </a:solidFill>
              </a:rPr>
              <a:t>W przypadku sprostowań dokonywanych w protokole komisja obowiązana jest podać niezwłocznie treść sprostowanego protokołu do publicznej wiadomości poprzez wywieszenie w sposób wskazany powyżej oraz przekazać sprostowany protokół wójtowi.</a:t>
            </a:r>
          </a:p>
        </p:txBody>
      </p:sp>
    </p:spTree>
  </p:cSld>
  <p:clrMapOvr>
    <a:masterClrMapping/>
  </p:clrMapOvr>
  <p:timing>
    <p:tnLst>
      <p:par>
        <p:cTn id="1" dur="indefinite" restart="never" nodeType="tmRoot"/>
      </p:par>
    </p:tnLst>
  </p:timing>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rostokąt zaokrąglony 7"/>
          <p:cNvSpPr/>
          <p:nvPr/>
        </p:nvSpPr>
        <p:spPr>
          <a:xfrm>
            <a:off x="90488" y="4857750"/>
            <a:ext cx="7523162" cy="1800225"/>
          </a:xfrm>
          <a:prstGeom prst="roundRect">
            <a:avLst/>
          </a:prstGeom>
          <a:solidFill>
            <a:srgbClr val="C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5" name="Prostokąt 4"/>
          <p:cNvSpPr/>
          <p:nvPr/>
        </p:nvSpPr>
        <p:spPr>
          <a:xfrm>
            <a:off x="173038" y="3421063"/>
            <a:ext cx="8783637" cy="1317625"/>
          </a:xfrm>
          <a:prstGeom prst="rect">
            <a:avLst/>
          </a:prstGeom>
          <a:no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8004" name="Prostokąt 1"/>
          <p:cNvSpPr>
            <a:spLocks noChangeArrowheads="1"/>
          </p:cNvSpPr>
          <p:nvPr/>
        </p:nvSpPr>
        <p:spPr bwMode="auto">
          <a:xfrm>
            <a:off x="107950" y="1257300"/>
            <a:ext cx="8856663" cy="2092325"/>
          </a:xfrm>
          <a:prstGeom prst="rect">
            <a:avLst/>
          </a:prstGeom>
          <a:noFill/>
          <a:ln w="9525">
            <a:noFill/>
            <a:miter lim="800000"/>
            <a:headEnd/>
            <a:tailEnd/>
          </a:ln>
        </p:spPr>
        <p:txBody>
          <a:bodyPr>
            <a:spAutoFit/>
          </a:bodyPr>
          <a:lstStyle/>
          <a:p>
            <a:r>
              <a:rPr lang="pl-PL" altLang="pl-PL"/>
              <a:t> </a:t>
            </a:r>
            <a:r>
              <a:rPr lang="pl-PL" altLang="pl-PL" b="1"/>
              <a:t>Po jednym egzemplarzu każdego sporządzonego przez komisję protokołu głosowania w obwodzie wraz z załączonymi do danego protokołu ewentualnymi zarzutami wniesionymi przez mężów zaufania i/lub członków komisji oraz zajętym wobec nich stanowiskiem komisji umieszcza się w odrębnych kopertach, zakleja się je i pieczętuje na złączeniach oraz odpowiednio opisuje.</a:t>
            </a:r>
          </a:p>
          <a:p>
            <a:r>
              <a:rPr lang="pl-PL" altLang="pl-PL" sz="2000" b="1" u="sng">
                <a:cs typeface="Arial" charset="0"/>
              </a:rPr>
              <a:t>Gminnej komisji wyborczej należy także dołączyć, umieszczony w odrębnej opisanej kopercie, protokół przekazania. </a:t>
            </a:r>
            <a:endParaRPr lang="pl-PL" altLang="pl-PL" b="1" u="sng">
              <a:cs typeface="Arial" charset="0"/>
            </a:endParaRPr>
          </a:p>
        </p:txBody>
      </p:sp>
      <p:sp>
        <p:nvSpPr>
          <p:cNvPr id="128005" name="Prostokąt 3"/>
          <p:cNvSpPr>
            <a:spLocks noChangeArrowheads="1"/>
          </p:cNvSpPr>
          <p:nvPr/>
        </p:nvSpPr>
        <p:spPr bwMode="auto">
          <a:xfrm>
            <a:off x="284163" y="3538538"/>
            <a:ext cx="8562975" cy="1200150"/>
          </a:xfrm>
          <a:prstGeom prst="rect">
            <a:avLst/>
          </a:prstGeom>
          <a:noFill/>
          <a:ln w="9525">
            <a:noFill/>
            <a:miter lim="800000"/>
            <a:headEnd/>
            <a:tailEnd/>
          </a:ln>
        </p:spPr>
        <p:txBody>
          <a:bodyPr>
            <a:spAutoFit/>
          </a:bodyPr>
          <a:lstStyle/>
          <a:p>
            <a:pPr algn="ctr"/>
            <a:r>
              <a:rPr lang="pl-PL" altLang="pl-PL"/>
              <a:t>Wybory do Rady Gminy </a:t>
            </a:r>
            <a:r>
              <a:rPr lang="pl-PL" altLang="pl-PL" b="1"/>
              <a:t>Zielony Las </a:t>
            </a:r>
          </a:p>
          <a:p>
            <a:pPr algn="ctr"/>
            <a:r>
              <a:rPr lang="pl-PL" altLang="pl-PL"/>
              <a:t>Okręg wyborczy nr </a:t>
            </a:r>
            <a:r>
              <a:rPr lang="pl-PL" altLang="pl-PL" b="1"/>
              <a:t>3</a:t>
            </a:r>
            <a:r>
              <a:rPr lang="pl-PL" altLang="pl-PL"/>
              <a:t> ,   Obwód głosowania nr </a:t>
            </a:r>
            <a:r>
              <a:rPr lang="pl-PL" altLang="pl-PL" b="1"/>
              <a:t>2</a:t>
            </a:r>
            <a:r>
              <a:rPr lang="pl-PL" altLang="pl-PL"/>
              <a:t>.  </a:t>
            </a:r>
          </a:p>
          <a:p>
            <a:r>
              <a:rPr lang="pl-PL" altLang="pl-PL"/>
              <a:t>Adres siedziby Obwodowej Komisji Wyborczej: </a:t>
            </a:r>
            <a:r>
              <a:rPr lang="pl-PL" altLang="pl-PL" b="1"/>
              <a:t>Zespół Szkół nr 1 w Zielonym Lesie, ul. Olchowa 7 ,      </a:t>
            </a:r>
            <a:r>
              <a:rPr lang="pl-PL" altLang="pl-PL"/>
              <a:t>tel. Przewodniczącego komisji </a:t>
            </a:r>
            <a:r>
              <a:rPr lang="pl-PL" altLang="pl-PL" b="1"/>
              <a:t>821-707-345</a:t>
            </a:r>
          </a:p>
        </p:txBody>
      </p:sp>
      <p:sp>
        <p:nvSpPr>
          <p:cNvPr id="128006" name="pole tekstowe 5"/>
          <p:cNvSpPr txBox="1">
            <a:spLocks noChangeArrowheads="1"/>
          </p:cNvSpPr>
          <p:nvPr/>
        </p:nvSpPr>
        <p:spPr bwMode="auto">
          <a:xfrm>
            <a:off x="161925" y="4903788"/>
            <a:ext cx="7505700" cy="1754187"/>
          </a:xfrm>
          <a:prstGeom prst="rect">
            <a:avLst/>
          </a:prstGeom>
          <a:noFill/>
          <a:ln w="9525">
            <a:noFill/>
            <a:miter lim="800000"/>
            <a:headEnd/>
            <a:tailEnd/>
          </a:ln>
        </p:spPr>
        <p:txBody>
          <a:bodyPr>
            <a:spAutoFit/>
          </a:bodyPr>
          <a:lstStyle/>
          <a:p>
            <a:r>
              <a:rPr lang="pl-PL" altLang="pl-PL" b="1">
                <a:solidFill>
                  <a:schemeClr val="bg1"/>
                </a:solidFill>
                <a:latin typeface="Arial Black" pitchFamily="34" charset="0"/>
              </a:rPr>
              <a:t>Uwaga:</a:t>
            </a:r>
          </a:p>
          <a:p>
            <a:r>
              <a:rPr lang="pl-PL" altLang="pl-PL" b="1">
                <a:solidFill>
                  <a:schemeClr val="bg1"/>
                </a:solidFill>
                <a:latin typeface="Arial Black" pitchFamily="34" charset="0"/>
              </a:rPr>
              <a:t>Liczba oryginałów protokołów = liczba opisanych, opieczętowanych i zaklejonych kopert. </a:t>
            </a:r>
          </a:p>
          <a:p>
            <a:r>
              <a:rPr lang="pl-PL" altLang="pl-PL" b="1">
                <a:solidFill>
                  <a:schemeClr val="bg1"/>
                </a:solidFill>
                <a:latin typeface="Arial Black" pitchFamily="34" charset="0"/>
              </a:rPr>
              <a:t>Wszystkie protokoły muszą się znajdować w zaklejonych kopertach. Jeśli koperty nie będą zaklejone, przewodniczący komisji ma obowiązek wezwania Policji.</a:t>
            </a:r>
          </a:p>
        </p:txBody>
      </p:sp>
      <p:sp>
        <p:nvSpPr>
          <p:cNvPr id="128007" name="Prostokąt 6"/>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Tree>
  </p:cSld>
  <p:clrMapOvr>
    <a:masterClrMapping/>
  </p:clrMapOvr>
  <p:timing>
    <p:tnLst>
      <p:par>
        <p:cTn id="1" dur="indefinite" restart="never" nodeType="tmRoot"/>
      </p:par>
    </p:tnLst>
  </p:timing>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Prostokąt zaokrąglony 6"/>
          <p:cNvSpPr/>
          <p:nvPr/>
        </p:nvSpPr>
        <p:spPr>
          <a:xfrm>
            <a:off x="269875" y="3848100"/>
            <a:ext cx="5689600" cy="1076325"/>
          </a:xfrm>
          <a:prstGeom prst="roundRect">
            <a:avLst/>
          </a:prstGeom>
          <a:solidFill>
            <a:srgbClr val="C00000"/>
          </a:solid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29027" name="Prostokąt 1"/>
          <p:cNvSpPr>
            <a:spLocks noChangeArrowheads="1"/>
          </p:cNvSpPr>
          <p:nvPr/>
        </p:nvSpPr>
        <p:spPr bwMode="auto">
          <a:xfrm>
            <a:off x="250825" y="1412875"/>
            <a:ext cx="8748713" cy="2308225"/>
          </a:xfrm>
          <a:prstGeom prst="rect">
            <a:avLst/>
          </a:prstGeom>
          <a:noFill/>
          <a:ln w="9525">
            <a:noFill/>
            <a:miter lim="800000"/>
            <a:headEnd/>
            <a:tailEnd/>
          </a:ln>
        </p:spPr>
        <p:txBody>
          <a:bodyPr>
            <a:spAutoFit/>
          </a:bodyPr>
          <a:lstStyle/>
          <a:p>
            <a:r>
              <a:rPr lang="pl-PL" altLang="pl-PL" b="1"/>
              <a:t>W osobnych kopertach komisja przekazuje właściwym terytorialnym komisjom nośnik elektroniczny z zapisanymi danymi z protokołów wraz z raportem ostrzeżeń (jeżeli został sporządzony), o ile komisja obwodowa miała obsługę informatyczną. </a:t>
            </a:r>
          </a:p>
          <a:p>
            <a:endParaRPr lang="pl-PL" altLang="pl-PL" b="1"/>
          </a:p>
          <a:p>
            <a:r>
              <a:rPr lang="pl-PL" altLang="pl-PL" b="1"/>
              <a:t>Przed przekazaniem protokołu głosowania terytorialnym komisjom wyborczym przewodniczący komisji ustala z członkami komisji sposób komunikowania się w razie potrzeby zwołania posiedzenia. </a:t>
            </a:r>
          </a:p>
        </p:txBody>
      </p:sp>
      <p:sp>
        <p:nvSpPr>
          <p:cNvPr id="129028" name="Prostokąt 4"/>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29029" name="Prostokąt 5"/>
          <p:cNvSpPr>
            <a:spLocks noChangeArrowheads="1"/>
          </p:cNvSpPr>
          <p:nvPr/>
        </p:nvSpPr>
        <p:spPr bwMode="auto">
          <a:xfrm>
            <a:off x="468313" y="4062413"/>
            <a:ext cx="5867400" cy="708025"/>
          </a:xfrm>
          <a:prstGeom prst="rect">
            <a:avLst/>
          </a:prstGeom>
          <a:noFill/>
          <a:ln w="9525">
            <a:noFill/>
            <a:miter lim="800000"/>
            <a:headEnd/>
            <a:tailEnd/>
          </a:ln>
        </p:spPr>
        <p:txBody>
          <a:bodyPr>
            <a:spAutoFit/>
          </a:bodyPr>
          <a:lstStyle/>
          <a:p>
            <a:r>
              <a:rPr lang="pl-PL" altLang="pl-PL" sz="2000" b="1" u="sng">
                <a:solidFill>
                  <a:schemeClr val="bg1"/>
                </a:solidFill>
                <a:latin typeface="Arial Black" pitchFamily="34" charset="0"/>
              </a:rPr>
              <a:t>!!!  Zaleca się, by nie wyłączać telefonów po przyjściu do domu !!! </a:t>
            </a:r>
          </a:p>
        </p:txBody>
      </p:sp>
      <p:pic>
        <p:nvPicPr>
          <p:cNvPr id="129030" name="Obraz 7" descr="Darmo grafika wektorowa: Telefon, Obrotowe, Żółty - Gratis ..."/>
          <p:cNvPicPr>
            <a:picLocks noChangeAspect="1"/>
          </p:cNvPicPr>
          <p:nvPr/>
        </p:nvPicPr>
        <p:blipFill>
          <a:blip r:embed="rId2"/>
          <a:srcRect/>
          <a:stretch>
            <a:fillRect/>
          </a:stretch>
        </p:blipFill>
        <p:spPr bwMode="auto">
          <a:xfrm>
            <a:off x="2339975" y="4954588"/>
            <a:ext cx="1854200" cy="1814512"/>
          </a:xfrm>
          <a:prstGeom prst="rect">
            <a:avLst/>
          </a:prstGeom>
          <a:noFill/>
          <a:ln w="9525">
            <a:noFill/>
            <a:miter lim="800000"/>
            <a:headEnd/>
            <a:tailEnd/>
          </a:ln>
        </p:spPr>
      </p:pic>
      <p:pic>
        <p:nvPicPr>
          <p:cNvPr id="129031" name="Obraz 8" descr="Téléphone Cellulaire Mobile · Images vectorielles ..."/>
          <p:cNvPicPr>
            <a:picLocks noChangeAspect="1"/>
          </p:cNvPicPr>
          <p:nvPr/>
        </p:nvPicPr>
        <p:blipFill>
          <a:blip r:embed="rId3"/>
          <a:srcRect/>
          <a:stretch>
            <a:fillRect/>
          </a:stretch>
        </p:blipFill>
        <p:spPr bwMode="auto">
          <a:xfrm>
            <a:off x="6310313" y="3783013"/>
            <a:ext cx="1646237" cy="25701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pole tekstowe 2"/>
          <p:cNvSpPr txBox="1"/>
          <p:nvPr/>
        </p:nvSpPr>
        <p:spPr>
          <a:xfrm>
            <a:off x="179388" y="1341438"/>
            <a:ext cx="8569325" cy="5354637"/>
          </a:xfrm>
          <a:prstGeom prst="rect">
            <a:avLst/>
          </a:prstGeom>
          <a:noFill/>
        </p:spPr>
        <p:txBody>
          <a:bodyPr>
            <a:spAutoFit/>
          </a:bodyPr>
          <a:lstStyle/>
          <a:p>
            <a:pPr>
              <a:defRPr/>
            </a:pPr>
            <a:r>
              <a:rPr lang="pl-PL" b="1" dirty="0">
                <a:latin typeface="Arial" panose="020B0604020202020204" pitchFamily="34" charset="0"/>
              </a:rPr>
              <a:t>Najczęstsze błędy techniczne popełniane przez komisje, które powodują konieczność ponownego sporządzenia protokołu lub też dokonania zmian w protokole:</a:t>
            </a:r>
          </a:p>
          <a:p>
            <a:pPr>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brak odciśniętej pieczęci na protokole,</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brak części podpisów członków komisji na protokole,</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protokół został dostarczony jako niekompletny – brak strony lub dołączono stronę (strony) z innego protokołu z innych wyborów,</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do koperty włożono kserokopię zamiast oryginału protokołu,</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pomyłka w opisie koperty, np. koperta zawierająca protokół z wyborów radnych do rady gminy została  mylnie opisana, jako zawierająca protokół z wyboru radnych sejmiku wojewódzkiego. Koperta z tym protokołem została w związku z tym dostarczona do powiatowej komisji wyborczej,</a:t>
            </a:r>
          </a:p>
          <a:p>
            <a:pPr marL="285750" indent="-285750">
              <a:buFont typeface="Wingdings" panose="05000000000000000000" pitchFamily="2" charset="2"/>
              <a:buChar char="Ø"/>
              <a:defRPr/>
            </a:pPr>
            <a:endParaRPr lang="pl-PL" b="1" dirty="0">
              <a:latin typeface="Arial" panose="020B0604020202020204" pitchFamily="34" charset="0"/>
            </a:endParaRPr>
          </a:p>
          <a:p>
            <a:pPr marL="285750" indent="-285750">
              <a:buFont typeface="Wingdings" panose="05000000000000000000" pitchFamily="2" charset="2"/>
              <a:buChar char="Ø"/>
              <a:defRPr/>
            </a:pPr>
            <a:r>
              <a:rPr lang="pl-PL" b="1" dirty="0">
                <a:latin typeface="Arial" panose="020B0604020202020204" pitchFamily="34" charset="0"/>
              </a:rPr>
              <a:t>dostarczono pustą kopertę,</a:t>
            </a:r>
          </a:p>
        </p:txBody>
      </p:sp>
      <p:sp>
        <p:nvSpPr>
          <p:cNvPr id="130051" name="Prostokąt 4"/>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Tree>
  </p:cSld>
  <p:clrMapOvr>
    <a:masterClrMapping/>
  </p:clrMapOvr>
  <p:timing>
    <p:tnLst>
      <p:par>
        <p:cTn id="1" dur="indefinite" restart="never" nodeType="tmRoot"/>
      </p:par>
    </p:tnLst>
  </p:timing>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1074" name="Obraz 11" descr="Clipart - Closed Envelope"/>
          <p:cNvPicPr>
            <a:picLocks noChangeAspect="1"/>
          </p:cNvPicPr>
          <p:nvPr/>
        </p:nvPicPr>
        <p:blipFill>
          <a:blip r:embed="rId2" cstate="print"/>
          <a:srcRect/>
          <a:stretch>
            <a:fillRect/>
          </a:stretch>
        </p:blipFill>
        <p:spPr bwMode="auto">
          <a:xfrm>
            <a:off x="-77788" y="2198688"/>
            <a:ext cx="2792413" cy="2089150"/>
          </a:xfrm>
          <a:prstGeom prst="rect">
            <a:avLst/>
          </a:prstGeom>
          <a:noFill/>
          <a:ln w="9525">
            <a:noFill/>
            <a:miter lim="800000"/>
            <a:headEnd/>
            <a:tailEnd/>
          </a:ln>
        </p:spPr>
      </p:pic>
      <p:pic>
        <p:nvPicPr>
          <p:cNvPr id="131075" name="Obraz 11" descr="Clipart - Closed Envelope"/>
          <p:cNvPicPr>
            <a:picLocks noChangeAspect="1"/>
          </p:cNvPicPr>
          <p:nvPr/>
        </p:nvPicPr>
        <p:blipFill>
          <a:blip r:embed="rId3" cstate="print"/>
          <a:srcRect/>
          <a:stretch>
            <a:fillRect/>
          </a:stretch>
        </p:blipFill>
        <p:spPr bwMode="auto">
          <a:xfrm>
            <a:off x="-71438" y="3514725"/>
            <a:ext cx="2792413" cy="2087563"/>
          </a:xfrm>
          <a:prstGeom prst="rect">
            <a:avLst/>
          </a:prstGeom>
          <a:noFill/>
          <a:ln w="9525">
            <a:noFill/>
            <a:miter lim="800000"/>
            <a:headEnd/>
            <a:tailEnd/>
          </a:ln>
        </p:spPr>
      </p:pic>
      <p:pic>
        <p:nvPicPr>
          <p:cNvPr id="131076" name="Obraz 11" descr="Clipart - Closed Envelope"/>
          <p:cNvPicPr>
            <a:picLocks noChangeAspect="1"/>
          </p:cNvPicPr>
          <p:nvPr/>
        </p:nvPicPr>
        <p:blipFill>
          <a:blip r:embed="rId3" cstate="print"/>
          <a:srcRect/>
          <a:stretch>
            <a:fillRect/>
          </a:stretch>
        </p:blipFill>
        <p:spPr bwMode="auto">
          <a:xfrm>
            <a:off x="2228850" y="2198688"/>
            <a:ext cx="2792413" cy="2087562"/>
          </a:xfrm>
          <a:prstGeom prst="rect">
            <a:avLst/>
          </a:prstGeom>
          <a:noFill/>
          <a:ln w="9525">
            <a:noFill/>
            <a:miter lim="800000"/>
            <a:headEnd/>
            <a:tailEnd/>
          </a:ln>
        </p:spPr>
      </p:pic>
      <p:pic>
        <p:nvPicPr>
          <p:cNvPr id="131077" name="Obraz 11" descr="Clipart - Closed Envelope"/>
          <p:cNvPicPr>
            <a:picLocks noChangeAspect="1"/>
          </p:cNvPicPr>
          <p:nvPr/>
        </p:nvPicPr>
        <p:blipFill>
          <a:blip r:embed="rId3" cstate="print"/>
          <a:srcRect/>
          <a:stretch>
            <a:fillRect/>
          </a:stretch>
        </p:blipFill>
        <p:spPr bwMode="auto">
          <a:xfrm>
            <a:off x="5926138" y="3554413"/>
            <a:ext cx="2792412" cy="2087562"/>
          </a:xfrm>
          <a:prstGeom prst="rect">
            <a:avLst/>
          </a:prstGeom>
          <a:noFill/>
          <a:ln w="9525">
            <a:noFill/>
            <a:miter lim="800000"/>
            <a:headEnd/>
            <a:tailEnd/>
          </a:ln>
        </p:spPr>
      </p:pic>
      <p:sp>
        <p:nvSpPr>
          <p:cNvPr id="17" name="Prostokąt zaokrąglony 16"/>
          <p:cNvSpPr/>
          <p:nvPr/>
        </p:nvSpPr>
        <p:spPr>
          <a:xfrm>
            <a:off x="5100638" y="6002338"/>
            <a:ext cx="2665412" cy="722312"/>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6" name="Prostokąt zaokrąglony 15"/>
          <p:cNvSpPr/>
          <p:nvPr/>
        </p:nvSpPr>
        <p:spPr>
          <a:xfrm>
            <a:off x="1181100" y="5972175"/>
            <a:ext cx="2663825" cy="722313"/>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1080" name="pole tekstowe 2"/>
          <p:cNvSpPr txBox="1">
            <a:spLocks noChangeArrowheads="1"/>
          </p:cNvSpPr>
          <p:nvPr/>
        </p:nvSpPr>
        <p:spPr bwMode="auto">
          <a:xfrm>
            <a:off x="179388" y="1341438"/>
            <a:ext cx="8569325" cy="646112"/>
          </a:xfrm>
          <a:prstGeom prst="rect">
            <a:avLst/>
          </a:prstGeom>
          <a:noFill/>
          <a:ln w="9525">
            <a:noFill/>
            <a:miter lim="800000"/>
            <a:headEnd/>
            <a:tailEnd/>
          </a:ln>
        </p:spPr>
        <p:txBody>
          <a:bodyPr>
            <a:spAutoFit/>
          </a:bodyPr>
          <a:lstStyle/>
          <a:p>
            <a:r>
              <a:rPr lang="pl-PL" altLang="pl-PL" b="1"/>
              <a:t>Kopertę z protokołem głosowania w obwodzie komisji wyborczej należy przekazać:</a:t>
            </a:r>
          </a:p>
        </p:txBody>
      </p:sp>
      <p:sp>
        <p:nvSpPr>
          <p:cNvPr id="131081" name="pole tekstowe 4"/>
          <p:cNvSpPr txBox="1">
            <a:spLocks noChangeArrowheads="1"/>
          </p:cNvSpPr>
          <p:nvPr/>
        </p:nvSpPr>
        <p:spPr bwMode="auto">
          <a:xfrm>
            <a:off x="1176338" y="5972175"/>
            <a:ext cx="2592387" cy="646113"/>
          </a:xfrm>
          <a:prstGeom prst="rect">
            <a:avLst/>
          </a:prstGeom>
          <a:noFill/>
          <a:ln w="9525">
            <a:noFill/>
            <a:miter lim="800000"/>
            <a:headEnd/>
            <a:tailEnd/>
          </a:ln>
        </p:spPr>
        <p:txBody>
          <a:bodyPr>
            <a:spAutoFit/>
          </a:bodyPr>
          <a:lstStyle/>
          <a:p>
            <a:pPr algn="ctr"/>
            <a:r>
              <a:rPr lang="pl-PL" altLang="pl-PL" b="1">
                <a:solidFill>
                  <a:schemeClr val="bg1"/>
                </a:solidFill>
              </a:rPr>
              <a:t>Gminna </a:t>
            </a:r>
          </a:p>
          <a:p>
            <a:pPr algn="ctr"/>
            <a:r>
              <a:rPr lang="pl-PL" altLang="pl-PL" b="1">
                <a:solidFill>
                  <a:schemeClr val="bg1"/>
                </a:solidFill>
              </a:rPr>
              <a:t>Komisja Wyborcza</a:t>
            </a:r>
          </a:p>
        </p:txBody>
      </p:sp>
      <p:sp>
        <p:nvSpPr>
          <p:cNvPr id="131082" name="pole tekstowe 5"/>
          <p:cNvSpPr txBox="1">
            <a:spLocks noChangeArrowheads="1"/>
          </p:cNvSpPr>
          <p:nvPr/>
        </p:nvSpPr>
        <p:spPr bwMode="auto">
          <a:xfrm>
            <a:off x="5029200" y="5973763"/>
            <a:ext cx="2808288" cy="646112"/>
          </a:xfrm>
          <a:prstGeom prst="rect">
            <a:avLst/>
          </a:prstGeom>
          <a:noFill/>
          <a:ln w="9525">
            <a:noFill/>
            <a:miter lim="800000"/>
            <a:headEnd/>
            <a:tailEnd/>
          </a:ln>
        </p:spPr>
        <p:txBody>
          <a:bodyPr>
            <a:spAutoFit/>
          </a:bodyPr>
          <a:lstStyle/>
          <a:p>
            <a:pPr algn="ctr"/>
            <a:r>
              <a:rPr lang="pl-PL" altLang="pl-PL" b="1">
                <a:solidFill>
                  <a:schemeClr val="bg1"/>
                </a:solidFill>
              </a:rPr>
              <a:t>Powiatowa </a:t>
            </a:r>
          </a:p>
          <a:p>
            <a:pPr algn="ctr"/>
            <a:r>
              <a:rPr lang="pl-PL" altLang="pl-PL" b="1">
                <a:solidFill>
                  <a:schemeClr val="bg1"/>
                </a:solidFill>
              </a:rPr>
              <a:t>Komisja Wyborcza</a:t>
            </a:r>
          </a:p>
        </p:txBody>
      </p:sp>
      <p:sp>
        <p:nvSpPr>
          <p:cNvPr id="131083" name="pole tekstowe 7"/>
          <p:cNvSpPr txBox="1">
            <a:spLocks noChangeArrowheads="1"/>
          </p:cNvSpPr>
          <p:nvPr/>
        </p:nvSpPr>
        <p:spPr bwMode="auto">
          <a:xfrm>
            <a:off x="133350" y="2825750"/>
            <a:ext cx="2087563" cy="923925"/>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WYBORY</a:t>
            </a:r>
          </a:p>
          <a:p>
            <a:pPr algn="ctr"/>
            <a:r>
              <a:rPr lang="pl-PL" altLang="pl-PL" b="1">
                <a:solidFill>
                  <a:srgbClr val="FF0000"/>
                </a:solidFill>
                <a:latin typeface="Arial Black" pitchFamily="34" charset="0"/>
              </a:rPr>
              <a:t>WÓJTA</a:t>
            </a:r>
          </a:p>
        </p:txBody>
      </p:sp>
      <p:sp>
        <p:nvSpPr>
          <p:cNvPr id="131084" name="pole tekstowe 10"/>
          <p:cNvSpPr txBox="1">
            <a:spLocks noChangeArrowheads="1"/>
          </p:cNvSpPr>
          <p:nvPr/>
        </p:nvSpPr>
        <p:spPr bwMode="auto">
          <a:xfrm>
            <a:off x="295275" y="4244975"/>
            <a:ext cx="2087563" cy="923925"/>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Z WYBORÓW</a:t>
            </a:r>
          </a:p>
          <a:p>
            <a:pPr algn="ctr"/>
            <a:r>
              <a:rPr lang="pl-PL" altLang="pl-PL" b="1">
                <a:solidFill>
                  <a:srgbClr val="FF0000"/>
                </a:solidFill>
                <a:latin typeface="Arial Black" pitchFamily="34" charset="0"/>
              </a:rPr>
              <a:t>RADY GMINY</a:t>
            </a:r>
          </a:p>
        </p:txBody>
      </p:sp>
      <p:pic>
        <p:nvPicPr>
          <p:cNvPr id="131085" name="Obraz 11" descr="Clipart - Closed Envelope"/>
          <p:cNvPicPr>
            <a:picLocks noChangeAspect="1"/>
          </p:cNvPicPr>
          <p:nvPr/>
        </p:nvPicPr>
        <p:blipFill>
          <a:blip r:embed="rId3" cstate="print"/>
          <a:srcRect/>
          <a:stretch>
            <a:fillRect/>
          </a:stretch>
        </p:blipFill>
        <p:spPr bwMode="auto">
          <a:xfrm>
            <a:off x="5100638" y="2076450"/>
            <a:ext cx="2792412" cy="2087563"/>
          </a:xfrm>
          <a:prstGeom prst="rect">
            <a:avLst/>
          </a:prstGeom>
          <a:noFill/>
          <a:ln w="9525">
            <a:noFill/>
            <a:miter lim="800000"/>
            <a:headEnd/>
            <a:tailEnd/>
          </a:ln>
        </p:spPr>
      </p:pic>
      <p:sp>
        <p:nvSpPr>
          <p:cNvPr id="131086" name="pole tekstowe 12"/>
          <p:cNvSpPr txBox="1">
            <a:spLocks noChangeArrowheads="1"/>
          </p:cNvSpPr>
          <p:nvPr/>
        </p:nvSpPr>
        <p:spPr bwMode="auto">
          <a:xfrm>
            <a:off x="5378450" y="2613025"/>
            <a:ext cx="2101850" cy="1201738"/>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Z WYBORÓW</a:t>
            </a:r>
          </a:p>
          <a:p>
            <a:pPr algn="ctr"/>
            <a:r>
              <a:rPr lang="pl-PL" altLang="pl-PL" b="1">
                <a:solidFill>
                  <a:srgbClr val="FF0000"/>
                </a:solidFill>
                <a:latin typeface="Arial Black" pitchFamily="34" charset="0"/>
              </a:rPr>
              <a:t>RADY POWIATU</a:t>
            </a:r>
          </a:p>
        </p:txBody>
      </p:sp>
      <p:sp>
        <p:nvSpPr>
          <p:cNvPr id="131087" name="pole tekstowe 14"/>
          <p:cNvSpPr txBox="1">
            <a:spLocks noChangeArrowheads="1"/>
          </p:cNvSpPr>
          <p:nvPr/>
        </p:nvSpPr>
        <p:spPr bwMode="auto">
          <a:xfrm>
            <a:off x="6070600" y="4146550"/>
            <a:ext cx="2565400" cy="922338"/>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Z WYBORÓW</a:t>
            </a:r>
          </a:p>
          <a:p>
            <a:pPr algn="ctr"/>
            <a:r>
              <a:rPr lang="pl-PL" altLang="pl-PL" b="1">
                <a:solidFill>
                  <a:srgbClr val="FF0000"/>
                </a:solidFill>
                <a:latin typeface="Arial Black" pitchFamily="34" charset="0"/>
              </a:rPr>
              <a:t>SEJMIKU WOJ.</a:t>
            </a:r>
          </a:p>
        </p:txBody>
      </p:sp>
      <p:cxnSp>
        <p:nvCxnSpPr>
          <p:cNvPr id="21" name="Łącznik prosty 20"/>
          <p:cNvCxnSpPr/>
          <p:nvPr/>
        </p:nvCxnSpPr>
        <p:spPr>
          <a:xfrm>
            <a:off x="4787900" y="2468563"/>
            <a:ext cx="0" cy="4017962"/>
          </a:xfrm>
          <a:prstGeom prst="line">
            <a:avLst/>
          </a:prstGeom>
          <a:ln w="57150">
            <a:solidFill>
              <a:srgbClr val="9D032A"/>
            </a:solidFill>
          </a:ln>
        </p:spPr>
        <p:style>
          <a:lnRef idx="1">
            <a:schemeClr val="accent1"/>
          </a:lnRef>
          <a:fillRef idx="0">
            <a:schemeClr val="accent1"/>
          </a:fillRef>
          <a:effectRef idx="0">
            <a:schemeClr val="accent1"/>
          </a:effectRef>
          <a:fontRef idx="minor">
            <a:schemeClr val="tx1"/>
          </a:fontRef>
        </p:style>
      </p:cxnSp>
      <p:sp>
        <p:nvSpPr>
          <p:cNvPr id="33" name="Strzałka w górę 32"/>
          <p:cNvSpPr/>
          <p:nvPr/>
        </p:nvSpPr>
        <p:spPr>
          <a:xfrm rot="10800000">
            <a:off x="5635625" y="4324350"/>
            <a:ext cx="303213" cy="1438275"/>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4" name="Strzałka w górę 33"/>
          <p:cNvSpPr/>
          <p:nvPr/>
        </p:nvSpPr>
        <p:spPr>
          <a:xfrm rot="10800000">
            <a:off x="3436938" y="4476750"/>
            <a:ext cx="303212" cy="1438275"/>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5" name="Strzałka w górę 34"/>
          <p:cNvSpPr/>
          <p:nvPr/>
        </p:nvSpPr>
        <p:spPr>
          <a:xfrm rot="10800000">
            <a:off x="1649413" y="5359400"/>
            <a:ext cx="303212" cy="588963"/>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36" name="Strzałka w górę 35"/>
          <p:cNvSpPr/>
          <p:nvPr/>
        </p:nvSpPr>
        <p:spPr>
          <a:xfrm rot="10800000">
            <a:off x="7445375" y="5310188"/>
            <a:ext cx="304800" cy="588962"/>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1093" name="Prostokąt 36"/>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31094" name="pole tekstowe 14"/>
          <p:cNvSpPr txBox="1">
            <a:spLocks noChangeArrowheads="1"/>
          </p:cNvSpPr>
          <p:nvPr/>
        </p:nvSpPr>
        <p:spPr bwMode="auto">
          <a:xfrm>
            <a:off x="2382838" y="2965450"/>
            <a:ext cx="2565400" cy="646113"/>
          </a:xfrm>
          <a:prstGeom prst="rect">
            <a:avLst/>
          </a:prstGeom>
          <a:noFill/>
          <a:ln w="9525">
            <a:noFill/>
            <a:miter lim="800000"/>
            <a:headEnd/>
            <a:tailEnd/>
          </a:ln>
        </p:spPr>
        <p:txBody>
          <a:bodyPr>
            <a:spAutoFit/>
          </a:bodyPr>
          <a:lstStyle/>
          <a:p>
            <a:pPr algn="ctr"/>
            <a:r>
              <a:rPr lang="pl-PL" altLang="pl-PL" b="1">
                <a:solidFill>
                  <a:srgbClr val="FF0000"/>
                </a:solidFill>
                <a:latin typeface="Arial Black" pitchFamily="34" charset="0"/>
              </a:rPr>
              <a:t>PROTOKÓŁ</a:t>
            </a:r>
          </a:p>
          <a:p>
            <a:pPr algn="ctr"/>
            <a:r>
              <a:rPr lang="pl-PL" altLang="pl-PL" b="1">
                <a:solidFill>
                  <a:srgbClr val="FF0000"/>
                </a:solidFill>
                <a:latin typeface="Arial Black" pitchFamily="34" charset="0"/>
              </a:rPr>
              <a:t>PRZEKAZANIA</a:t>
            </a:r>
          </a:p>
        </p:txBody>
      </p:sp>
    </p:spTree>
  </p:cSld>
  <p:clrMapOvr>
    <a:masterClrMapping/>
  </p:clrMapOvr>
  <p:timing>
    <p:tnLst>
      <p:par>
        <p:cTn id="1" dur="indefinite" restart="never" nodeType="tmRoot"/>
      </p:par>
    </p:tnLst>
  </p:timing>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 name="Prostokąt zaokrąglony 15"/>
          <p:cNvSpPr/>
          <p:nvPr/>
        </p:nvSpPr>
        <p:spPr>
          <a:xfrm>
            <a:off x="2495550" y="5959475"/>
            <a:ext cx="3527425" cy="722313"/>
          </a:xfrm>
          <a:prstGeom prst="roundRect">
            <a:avLst/>
          </a:prstGeom>
          <a:solidFill>
            <a:srgbClr val="9D032A"/>
          </a:solidFill>
          <a:ln>
            <a:solidFill>
              <a:srgbClr val="9D032A"/>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2099" name="pole tekstowe 2"/>
          <p:cNvSpPr txBox="1">
            <a:spLocks noChangeArrowheads="1"/>
          </p:cNvSpPr>
          <p:nvPr/>
        </p:nvSpPr>
        <p:spPr bwMode="auto">
          <a:xfrm>
            <a:off x="179388" y="1341438"/>
            <a:ext cx="8569325" cy="646112"/>
          </a:xfrm>
          <a:prstGeom prst="rect">
            <a:avLst/>
          </a:prstGeom>
          <a:noFill/>
          <a:ln w="9525">
            <a:noFill/>
            <a:miter lim="800000"/>
            <a:headEnd/>
            <a:tailEnd/>
          </a:ln>
        </p:spPr>
        <p:txBody>
          <a:bodyPr>
            <a:spAutoFit/>
          </a:bodyPr>
          <a:lstStyle/>
          <a:p>
            <a:r>
              <a:rPr lang="pl-PL" altLang="pl-PL" b="1"/>
              <a:t>W mieście na prawach powiatu kopertę z protokołem głosowania w obwodzie komisji wyborczej należy przekazać:</a:t>
            </a:r>
          </a:p>
        </p:txBody>
      </p:sp>
      <p:sp>
        <p:nvSpPr>
          <p:cNvPr id="132100" name="pole tekstowe 4"/>
          <p:cNvSpPr txBox="1">
            <a:spLocks noChangeArrowheads="1"/>
          </p:cNvSpPr>
          <p:nvPr/>
        </p:nvSpPr>
        <p:spPr bwMode="auto">
          <a:xfrm>
            <a:off x="2422525" y="5959475"/>
            <a:ext cx="3600450" cy="646113"/>
          </a:xfrm>
          <a:prstGeom prst="rect">
            <a:avLst/>
          </a:prstGeom>
          <a:noFill/>
          <a:ln w="9525">
            <a:noFill/>
            <a:miter lim="800000"/>
            <a:headEnd/>
            <a:tailEnd/>
          </a:ln>
        </p:spPr>
        <p:txBody>
          <a:bodyPr>
            <a:spAutoFit/>
          </a:bodyPr>
          <a:lstStyle/>
          <a:p>
            <a:pPr algn="ctr"/>
            <a:r>
              <a:rPr lang="pl-PL" altLang="pl-PL" b="1">
                <a:solidFill>
                  <a:schemeClr val="bg1"/>
                </a:solidFill>
              </a:rPr>
              <a:t>Miejska</a:t>
            </a:r>
          </a:p>
          <a:p>
            <a:pPr algn="ctr"/>
            <a:r>
              <a:rPr lang="pl-PL" altLang="pl-PL" b="1">
                <a:solidFill>
                  <a:schemeClr val="bg1"/>
                </a:solidFill>
              </a:rPr>
              <a:t>Komisja Wyborcza</a:t>
            </a:r>
          </a:p>
        </p:txBody>
      </p:sp>
      <p:pic>
        <p:nvPicPr>
          <p:cNvPr id="132101" name="Obraz 6" descr="Clipart - Closed Envelope"/>
          <p:cNvPicPr>
            <a:picLocks noChangeAspect="1"/>
          </p:cNvPicPr>
          <p:nvPr/>
        </p:nvPicPr>
        <p:blipFill>
          <a:blip r:embed="rId2" cstate="print"/>
          <a:srcRect/>
          <a:stretch>
            <a:fillRect/>
          </a:stretch>
        </p:blipFill>
        <p:spPr bwMode="auto">
          <a:xfrm>
            <a:off x="1150938" y="1657350"/>
            <a:ext cx="3408362" cy="2297113"/>
          </a:xfrm>
          <a:prstGeom prst="rect">
            <a:avLst/>
          </a:prstGeom>
          <a:noFill/>
          <a:ln w="9525">
            <a:noFill/>
            <a:miter lim="800000"/>
            <a:headEnd/>
            <a:tailEnd/>
          </a:ln>
        </p:spPr>
      </p:pic>
      <p:sp>
        <p:nvSpPr>
          <p:cNvPr id="132102" name="pole tekstowe 7"/>
          <p:cNvSpPr txBox="1">
            <a:spLocks noChangeArrowheads="1"/>
          </p:cNvSpPr>
          <p:nvPr/>
        </p:nvSpPr>
        <p:spPr bwMode="auto">
          <a:xfrm>
            <a:off x="1755775" y="2217738"/>
            <a:ext cx="2324100" cy="1323975"/>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Z WYBORÓW</a:t>
            </a:r>
          </a:p>
          <a:p>
            <a:pPr algn="ctr"/>
            <a:r>
              <a:rPr lang="pl-PL" altLang="pl-PL" sz="2000" b="1">
                <a:solidFill>
                  <a:srgbClr val="FF0000"/>
                </a:solidFill>
                <a:latin typeface="Arial Black" pitchFamily="34" charset="0"/>
              </a:rPr>
              <a:t>PREZYDENTA MIASTA</a:t>
            </a:r>
          </a:p>
        </p:txBody>
      </p:sp>
      <p:pic>
        <p:nvPicPr>
          <p:cNvPr id="132103" name="Obraz 9" descr="Clipart - Closed Envelope"/>
          <p:cNvPicPr>
            <a:picLocks noChangeAspect="1"/>
          </p:cNvPicPr>
          <p:nvPr/>
        </p:nvPicPr>
        <p:blipFill>
          <a:blip r:embed="rId3" cstate="print"/>
          <a:srcRect/>
          <a:stretch>
            <a:fillRect/>
          </a:stretch>
        </p:blipFill>
        <p:spPr bwMode="auto">
          <a:xfrm>
            <a:off x="1136650" y="3175000"/>
            <a:ext cx="3455988" cy="2184400"/>
          </a:xfrm>
          <a:prstGeom prst="rect">
            <a:avLst/>
          </a:prstGeom>
          <a:noFill/>
          <a:ln w="9525">
            <a:noFill/>
            <a:miter lim="800000"/>
            <a:headEnd/>
            <a:tailEnd/>
          </a:ln>
        </p:spPr>
      </p:pic>
      <p:sp>
        <p:nvSpPr>
          <p:cNvPr id="132104" name="pole tekstowe 10"/>
          <p:cNvSpPr txBox="1">
            <a:spLocks noChangeArrowheads="1"/>
          </p:cNvSpPr>
          <p:nvPr/>
        </p:nvSpPr>
        <p:spPr bwMode="auto">
          <a:xfrm>
            <a:off x="1616075" y="3643313"/>
            <a:ext cx="2324100" cy="1322387"/>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Z WYBORÓW</a:t>
            </a:r>
          </a:p>
          <a:p>
            <a:pPr algn="ctr"/>
            <a:r>
              <a:rPr lang="pl-PL" altLang="pl-PL" sz="2000" b="1">
                <a:solidFill>
                  <a:srgbClr val="FF0000"/>
                </a:solidFill>
                <a:latin typeface="Arial Black" pitchFamily="34" charset="0"/>
              </a:rPr>
              <a:t>RADY MIASTA (DZIELNICY)</a:t>
            </a:r>
          </a:p>
        </p:txBody>
      </p:sp>
      <p:pic>
        <p:nvPicPr>
          <p:cNvPr id="132105" name="Obraz 13" descr="Clipart - Closed Envelope"/>
          <p:cNvPicPr>
            <a:picLocks noChangeAspect="1"/>
          </p:cNvPicPr>
          <p:nvPr/>
        </p:nvPicPr>
        <p:blipFill>
          <a:blip r:embed="rId4" cstate="print"/>
          <a:srcRect/>
          <a:stretch>
            <a:fillRect/>
          </a:stretch>
        </p:blipFill>
        <p:spPr bwMode="auto">
          <a:xfrm>
            <a:off x="4171950" y="3132138"/>
            <a:ext cx="3390900" cy="2286000"/>
          </a:xfrm>
          <a:prstGeom prst="rect">
            <a:avLst/>
          </a:prstGeom>
          <a:noFill/>
          <a:ln w="9525">
            <a:noFill/>
            <a:miter lim="800000"/>
            <a:headEnd/>
            <a:tailEnd/>
          </a:ln>
        </p:spPr>
      </p:pic>
      <p:sp>
        <p:nvSpPr>
          <p:cNvPr id="132106" name="pole tekstowe 14"/>
          <p:cNvSpPr txBox="1">
            <a:spLocks noChangeArrowheads="1"/>
          </p:cNvSpPr>
          <p:nvPr/>
        </p:nvSpPr>
        <p:spPr bwMode="auto">
          <a:xfrm>
            <a:off x="4551363" y="3830638"/>
            <a:ext cx="2565400" cy="1016000"/>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Z WYBORÓW</a:t>
            </a:r>
          </a:p>
          <a:p>
            <a:pPr algn="ctr"/>
            <a:r>
              <a:rPr lang="pl-PL" altLang="pl-PL" sz="2000" b="1">
                <a:solidFill>
                  <a:srgbClr val="FF0000"/>
                </a:solidFill>
                <a:latin typeface="Arial Black" pitchFamily="34" charset="0"/>
              </a:rPr>
              <a:t>SEJMIKU WOJ.</a:t>
            </a:r>
          </a:p>
        </p:txBody>
      </p:sp>
      <p:sp>
        <p:nvSpPr>
          <p:cNvPr id="21" name="Strzałka w dół 20"/>
          <p:cNvSpPr/>
          <p:nvPr/>
        </p:nvSpPr>
        <p:spPr>
          <a:xfrm>
            <a:off x="2865438" y="5038725"/>
            <a:ext cx="463550" cy="773113"/>
          </a:xfrm>
          <a:prstGeom prst="down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2108" name="Prostokąt 22"/>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pic>
        <p:nvPicPr>
          <p:cNvPr id="132109" name="Obraz 13" descr="Clipart - Closed Envelope"/>
          <p:cNvPicPr>
            <a:picLocks noChangeAspect="1"/>
          </p:cNvPicPr>
          <p:nvPr/>
        </p:nvPicPr>
        <p:blipFill>
          <a:blip r:embed="rId5" cstate="print"/>
          <a:srcRect/>
          <a:stretch>
            <a:fillRect/>
          </a:stretch>
        </p:blipFill>
        <p:spPr bwMode="auto">
          <a:xfrm>
            <a:off x="4187825" y="1689100"/>
            <a:ext cx="3360738" cy="2265363"/>
          </a:xfrm>
          <a:prstGeom prst="rect">
            <a:avLst/>
          </a:prstGeom>
          <a:noFill/>
          <a:ln w="9525">
            <a:noFill/>
            <a:miter lim="800000"/>
            <a:headEnd/>
            <a:tailEnd/>
          </a:ln>
        </p:spPr>
      </p:pic>
      <p:sp>
        <p:nvSpPr>
          <p:cNvPr id="132110" name="pole tekstowe 14"/>
          <p:cNvSpPr txBox="1">
            <a:spLocks noChangeArrowheads="1"/>
          </p:cNvSpPr>
          <p:nvPr/>
        </p:nvSpPr>
        <p:spPr bwMode="auto">
          <a:xfrm>
            <a:off x="4535488" y="2476500"/>
            <a:ext cx="2565400" cy="708025"/>
          </a:xfrm>
          <a:prstGeom prst="rect">
            <a:avLst/>
          </a:prstGeom>
          <a:noFill/>
          <a:ln w="9525">
            <a:noFill/>
            <a:miter lim="800000"/>
            <a:headEnd/>
            <a:tailEnd/>
          </a:ln>
        </p:spPr>
        <p:txBody>
          <a:bodyPr>
            <a:spAutoFit/>
          </a:bodyPr>
          <a:lstStyle/>
          <a:p>
            <a:pPr algn="ctr"/>
            <a:r>
              <a:rPr lang="pl-PL" altLang="pl-PL" sz="2000" b="1">
                <a:solidFill>
                  <a:srgbClr val="FF0000"/>
                </a:solidFill>
                <a:latin typeface="Arial Black" pitchFamily="34" charset="0"/>
              </a:rPr>
              <a:t>PROTOKÓŁ</a:t>
            </a:r>
          </a:p>
          <a:p>
            <a:pPr algn="ctr"/>
            <a:r>
              <a:rPr lang="pl-PL" altLang="pl-PL" sz="2000" b="1">
                <a:solidFill>
                  <a:srgbClr val="FF0000"/>
                </a:solidFill>
                <a:latin typeface="Arial Black" pitchFamily="34" charset="0"/>
              </a:rPr>
              <a:t>PRZEKAZANIA</a:t>
            </a:r>
          </a:p>
        </p:txBody>
      </p:sp>
      <p:sp>
        <p:nvSpPr>
          <p:cNvPr id="23" name="Strzałka w dół 22"/>
          <p:cNvSpPr/>
          <p:nvPr/>
        </p:nvSpPr>
        <p:spPr>
          <a:xfrm>
            <a:off x="5205413" y="5068888"/>
            <a:ext cx="463550" cy="773112"/>
          </a:xfrm>
          <a:prstGeom prst="down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2" name="Prostokąt 3"/>
          <p:cNvSpPr>
            <a:spLocks noChangeArrowheads="1"/>
          </p:cNvSpPr>
          <p:nvPr/>
        </p:nvSpPr>
        <p:spPr bwMode="auto">
          <a:xfrm>
            <a:off x="395288" y="549275"/>
            <a:ext cx="691356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33123" name="Prostokąt 1"/>
          <p:cNvSpPr>
            <a:spLocks noChangeArrowheads="1"/>
          </p:cNvSpPr>
          <p:nvPr/>
        </p:nvSpPr>
        <p:spPr bwMode="auto">
          <a:xfrm>
            <a:off x="395288" y="1700213"/>
            <a:ext cx="8208962" cy="2862262"/>
          </a:xfrm>
          <a:prstGeom prst="rect">
            <a:avLst/>
          </a:prstGeom>
          <a:noFill/>
          <a:ln w="9525">
            <a:noFill/>
            <a:miter lim="800000"/>
            <a:headEnd/>
            <a:tailEnd/>
          </a:ln>
        </p:spPr>
        <p:txBody>
          <a:bodyPr>
            <a:spAutoFit/>
          </a:bodyPr>
          <a:lstStyle/>
          <a:p>
            <a:r>
              <a:rPr lang="pl-PL" altLang="pl-PL" sz="2000" b="1"/>
              <a:t>Przewodniczący lub jego zastępca osobiście transportuje dokumenty do siedziby właściwej komisji wyborczej wyższego stopnia albo wydaje je w siedzibie obwodowej komisji wyborczej osobie upoważnionej w formie pisemnej do odbioru protokołów przez przewodniczącego właściwej komisji wyborczej wyższego stopnia. </a:t>
            </a:r>
          </a:p>
          <a:p>
            <a:endParaRPr lang="pl-PL" altLang="pl-PL" sz="2000" b="1"/>
          </a:p>
          <a:p>
            <a:r>
              <a:rPr lang="pl-PL" altLang="pl-PL" sz="2000" b="1">
                <a:latin typeface="Arial Black" pitchFamily="34" charset="0"/>
              </a:rPr>
              <a:t>Sposób przekazania protokołu ustala gminna i powiatowa komisja wyborcza.</a:t>
            </a:r>
          </a:p>
        </p:txBody>
      </p:sp>
    </p:spTree>
  </p:cSld>
  <p:clrMapOvr>
    <a:masterClrMapping/>
  </p:clrMapOvr>
  <p:timing>
    <p:tnLst>
      <p:par>
        <p:cTn id="1" dur="indefinite" restart="never" nodeType="tmRoot"/>
      </p:par>
    </p:tnLst>
  </p:timing>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146" name="Prostokąt 3"/>
          <p:cNvSpPr>
            <a:spLocks noChangeArrowheads="1"/>
          </p:cNvSpPr>
          <p:nvPr/>
        </p:nvSpPr>
        <p:spPr bwMode="auto">
          <a:xfrm>
            <a:off x="1403350" y="476250"/>
            <a:ext cx="5616575"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protokołów głosowania terytorialnym komisjom wyborczym </a:t>
            </a:r>
          </a:p>
        </p:txBody>
      </p:sp>
      <p:sp>
        <p:nvSpPr>
          <p:cNvPr id="134147" name="Prostokąt 1"/>
          <p:cNvSpPr>
            <a:spLocks noChangeArrowheads="1"/>
          </p:cNvSpPr>
          <p:nvPr/>
        </p:nvSpPr>
        <p:spPr bwMode="auto">
          <a:xfrm>
            <a:off x="323850" y="1700213"/>
            <a:ext cx="8712200" cy="3140075"/>
          </a:xfrm>
          <a:prstGeom prst="rect">
            <a:avLst/>
          </a:prstGeom>
          <a:noFill/>
          <a:ln w="9525">
            <a:noFill/>
            <a:miter lim="800000"/>
            <a:headEnd/>
            <a:tailEnd/>
          </a:ln>
        </p:spPr>
        <p:txBody>
          <a:bodyPr>
            <a:spAutoFit/>
          </a:bodyPr>
          <a:lstStyle/>
          <a:p>
            <a:pPr marL="285750" indent="-285750">
              <a:buFont typeface="Wingdings" pitchFamily="2" charset="2"/>
              <a:buChar char="Ø"/>
            </a:pPr>
            <a:r>
              <a:rPr lang="pl-PL" altLang="pl-PL" b="1"/>
              <a:t>Koperty z protokołami nie mogą być otwierane na żadnym etapie ich przekazywania.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W stanie nienaruszonym muszą być dostarczone do właściwej odpowiednio gminnej lub powiatowej komisji wyborczej.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W czasie przewożenia i przekazywania kopert mogą być obecni mężowie zaufania i obserwatorzy międzynarodowi. </a:t>
            </a:r>
          </a:p>
          <a:p>
            <a:pPr marL="285750" indent="-285750">
              <a:buFont typeface="Wingdings" pitchFamily="2" charset="2"/>
              <a:buChar char="Ø"/>
            </a:pPr>
            <a:endParaRPr lang="pl-PL" altLang="pl-PL" b="1"/>
          </a:p>
          <a:p>
            <a:pPr marL="285750" indent="-285750">
              <a:buFont typeface="Wingdings" pitchFamily="2" charset="2"/>
              <a:buChar char="Ø"/>
            </a:pPr>
            <a:r>
              <a:rPr lang="pl-PL" altLang="pl-PL" b="1"/>
              <a:t>Mężowie zaufania kończą wypełnianie swej funkcji wraz z przekazaniem protokołów właściwej terytorialnej komisji wyborczej. </a:t>
            </a:r>
          </a:p>
        </p:txBody>
      </p:sp>
      <p:pic>
        <p:nvPicPr>
          <p:cNvPr id="134148" name="Obraz 4" descr="Free Stock photo of Police car with the patrol car number ..."/>
          <p:cNvPicPr>
            <a:picLocks noChangeAspect="1"/>
          </p:cNvPicPr>
          <p:nvPr/>
        </p:nvPicPr>
        <p:blipFill>
          <a:blip r:embed="rId2"/>
          <a:srcRect/>
          <a:stretch>
            <a:fillRect/>
          </a:stretch>
        </p:blipFill>
        <p:spPr bwMode="auto">
          <a:xfrm>
            <a:off x="3132138" y="4873625"/>
            <a:ext cx="2447925" cy="19034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Prostokąt zaokrąglony 5"/>
          <p:cNvSpPr/>
          <p:nvPr/>
        </p:nvSpPr>
        <p:spPr>
          <a:xfrm>
            <a:off x="323850" y="5589588"/>
            <a:ext cx="7343775" cy="935037"/>
          </a:xfrm>
          <a:prstGeom prst="roundRect">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5171" name="Prostokąt 3"/>
          <p:cNvSpPr>
            <a:spLocks noChangeArrowheads="1"/>
          </p:cNvSpPr>
          <p:nvPr/>
        </p:nvSpPr>
        <p:spPr bwMode="auto">
          <a:xfrm>
            <a:off x="827088" y="476250"/>
            <a:ext cx="6408737"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POSTĘPOWANIE W PRZYPADKU STWIERDZENIA WADLIWOŚCI PROTOKOŁU</a:t>
            </a:r>
          </a:p>
        </p:txBody>
      </p:sp>
      <p:sp>
        <p:nvSpPr>
          <p:cNvPr id="135172" name="Prostokąt 1"/>
          <p:cNvSpPr>
            <a:spLocks noChangeArrowheads="1"/>
          </p:cNvSpPr>
          <p:nvPr/>
        </p:nvSpPr>
        <p:spPr bwMode="auto">
          <a:xfrm>
            <a:off x="250825" y="1401763"/>
            <a:ext cx="8569325" cy="3970337"/>
          </a:xfrm>
          <a:prstGeom prst="rect">
            <a:avLst/>
          </a:prstGeom>
          <a:noFill/>
          <a:ln w="9525">
            <a:noFill/>
            <a:miter lim="800000"/>
            <a:headEnd/>
            <a:tailEnd/>
          </a:ln>
        </p:spPr>
        <p:txBody>
          <a:bodyPr>
            <a:spAutoFit/>
          </a:bodyPr>
          <a:lstStyle/>
          <a:p>
            <a:r>
              <a:rPr lang="pl-PL" altLang="pl-PL" b="1"/>
              <a:t>Jeżeli terytorialna komisja wyborcza stwierdzi, że protokół został sporządzony błędnie, wezwie obwodową komisję wyborczą do usunięcia błędów. </a:t>
            </a:r>
          </a:p>
          <a:p>
            <a:endParaRPr lang="pl-PL" altLang="pl-PL" b="1"/>
          </a:p>
          <a:p>
            <a:r>
              <a:rPr lang="pl-PL" altLang="pl-PL" b="1">
                <a:solidFill>
                  <a:srgbClr val="9D032A"/>
                </a:solidFill>
              </a:rPr>
              <a:t>W takiej sytuacji przewodniczący komisji niezwłocznie zwołuje posiedzenie w celu usunięcia błędów. Protokół zawierający błędy stanowi dokument z głosowania. </a:t>
            </a:r>
          </a:p>
          <a:p>
            <a:endParaRPr lang="pl-PL" altLang="pl-PL" b="1"/>
          </a:p>
          <a:p>
            <a:r>
              <a:rPr lang="pl-PL" altLang="pl-PL" b="1"/>
              <a:t>Na pierwszej stronie protokołu należy uczynić adnotację „WADLIWY”. </a:t>
            </a:r>
          </a:p>
          <a:p>
            <a:endParaRPr lang="pl-PL" altLang="pl-PL" b="1"/>
          </a:p>
          <a:p>
            <a:r>
              <a:rPr lang="pl-PL" altLang="pl-PL" b="1"/>
              <a:t>Adnotację tę opatrują podpisami wszyscy członkowie komisji obecni przy tej czynności. </a:t>
            </a:r>
          </a:p>
          <a:p>
            <a:endParaRPr lang="pl-PL" altLang="pl-PL" b="1"/>
          </a:p>
          <a:p>
            <a:r>
              <a:rPr lang="pl-PL" altLang="pl-PL" b="1"/>
              <a:t>Adnotację opatruje się pieczęcią.</a:t>
            </a:r>
          </a:p>
        </p:txBody>
      </p:sp>
      <p:sp>
        <p:nvSpPr>
          <p:cNvPr id="135173" name="Prostokąt 4"/>
          <p:cNvSpPr>
            <a:spLocks noChangeArrowheads="1"/>
          </p:cNvSpPr>
          <p:nvPr/>
        </p:nvSpPr>
        <p:spPr bwMode="auto">
          <a:xfrm>
            <a:off x="611188" y="5661025"/>
            <a:ext cx="6985000" cy="646113"/>
          </a:xfrm>
          <a:prstGeom prst="rect">
            <a:avLst/>
          </a:prstGeom>
          <a:noFill/>
          <a:ln w="9525">
            <a:noFill/>
            <a:miter lim="800000"/>
            <a:headEnd/>
            <a:tailEnd/>
          </a:ln>
        </p:spPr>
        <p:txBody>
          <a:bodyPr>
            <a:spAutoFit/>
          </a:bodyPr>
          <a:lstStyle/>
          <a:p>
            <a:r>
              <a:rPr lang="pl-PL" altLang="pl-PL" b="1">
                <a:solidFill>
                  <a:schemeClr val="bg1"/>
                </a:solidFill>
              </a:rPr>
              <a:t>Prawidłową treść protokołu należy podać do wiadomości publicznej poprzez wywieszenie protokołu w siedzibie komisji.</a:t>
            </a:r>
          </a:p>
        </p:txBody>
      </p:sp>
    </p:spTree>
  </p:cSld>
  <p:clrMapOvr>
    <a:masterClrMapping/>
  </p:clrMapOvr>
  <p:timing>
    <p:tnLst>
      <p:par>
        <p:cTn id="1" dur="indefinite" restart="never" nodeType="tmRoot"/>
      </p:par>
    </p:tnLst>
  </p:timing>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rostokąt zaokrąglony 7"/>
          <p:cNvSpPr/>
          <p:nvPr/>
        </p:nvSpPr>
        <p:spPr>
          <a:xfrm>
            <a:off x="468313" y="3573463"/>
            <a:ext cx="8424862" cy="1150937"/>
          </a:xfrm>
          <a:prstGeom prst="roundRect">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6195" name="Prostokąt 3"/>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DOKUMENTÓW Z WYBORÓW URZĘDNIKOWI WYBORCZEMU.</a:t>
            </a:r>
          </a:p>
        </p:txBody>
      </p:sp>
      <p:sp>
        <p:nvSpPr>
          <p:cNvPr id="136196" name="Prostokąt 1"/>
          <p:cNvSpPr>
            <a:spLocks noChangeArrowheads="1"/>
          </p:cNvSpPr>
          <p:nvPr/>
        </p:nvSpPr>
        <p:spPr bwMode="auto">
          <a:xfrm>
            <a:off x="250825" y="1484313"/>
            <a:ext cx="7723188" cy="646112"/>
          </a:xfrm>
          <a:prstGeom prst="rect">
            <a:avLst/>
          </a:prstGeom>
          <a:noFill/>
          <a:ln w="9525">
            <a:noFill/>
            <a:miter lim="800000"/>
            <a:headEnd/>
            <a:tailEnd/>
          </a:ln>
        </p:spPr>
        <p:txBody>
          <a:bodyPr>
            <a:spAutoFit/>
          </a:bodyPr>
          <a:lstStyle/>
          <a:p>
            <a:r>
              <a:rPr lang="pl-PL" altLang="pl-PL" b="1"/>
              <a:t>Po sporządzeniu protokołu głosowania i podaniu go do publicznej wiadomości komisja składa do opakowań zbiorczych osobno:</a:t>
            </a:r>
          </a:p>
        </p:txBody>
      </p:sp>
      <p:sp>
        <p:nvSpPr>
          <p:cNvPr id="5" name="Prostokąt 4"/>
          <p:cNvSpPr/>
          <p:nvPr/>
        </p:nvSpPr>
        <p:spPr>
          <a:xfrm>
            <a:off x="755650" y="2276475"/>
            <a:ext cx="7488238" cy="1200150"/>
          </a:xfrm>
          <a:prstGeom prst="rect">
            <a:avLst/>
          </a:prstGeom>
        </p:spPr>
        <p:txBody>
          <a:bodyPr>
            <a:spAutoFit/>
          </a:bodyPr>
          <a:lstStyle/>
          <a:p>
            <a:pPr>
              <a:defRPr/>
            </a:pPr>
            <a:r>
              <a:rPr lang="pl-PL" b="1" dirty="0">
                <a:latin typeface="Arial" panose="020B0604020202020204" pitchFamily="34" charset="0"/>
              </a:rPr>
              <a:t>sporządzone wcześniej pakiety zawierające posegregowane:</a:t>
            </a:r>
          </a:p>
          <a:p>
            <a:pPr marL="285750" indent="-285750">
              <a:buFont typeface="Wingdings" panose="05000000000000000000" pitchFamily="2" charset="2"/>
              <a:buChar char="Ø"/>
              <a:defRPr/>
            </a:pPr>
            <a:r>
              <a:rPr lang="pl-PL" b="1" dirty="0">
                <a:latin typeface="Arial" panose="020B0604020202020204" pitchFamily="34" charset="0"/>
              </a:rPr>
              <a:t>nieważne,</a:t>
            </a:r>
          </a:p>
          <a:p>
            <a:pPr marL="285750" indent="-285750">
              <a:buFont typeface="Wingdings" panose="05000000000000000000" pitchFamily="2" charset="2"/>
              <a:buChar char="Ø"/>
              <a:defRPr/>
            </a:pPr>
            <a:r>
              <a:rPr lang="pl-PL" b="1" dirty="0">
                <a:latin typeface="Arial" panose="020B0604020202020204" pitchFamily="34" charset="0"/>
              </a:rPr>
              <a:t>ważne, </a:t>
            </a:r>
          </a:p>
          <a:p>
            <a:pPr marL="285750" indent="-285750">
              <a:buFont typeface="Wingdings" panose="05000000000000000000" pitchFamily="2" charset="2"/>
              <a:buChar char="Ø"/>
              <a:defRPr/>
            </a:pPr>
            <a:r>
              <a:rPr lang="pl-PL" b="1" dirty="0">
                <a:latin typeface="Arial" panose="020B0604020202020204" pitchFamily="34" charset="0"/>
              </a:rPr>
              <a:t>niewykorzystane karty do głosowania. </a:t>
            </a:r>
          </a:p>
        </p:txBody>
      </p:sp>
      <p:sp>
        <p:nvSpPr>
          <p:cNvPr id="136198" name="Prostokąt 5"/>
          <p:cNvSpPr>
            <a:spLocks noChangeArrowheads="1"/>
          </p:cNvSpPr>
          <p:nvPr/>
        </p:nvSpPr>
        <p:spPr bwMode="auto">
          <a:xfrm>
            <a:off x="250825" y="4868863"/>
            <a:ext cx="8208963" cy="1754187"/>
          </a:xfrm>
          <a:prstGeom prst="rect">
            <a:avLst/>
          </a:prstGeom>
          <a:noFill/>
          <a:ln w="9525">
            <a:noFill/>
            <a:miter lim="800000"/>
            <a:headEnd/>
            <a:tailEnd/>
          </a:ln>
        </p:spPr>
        <p:txBody>
          <a:bodyPr>
            <a:spAutoFit/>
          </a:bodyPr>
          <a:lstStyle/>
          <a:p>
            <a:r>
              <a:rPr lang="pl-PL" altLang="pl-PL" b="1"/>
              <a:t>Po dokładnym zamknięciu opakowanie zbiorcze zapieczętowuje się, przy użyciu pieczęci komisji, w sposób uniemożliwiający jego otwarcie bez naruszenia odcisku pieczęci. </a:t>
            </a:r>
          </a:p>
          <a:p>
            <a:r>
              <a:rPr lang="pl-PL" altLang="pl-PL" b="1"/>
              <a:t>W przypadku użycia worków do przygotowania opakowań zbiorczych, komisja zamyka worek oklejając go dokładnie taśmą klejącą i nakłada plombę strunową, jeżeli została przekazana komisji.</a:t>
            </a:r>
          </a:p>
        </p:txBody>
      </p:sp>
      <p:sp>
        <p:nvSpPr>
          <p:cNvPr id="136199" name="pole tekstowe 6"/>
          <p:cNvSpPr txBox="1">
            <a:spLocks noChangeArrowheads="1"/>
          </p:cNvSpPr>
          <p:nvPr/>
        </p:nvSpPr>
        <p:spPr bwMode="auto">
          <a:xfrm>
            <a:off x="827088" y="3686175"/>
            <a:ext cx="7848600" cy="923925"/>
          </a:xfrm>
          <a:prstGeom prst="rect">
            <a:avLst/>
          </a:prstGeom>
          <a:noFill/>
          <a:ln w="9525">
            <a:noFill/>
            <a:miter lim="800000"/>
            <a:headEnd/>
            <a:tailEnd/>
          </a:ln>
        </p:spPr>
        <p:txBody>
          <a:bodyPr>
            <a:spAutoFit/>
          </a:bodyPr>
          <a:lstStyle/>
          <a:p>
            <a:r>
              <a:rPr lang="pl-PL" altLang="pl-PL" b="1">
                <a:solidFill>
                  <a:schemeClr val="bg1"/>
                </a:solidFill>
              </a:rPr>
              <a:t>Do opakowania zbiorczego przeznaczonego na karty do głosowania, nie można pakować żadnych innych dokumentów z wyborów oraz materiałów biurowych lub wyposażenia komisji.</a:t>
            </a:r>
          </a:p>
        </p:txBody>
      </p:sp>
    </p:spTree>
  </p:cSld>
  <p:clrMapOvr>
    <a:masterClrMapping/>
  </p:clrMapOvr>
  <p:timing>
    <p:tnLst>
      <p:par>
        <p:cTn id="1" dur="indefinite" restart="never" nodeType="tmRoot"/>
      </p:par>
    </p:tnLst>
  </p:timing>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pole tekstowe 2"/>
          <p:cNvSpPr txBox="1">
            <a:spLocks noChangeArrowheads="1"/>
          </p:cNvSpPr>
          <p:nvPr/>
        </p:nvSpPr>
        <p:spPr bwMode="auto">
          <a:xfrm>
            <a:off x="182563" y="1184275"/>
            <a:ext cx="8569325" cy="369888"/>
          </a:xfrm>
          <a:prstGeom prst="rect">
            <a:avLst/>
          </a:prstGeom>
          <a:noFill/>
          <a:ln w="9525">
            <a:noFill/>
            <a:miter lim="800000"/>
            <a:headEnd/>
            <a:tailEnd/>
          </a:ln>
        </p:spPr>
        <p:txBody>
          <a:bodyPr>
            <a:spAutoFit/>
          </a:bodyPr>
          <a:lstStyle/>
          <a:p>
            <a:r>
              <a:rPr lang="pl-PL" altLang="pl-PL" b="1"/>
              <a:t>Odrębnymi pakietami przekazywanymi urzędnikowi wyborczemu są:</a:t>
            </a:r>
          </a:p>
        </p:txBody>
      </p:sp>
      <p:sp>
        <p:nvSpPr>
          <p:cNvPr id="137219"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DOKUMENTÓW Z WYBORÓW URZĘDNIKOWI WYBORCZEMU.</a:t>
            </a:r>
          </a:p>
        </p:txBody>
      </p:sp>
      <p:sp>
        <p:nvSpPr>
          <p:cNvPr id="2" name="Prostokąt 1"/>
          <p:cNvSpPr/>
          <p:nvPr/>
        </p:nvSpPr>
        <p:spPr>
          <a:xfrm>
            <a:off x="182563" y="1554163"/>
            <a:ext cx="8642350" cy="5078412"/>
          </a:xfrm>
          <a:prstGeom prst="rect">
            <a:avLst/>
          </a:prstGeom>
        </p:spPr>
        <p:txBody>
          <a:bodyPr>
            <a:spAutoFit/>
          </a:bodyPr>
          <a:lstStyle/>
          <a:p>
            <a:pPr marL="285750" indent="-285750">
              <a:buFont typeface="Wingdings" panose="05000000000000000000" pitchFamily="2" charset="2"/>
              <a:buChar char="Ø"/>
              <a:defRPr/>
            </a:pPr>
            <a:r>
              <a:rPr lang="pl-PL" b="1" dirty="0">
                <a:latin typeface="Arial" panose="020B0604020202020204" pitchFamily="34" charset="0"/>
              </a:rPr>
              <a:t>spis wyborców wraz z dołączonymi do niego aktami pełnomocnictwa,</a:t>
            </a:r>
          </a:p>
          <a:p>
            <a:pPr marL="285750" indent="-285750">
              <a:buFont typeface="Wingdings" panose="05000000000000000000" pitchFamily="2" charset="2"/>
              <a:buChar char="Ø"/>
              <a:defRPr/>
            </a:pPr>
            <a:r>
              <a:rPr lang="pl-PL" b="1" dirty="0">
                <a:latin typeface="Arial" panose="020B0604020202020204" pitchFamily="34" charset="0"/>
              </a:rPr>
              <a:t>lista wyborców, którzy udzielili pełnomocnictwa do głosowania, na której komisja odnotowywała fakt głosowania przez pełnomocnika, </a:t>
            </a:r>
          </a:p>
          <a:p>
            <a:pPr marL="285750" indent="-285750">
              <a:buFont typeface="Wingdings" panose="05000000000000000000" pitchFamily="2" charset="2"/>
              <a:buChar char="Ø"/>
              <a:defRPr/>
            </a:pPr>
            <a:r>
              <a:rPr lang="pl-PL" b="1" dirty="0">
                <a:latin typeface="Arial" panose="020B0604020202020204" pitchFamily="34" charset="0"/>
              </a:rPr>
              <a:t>pakiety zawierające koperty zwrotne (bez kart do głosowania!!!), </a:t>
            </a:r>
          </a:p>
          <a:p>
            <a:pPr marL="285750" indent="-285750">
              <a:buFont typeface="Wingdings" panose="05000000000000000000" pitchFamily="2" charset="2"/>
              <a:buChar char="Ø"/>
              <a:defRPr/>
            </a:pPr>
            <a:r>
              <a:rPr lang="pl-PL" b="1" dirty="0">
                <a:latin typeface="Arial" panose="020B0604020202020204" pitchFamily="34" charset="0"/>
              </a:rPr>
              <a:t>wszystkie arkusze pomocnicze i niewykorzystane formularze protokołu (także błędnie wypełnione),</a:t>
            </a:r>
          </a:p>
          <a:p>
            <a:pPr marL="285750" indent="-285750">
              <a:buFont typeface="Wingdings" panose="05000000000000000000" pitchFamily="2" charset="2"/>
              <a:buChar char="Ø"/>
              <a:defRPr/>
            </a:pPr>
            <a:r>
              <a:rPr lang="pl-PL" b="1" dirty="0">
                <a:latin typeface="Arial" panose="020B0604020202020204" pitchFamily="34" charset="0"/>
              </a:rPr>
              <a:t>wadliwie sporządzone protokoły głosowania.</a:t>
            </a:r>
          </a:p>
          <a:p>
            <a:pPr>
              <a:defRPr/>
            </a:pPr>
            <a:r>
              <a:rPr lang="pl-PL" b="1" dirty="0">
                <a:latin typeface="Arial Black" panose="020B0A04020102020204" pitchFamily="34" charset="0"/>
              </a:rPr>
              <a:t>Pakiety zawierające ww. dokumenty pakuje się w zbiorczą paczkę, którą opisuje się, pieczętuje i zabezpiecza przed możliwością niekontrolowanego otwarcia. </a:t>
            </a:r>
          </a:p>
          <a:p>
            <a:pPr marL="285750" indent="-285750">
              <a:buFont typeface="Wingdings" panose="05000000000000000000" pitchFamily="2" charset="2"/>
              <a:buChar char="Ø"/>
              <a:defRPr/>
            </a:pPr>
            <a:endParaRPr lang="pl-PL" b="1" dirty="0">
              <a:latin typeface="Arial" panose="020B0604020202020204" pitchFamily="34" charset="0"/>
            </a:endParaRPr>
          </a:p>
          <a:p>
            <a:pPr>
              <a:defRPr/>
            </a:pPr>
            <a:r>
              <a:rPr lang="pl-PL" b="1" dirty="0">
                <a:latin typeface="Arial" panose="020B0604020202020204" pitchFamily="34" charset="0"/>
              </a:rPr>
              <a:t>Pozostałą dokumentację komisji</a:t>
            </a:r>
          </a:p>
          <a:p>
            <a:pPr marL="285750" indent="-285750">
              <a:buFont typeface="Wingdings" panose="05000000000000000000" pitchFamily="2" charset="2"/>
              <a:buChar char="Ø"/>
              <a:defRPr/>
            </a:pPr>
            <a:r>
              <a:rPr lang="pl-PL" b="1" dirty="0">
                <a:latin typeface="Arial" panose="020B0604020202020204" pitchFamily="34" charset="0"/>
              </a:rPr>
              <a:t>drugi egzemplarz protokołu głosowania, </a:t>
            </a:r>
          </a:p>
          <a:p>
            <a:pPr marL="285750" indent="-285750">
              <a:buFont typeface="Wingdings" panose="05000000000000000000" pitchFamily="2" charset="2"/>
              <a:buChar char="Ø"/>
              <a:defRPr/>
            </a:pPr>
            <a:r>
              <a:rPr lang="pl-PL" b="1" dirty="0">
                <a:latin typeface="Arial" panose="020B0604020202020204" pitchFamily="34" charset="0"/>
              </a:rPr>
              <a:t>nagrania przekazane jako dokumenty z wyborów przez mężów zaufania,</a:t>
            </a:r>
          </a:p>
          <a:p>
            <a:pPr marL="285750" indent="-285750">
              <a:buFont typeface="Wingdings" panose="05000000000000000000" pitchFamily="2" charset="2"/>
              <a:buChar char="Ø"/>
              <a:defRPr/>
            </a:pPr>
            <a:r>
              <a:rPr lang="pl-PL" b="1" dirty="0">
                <a:latin typeface="Arial" panose="020B0604020202020204" pitchFamily="34" charset="0"/>
              </a:rPr>
              <a:t>protokoły posiedzeń, </a:t>
            </a:r>
          </a:p>
          <a:p>
            <a:pPr marL="285750" indent="-285750">
              <a:buFont typeface="Wingdings" panose="05000000000000000000" pitchFamily="2" charset="2"/>
              <a:buChar char="Ø"/>
              <a:defRPr/>
            </a:pPr>
            <a:r>
              <a:rPr lang="pl-PL" b="1" dirty="0">
                <a:latin typeface="Arial" panose="020B0604020202020204" pitchFamily="34" charset="0"/>
              </a:rPr>
              <a:t>uchwały, </a:t>
            </a:r>
          </a:p>
          <a:p>
            <a:pPr marL="285750" indent="-285750">
              <a:buFont typeface="Wingdings" panose="05000000000000000000" pitchFamily="2" charset="2"/>
              <a:buChar char="Ø"/>
              <a:defRPr/>
            </a:pPr>
            <a:r>
              <a:rPr lang="pl-PL" b="1" dirty="0">
                <a:latin typeface="Arial" panose="020B0604020202020204" pitchFamily="34" charset="0"/>
              </a:rPr>
              <a:t>drugie egzemplarze raportu ostrzeżeń itp.</a:t>
            </a:r>
          </a:p>
          <a:p>
            <a:pPr>
              <a:defRPr/>
            </a:pPr>
            <a:r>
              <a:rPr lang="pl-PL" b="1" dirty="0">
                <a:latin typeface="Arial Black" panose="020B0A04020102020204" pitchFamily="34" charset="0"/>
              </a:rPr>
              <a:t>Komisja pakuje w odrębną paczkę, którą opisuje i pieczętuje. </a:t>
            </a:r>
          </a:p>
        </p:txBody>
      </p:sp>
    </p:spTree>
  </p:cSld>
  <p:clrMapOvr>
    <a:masterClrMapping/>
  </p:clrMapOvr>
  <p:timing>
    <p:tnLst>
      <p:par>
        <p:cTn id="1" dur="indefinite" restart="never" nodeType="tmRoot"/>
      </p:par>
    </p:tnLst>
  </p:timing>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AutoShape 4" descr="data:image/jpeg;base64,/9j/4AAQSkZJRgABAQAAAQABAAD/2wCEAAkGBxQSEhQUExQVFRUXFBgZGRgYFBgYFxcXFhcXGhcaFxUYHCghGholHBcUITEhJSkrLi4uGCAzODMsNygtLisBCgoKDg0OGxAQGywkICQwLDAsNDc0LCwsLDQsLCwsNCwsNCwsLC0sLCwsLCwsLCwsLSwsLC8sLCwsLCwsNDQsLP/AABEIAPgAywMBEQACEQEDEQH/xAAcAAABBQEBAQAAAAAAAAAAAAAAAwQFBgcCAQj/xABDEAACAQIDBQQHBQYEBgMAAAABAgMAEQQSIQUGMUFRE2FxgQciMkKRobEUUmLB0SNykrLh8BUkQ4IzU2OiwvEINFT/xAAbAQEAAgMBAQAAAAAAAAAAAAAAAwQBAgUGB//EADwRAAIBAwEECAUCBQMFAQEAAAABAgMEETEFEiFBE1FhcYGhsfAiMpHB0RThBiNCcvEzUrI0Q2JzghYV/9oADAMBAAIRAxEAPwDcaAKAKAKAKAKAKAKAKAKAKAKAb4zGpELu1ug5nwFbRg5PgR1KsKazJkJLt6R/+DHYfebX+g+dT9DGPzsoyvKk/wDTiNycQ3tTEeGn0ArO9TWiI/58tZHgglHCd7+LfrTpIf7TG5UWk35/k7TF4pPeDjobf0Pzp/Kl2GyqXEOeR9hN4VJyyqYz14j9RWsqDxmLyT076LeJrBNK1xcag1XLyeT2gCgCgCgCgCgCgCgCgCgCgCgCgCgCgCgCgCgGO1toiBLnVjoo6n9Kkp03N4ILiuqUc8+RX44DIxkl1Y8ByA8PyqeVRRW7A58abm9+pqPQKgJz0LQzg9yGgwc2oYE5oVcWYX/vka2jJx0NZQUlhieCxrYZsrXaInzXw/SpXFVVlamlOrK3eHxi/ItCsCARqDqKqHUTyso9oZCgCgCgCgCgCgCgCgCgCgCgCgGs2MytYjS1cG923G0uuinHMcLL557OtYwSxp70cjiOQMLg3rr29zSuIb9KWV716iNprU6qcweMwAJPAUMN44lTWUzytI3sjRR06fr4mrc/5cVFHJUumqOb0WhKyrGFFiS393uKr8S3JQ3eGpxFFQwojpIKxklUDowUyZ3BGSGmTRxGrratiJrAnLGGBB4GsptPKNZRUlhim7eLILQMfZ1Xw5j6HzNSV4ppTRmzqNN0pctCfqsdAKA4klCi5Nqr3N3Rtob9WWF693WZUW9DnDzhxcdahsNoU72DnBYw8cdTMouOorV41CgCgCgCgCgCgCgCgPGUHiL1HVo06sd2pFNdvEym1oNzhADdSVPy+Fcl7FpU59JbSdOXZxT709e436Rvg+IshPO3iP05V0qMqy+Gql3rR+D4rzXaaPHIY7wTZYH7xl/iNj8r1dorM0VbuW7Sf0GW70Asv7ubzP8A7rNZ5kyG0hwR3Jq5ta1+VaGz4yY8gSsMmih4qVqTJHVqGRGaOsmkkR86VsivJDF3sw6HTz5fnW6WUyBvDQgzZMRE/UgHz0PyPyqWHxU3Eib3K0ZFsqodcScsfZFu8/kKo1p3M/hoJL/yl9lq/HHibJJaiYwYvdiWPfw+FUobCoyn0lxJ1JdvBfRcuzODbpXouAuqgcBauvSo06Ud2nFJdnA0bb1OqkMBQBQBQBQBQBQBQHLmwJ7qjrT6OnKaWcJv6GVxY0XaAPuny1rzlL+JYT1pS8OP4JXR7RZMSD7r/wANdKjtaFT/ALVRf/L+2TR08c0LK1+vwrowqKeifimvU1aIveZbwN3Mp+dvzq1b/OU71ZovwE9hP7Peg/KsVFxZravTuALZiOhP1rUzjDY/w9assQEomPa2ub+tmBJy5dMlhw5jXuaqkG+lxl5456scvfeXZJdHnHVjrzz99wph8SWdhYZRcc7gg21Pfrp3DrW9Oq5za5L37/c0nTUYJ82OX4VOQMj8RWyK8yH2gbBT+IfnU9LVlOtou84xgvJCvVx/MtbUuEZM1q8ZwXaW2qh1zhpAOJqvVuqNL55JGVFsSOMT73yNUJ7dsI61PJv7G/RS6gTGKSAL691Yo7cta1WNKnlt9mPUOlJLLHFdgjCgCgCgCgCgCgCgCgCmMADWG0llg5WQHhr38vjUNK5p1f8ATeV1rT66PwyZaa1ENpYftInTmV08RqPmBVqnLdkmQ1ob9NxK9sbEEAdUNrd393HlU1aPxd5z7afDuJXFe0GHBhf9ahRbnrlczmbaKRAFza/CwuT5VmMHLQz0ijqOMHllXtLn1uBBIsvJdPn33qt0Ly3PX0XVw95LvTLCUNPXtOpZFguxNoydfwsefeD9fHRCDjLEVlPy/b33JTUo5k8NeZ0mMSRcyMGHUVO4uLwyvvprgNMQ9ZRBJkZOuZlHIan8qli91Nlaa3pJBs5O0xQPKMfMafU/KtpfDS7zFFdJcZ5ItNVTqnga9aQqRnndeceXeMAVB5UlShL5kmZyzgQqDcKL+FQRsbaE1ONOKa5pJGd56ZFKtGoUAUAUAUAUAUAUAUA1xE7Bsqrr1rgbR2jeQr/p7enltZT1/CWH1slhCLWWwjwxOrnMenL4Vtb7JqVHv3s3N/7f6V4cE/ol2BzS4R4DoV3EklhEQVkFZ21hTDJ2yj1GPrDoTx+PHxq1TanHcepzLmm6U+kjo9RWHEBl0NxxHcaicWnhm8ZqUeAljsIJlAJIIvbz5H4CtoTcGZa3hzsKYdgltLA38bm/zrFZfGyWlL4UcbxWeA3NspDePK3zrNF4mYqvMRPZOG7FCCbljc92nClWe+zWC3UKytetEat5GOJmyeqursfO55/oKmhHe4vRFepPd+GOrJ3Yuz+xSx9ttW/IeX61FVqb77C/bUOihx1epIVEWBOSIN49RofjVS5s6VfjLhLk1wkvH7aGyk0N3aRPxj51xq1TaVjx/wBWHd8S78euH24JEoS7GLYafOL2tXU2btCN7SdSMWsPH+PaNJw3XgWroGgUAUAUAUAUAUAUAUAUAUAUAUBy6Aggi4OhB50TwYaTWGVraOzWw5MkVynvKeX9O/lVuM1U+GWpzK1CVH44aczqCYOLj/1UUouLwzaE1JZQhs5srSJ0e48G1rapxSZmLwe7Ve6qv3nUfO/5Upat9RmTHZNRgZyTs79nELtzPIdamjBJb09CGU5SluU9SY2TscResxzSHnyHW361HUquXBaFu3tVT+J8WSlQlsKAKAKA8ArWMIx4RWAe1sAoAoAoAoAoAoAoCjYsT7Sx80CTywYLCZFkMLFJJ8QwzlO2HrKiKUuBbVj3WAe7T2Y2AikxWGmxDCKNpHgmneaOVEUswDTFmjewNmUgXtcMKAtMUgZQw4EAjwIvQHdAFAFAeEUBVsdB9nnsNI5NQOh/ofkatp9JDtRyakOhq8NGcN6s4/GhHmuv0rXWn3EvMMTrLEOmZvlYViPCDYep3tCfImnE6ClKO9IjrT3Y8CY2Js4Qpr7basenQeVaVam++wuWtDoo8dXqSVRFkKAKAKAKAKAKAKAKAKAKAKAKAiN6tsfZMLJKFzvosSc5JpCFiQeLFfK55UBTt2t2tp7Md+xaHGQz2lmWWQxSDFMAJnR1jYFWIB1B5cLEsBYt58Q0yx4GwEuKBEgViwjwy5ftDZrDUhhGv4pAeRoCyqLCw0FAe0AUAUAUBm+/e9qF1igszRu6yZlYWIygZTcXF83wFSQqOGhDWoRqpb3IhG3tncqcuHupuNSPq9YU2lgdBEWXeTFFswjgJta4J4cfv033jA6CJ2m38S80CSpEFaZF0B95lB948qzGo46Gk7WEsZzwNaqMshQBQBQBQBQBQBQBQBQBQHl6A9oDlHDC4II6g34caAqrj7btIDjBgNT0fGSpp49lE1/Gb8NAWfF4lIkeSRgqIpZmPBVUXJPcAKAg908Mz58bMpWXEhSEb2ocOt+xiI5NZmdh96RhyFAWGgPCwuBcXPDv8KA9oAoAoDH9/ZnOJs08MoWR8qhQDEDl9WQ210sNSeB4UBC9mx/0om/dYD6NQHDwDnBIO9ST9QaATDKGSzSpZwSTxQXHrLYjUceXCgN32W4aGIq5kBjQh20ZwVFmYWGp40A6oAoAoAoAoAoAoAoCL23tpcOY0CPLNKSIoky5nyi7MSxAVFBF2J0uOJIBAiNrb1vHBiA0RgxSQPJGkhDRyWsAySIbOqsy5l0YX4WIJAcR7lYTswJE7Sa2uJY/5kv99Z/bQ3uQFIC8AANKAp77ReTFSYTF58X9kyxpAqr/AJ2aXPIjzAkLkjg7HNmsgdmOvqigE8btCfZU4c4SOIzEKkOFv2E7OMqRMpsFxSSdme0AUPGz6EoLAXPd/dt8NEmWYiY3ackZ45pZGLyOUuLNmZgCpGmUHMFAAHG2v85iUwY1iiyzYro2t4IP9zDOw+6gB0egLPQBQGY+mLFDCS4LaCSxdthWcjDyOFaaOXKknZjiSPob8rEDR8DilljjlX2ZEVxfjZgCL+RoBegCgM99I+wizwPBhi5JkMpjj1b2LZyo4+1qe+gKJtCIQtllgeJiLgMxU2uRezDhcH4UA0GKUeyXH+/9AKAmsNsPHNJH+ymBDrZnjYqhuPWNwdBxPhQGz4FHWNBKwdwoDMFyhmtqQvKgF6AKAKAKAKAh5t5cOkhjL6g2JynKDexBP9it+jljJcjYV5Q30vyS4NaFM9oCu4zTauF6HBYseYmwZ0+NAQ3pjw5OCjkX2osTEb/hlJhYeYl+lAXugKPulhYjtfa8lgZg+HS/vLG2HjOnQMy69cg6UBa9sbLjxUTRSg5WsQQbMjA3V0Yaq6kAgjgRQELs3b7YdZYccwEuHiaTtLWXEQIP+Mo5MNA6D2WOmjLQDrczBNHhleUWnnJnmvqRJL62Qnoi5Ix3RigJ2gCgPm70oJJtjbTQ4KNpGhjELai145GzsSdFUNJlv3d9AfReChyRomgyoq6cNABp3UAqzWFzoKAqe0/SXsuBsr4yMm9rRh5bEdTGrAUAns30obKnOVcWin/qhoh/FIAvzoD3fndePHhHWZI5EBCsbFXVrGx18wR1PG9auSWrNlCT0RXt2fR6scyyYjEQuqHMI0NwxHDMWtoDra2tqwqkHzRs6NRaxf0NQVgeGtbJ5NGmtT2smAoAoAoAoAoCiYvc+YytlKlCxOYnUAnmOZ+tWFVWDv09p0lTWU8rkXiGPKoUcAAPgLVXODJ7zbO6GCs7VmUbVwC5vWOHxgy/hJwxufNPr0oCX27s8YiB42AIOVrHqjq6/wDcooB/QGc4eCVcftLE4YZ5ocRGJIuHbwPhcOSgPASKULITzzLoHJAF52RtSPExLLE11NwQRZlYaMjqdVcHQqdQaAZb2buR46Ds3sHU5o3K5sj25r7yEXVl4MpI76AV3e2scQjiReznhfs5kBuFkCq10b3kZWRlPRhexBAAlaAKA+c8bjMRu9tufEPCZIZ2ksb5Q8criT1XsRnUgAg9OQINAWXH+n+EJ+xwkjP/ANR1VR5rcnw0oCmbQx219tt+0Jjh5IM0cVv3OL+LX8RXPutp29uvieX1IvUNn1ai3n8K639ubJnY/omiUAzuznoPVHy1+Zrz1x/EVWXCkse/fIvQsreGuZP6Ly4+Zbtnbm4SGxSBLjmQL/HjXKq7SuqvzTZPGUIfJFLw4/V8SYi2WnARroL+yOAqtF1Zt4b4LJtK6nzkz3/D0+4v8IrTpJdbMfqZ/wC5/U9Ozwh0XKfwnKfitqm6WvQljeafeYVy5Li89/H1Fo8ROnsTP4NZx/3C/wA6u0dtXdP+rPeaShQn80F4cPTh5D3DbxyLpNHmH3o+PnG35E+Fdq2/iKEuFaOCvU2dTlxpSx2P8r7oncFjo5lzRuGHO3EdxB1B7jXoKVenVjvQeUcytQqUXiax75dY5qUiOZHCgliAALkk2AHeaGUm3hFex+xppMWkySDswVPtG4AtcKBoQfzNSKSUcHRpXVKFu6co8ePvwLHUZzSA3n3gOGyqihnYX9a9gvDgDqSb/CpIQ3joWVkq+ZSeEhjBvuuUZ4jm55SLeV62dEnlsmWfhlwGCbMbF4rF4qF1TEYbFpFC7DMpjigXtInUEEIzzz3tY3yHXKKhOQSmNwW0MVG0MjwYNWFmkgkeaUqeITPGgiP4vWOptY2NAKx4XaSLkE+FltoJZIZFkt1eNHyu3eCgPQUBWE2fi8DiJzBi0xeJxLI8kZwTNlKjKpLJiFSFMugznULpmNAQuwtj7Zk2ljZ0xUCZGRHOQnDyvkVjGEFiezDZe0NmuLX1NgNV2NHiAn+aeF5P+jG0agdPXdiT36eFARW7Dh8XtNltb7VGl+rJhYA3wuB5UBZKAKAg98JoPssqTqrh0ZRG3vkggW0NtbetbSoLi5p0I703+WWba0q3Et2mvHkjJt0vR3DAFeUZ36sPovu/Xwrx9/tqrVzGHBe/r6HbpW9C2+X4pdb0Xci8nJEtzZVH98OZriJSqS62ZzOrLC4sMDtCKU5VbXoRa/h1rapRnBZaMVqFWmt6S4EmsVQ5KTmOMNFx/dNWrPjKf9kvsRTnp3nBiqk3wM74pjIvW8h9K6G0uFw+6PojWnPgNmiqlknUxji544/bYKenP4VJCnKfyos0oVKnyrIkgDESRtZhwdDqO49R3GpqNetbTzBtMlbcfgqLh1P35omdn7xZSExFhyEo0U9zj3D38PCvW7P25Ct8Fbg/L374HPr7O3lvUOPZz8Ov17ydxWHWVCjjMrDUX4+Yr0CeOKOZCcqclKPBob/akikiw4VhmU5bL6oCDgT5f3es4bWSTo51ISqt6Pj18SKkixn224J7DMOYyZLC4y3vmvfXr3Vt8O72ltStf02H8/nn8e9R/tvYceJy5iVZeDC17HiDfiKxGbiQW13Ohnd4piEG6uGVQChYjmWNz42sKOpI3ltGu3lPBH7sQmDH7RhIssskeKjP3hKgjl81eL4OvWtCiWugPGFwR9ONAQu8WJOEwjnDqvaErHED7JnnkWOMueJ9dwWPE60A92JsxcNBHCpJyjVj7TuTd3Y82ZizE9WNAIby7aXCQGQjO5ISKMH1pZn0jjXvJ58gCeVAc7qbJOFwqRuQ0pzSTN96aVi8reGZjbuAoCXoCM27tlMMlz6ztoiDix/Id9VLu7hbQ3pa8kXLKznczwuCWr6inxQvI5mmOaQ8uSDkAO7++teDvL2dxNtv3+DvynCnDoqXCK8yQVbC54VSKblngivJhpMbKSukam1zwUeHNjxrob0LeGHqdSVWnZU0pcZPz/YfT7qlReKS7jWxFtR0I4VFG9TeJLgVYbVUnipHg/fiLYXbcgtE8TdtcDuPVjbu1008K1lbQfxxl8JHUsabzVhNbmv7f54low41b91qzs9ZnU/9c/Q40uXeI1z5aG4vi/a8h9BXU2v/ANS/7Y/8UR0/lK3i94AC0aRsZgzKFtpcEgHvFtbVBC10k38J16Wz20pyklDCefsR8e7U0t3lcKx14Zj52IA8r1M7unD4YLgWpbTo0sQpxyl4DVY5MHKA+qNxI4MOo7x0qRuNxDhqiffp3lLMdV9V+zLBLGCOoPwIrnHNjNpneytqnCkI92gJsDxMX6p9K9LsnbDjilW05Mxc2qulvQ4T/wCX7+pcUYEAgggi4I4EHoa9cmmso4DTTwz2smAoAoCjb04rFf4nB9lCt2GDmmeMgZsQjyxIYlY+w3qBlPDMADpQFp2JtmHFxiSBwy3sRwZGHFJEOqOOYOtASFAQW+AdYopURpBDiIpXRVzM0YJV8qjUsobtABqezsONARm3vSPgsLA0xaSS2gVYZBdjwBZlCr5kcDxoBzu9sZ5JEx2Ms2IKfsowbxYSNwLpH96Qi2aXieAsulAWegGW19pJh4jI/LQDmzHgBUFxcRoU3OX+Sxa207iooR/wuso2EzzOZ5dWb2eirysOQ6f1rwN/dzr1Hl++rwPS1dyjBUaei17STjSueUZSG+2b9mEX2pGCDwPteVgamt8b289FxJLXHSb8tIrJ2ZUgjVAbKunex5nzqJ79abYUJ16jm1xfkNztGwzNHIq/eKafGrMtnV4x3muHj+CVUMvdUot9WeJKYLGhgNbqeBqk4uLwyjXt93lhkphuLfuN9K6GzVmdT/1z9CjPl3iNc16G4tiz63kPoK6m1v8Aqf8A5j/xRpT0IjF41Vu2i8s1tT3da50VKXwo6FG3lL4dezkMY9soT7ZHQm4BqV29RLOC3Kykl8qJGaNZ4zG/MaHoeRHfUdOo4S3kUYuVvNVIe+wYbJJyGN/aibIfAeyfC30qeulvby0fEtXON9VI6SWfyLSx1CawlgU3b2gYJBA5/Zuf2RPut9zwPLv8a9bsTaWf5NR93vt9TW/t1Xp9NBfEvm7V1/kuNeoOAFAFAVHfLPhZ8PtFEZ0iV4sSqi7/AGeQq3aKOJ7N0ViByLeNAOTsHCYs/a8NI0ckq/8A2MLLkLjlnAukhH41NrUBC4s4aAlMZjdpSjo8WISPyfDQJm82I0oCIk3qxF+z2S2LxZOgGJwjGJO5sVI0TjxfOe+gONr7PfG2wc0yYrHyECYxj9hs+Am8uRbFRKVBQFvXObkooDV0QAADgBYeAoDqgM+3gxn2vE5Af2UVx4n3j5nQdwrx+2b7enux0XBd/NnqrGj+ktt9/NL2vyPI1rzRWkxyi1hkEmIzJd83JVsP3n9r4KB/FWzliGOv7G9N/Bu9bz9NPN+QrsHZ/at2zC+p7O/BVB9q3Um9ez2Hs6NOkqs1xen5Ib+5cP5EH/d2vq7kWNsECOP6fCvQvichcOKKptbZ/wBlkDqLRObMBwUngw6D++leS25syMV0tNcPT9n6nfs7l3MHTn860fWurvJfZRLEAGxHPurh7Ko1Kt1BU5brXHPUlr9dPEo3MVHxJn7Mv3Rfwr3P/wDLtE95U4568LXr6ijvy6yB2u+S4Y95Pdxrwe0KNWndThUe9LOvXnT3yOlaR3+KGuw9lGY9tINPcU8FXkSObHjXq9j7KjTgqlRZb0/P4N7676P+RSf9z631dyJ+bZwZSDZgRwI0Nd+UIyW7JZRyYTlCW9F4ZV+yOHm7PXKRmS/EWPrJfu+hrwm29nq2q70NH79+B3YVP1NHfeq4S+zHEkNps44SLY+K6qfhmHkK5KlmG71EUZ5pbj/pefrr54CRa1MxYwx2GDqRw6HoRwNb06jpyUkW6NVwlks27O1DPF63/EQ5X8Rwbz+t6+ibPu1c0VLmtfz4nI2haqhV+H5ZcV+PAl6vFAKAKAyL0kRf4Eq43ZzmEzThJMPo2Ge6SMXEfFGuqj1SP1ArmB9P+IC/tsJC7dUd4x8Gz/WgNC2bszGbVginxWLeCCaNJFw+E/ZnKwDAS4hru1wQCFyigLbsLYWHwUQiw0SxJxNuLHhmdjqzaDUkmgJGgIrebaPYYd2Bsx9Vf3m5+QufKql9X6Gi5LXRF3Z9v09dRemr7l+dCmbDw+WO/NtfLl+vnXzy4nvTx1HobypvTx1EvGKgOdJjmMVqyGTGu2Gyxm3Gx+JsB9a3ox36kY9pPZrM+PvmSG29rps7CB8uZvVSNBpmYjQX5AAEnwr6xa2281TXBJeh566uMZqS1b9ShnePaTNn+0KpJuIxEhQd1yCbfHxrrfpqCWN3zOC9qVN7h9vfmW3Yu2xtHDywSqExCp6yj2W+66fhvbTkfKuTtGx/luOqlod3Zt+nONRap8TvdrFmyselj5Gxr5paXH6K8U3ouD7n+Pseh2jSXFLw8S2Fxa99OtfQZV6caXSuS3cZzywcPDzgqG2bzSqn/MkVf9o1PyBrw1KT2htDfa4N+S4eh3bTFGk5/wC1N+Oi8xpvXvXIkn2TBAZ1sJJCuYISLhEXm/M6G3Dw+nW1rFx36mnJHkLy+6N7seLIHBb343DOHmk+0Re+pRVYDmyFQNR36fUWZ2lKaxFYZTobTk5YkXbeFkkjgnQgqWUhhzWQWHxuvwrxv8Q0M2rzrFnrtmTzKUVo4+nH8gi3Ve4V4E2k8TYnIKyiSLGsgrYsRY22biewxaNwSX1G6X90/G3zrv7CunTq7j0fD66eZPcU+ntZLnDivv77i917Y8yFAFAZJ/8AJFP8hhzyGKA+MUlvoaA+d6A+w/R7IG2XgSP/AMkI81jUH5g0BYKAKAou/wDOXmihB4C58XNh8APnXnNuVsSUepZPS7EgoUp1X7x/k7iW2grxvaazeRzGKFeTHKCtSCQz26v7P++oNTWv+tHvLNi/5nvtIv0nEnEYJD7IWVh3sMg+Q+tfZLBfDJ9x4va0mqaXvkZFuz6Q2we0pMRKjSx5XjEYa2QZhZlB0zerY9cxqlWqynJ5LtpbQpU44XHGvMue5e8BnxOFxYUI0uIkjZQdMsjMLX5geqfEVfT6S2eeS9DnUo9DeyitHx+pfdnplllUcFmkt4Xv+dfItqw3bqa7fue5uHvUYS64xJftDa19OlVHcVXS6Fye7nOOXvs0OdhZyR2GYfa0J91ZW+CgfQmu1/DkU7rwLtXhZyf9plQ34OzXixPZCZp2ldwWyn1zckNY2a7DkdLjnevpt892KgveDxdjHpLmdR8vv7f1K5ubtyTEYzEZtEmMsvZ8VRmfMQt+A9YiobOct7d5G21qUFTVRLjk2bY8pOx8MG451VfBZjl/7VrjfxK1GjU7cfk9DsJNyi3yjL0aJ2IeqPCvmJYm/iYm4rZG8WNZBWxYiRW2Y7xkjitmHdb+l6mt5btRMv2ksVFnnwLzsnF9rDHJ95AT421+d6+k29TpKUZ9aPN3NLoq0odTHdTEAUBnvp32cZtkyMBcwyRy8NbAlGPkrk+ANAfL1Ab7/wDH/fNGh/w+VrSIWaC/vofWZB1ZTmNuh/CaA2agCgM42q/abQkPJWt/AoH81eK21UzVn4I9dbR6Owiuv7vPoSSCvPlKQ5SsMgkOErUgkJ7TgzxOvPKbfCtoS3ZJm9rU3KqZGb6YRsVgoMVGMzw+uVHEqRaZR3i1/wDaa+ubJuozim9JLz/zwOHtezeZQ6m/p7wzJd6N2ExhhkwqwxWS0hu15GLElyBcZteGnjwtbq2Tcm0zk0Np9FBQqReUsd/vxLV6P9iD7ThoIrsmHJlkf8QvlHiXPDoD0qaqlRoOPXw/Jiz369w60l79/cvWxzmMkn3pHb4sbfIV8c2jU37mcu091efCow6kvJEpVIoDEsExUDHgxKHxdbD5gfGu3sGsqd0k+fv1LkV0lrUj1cfo/wAGT717uqS+DmPZtG5aFyNGQk5SOoI0IvxHdX1ecFc01Jf4Z4Scp2ddySynqj3d3ZnZRLg4FjmxDOxEixgSAOACHkBNoxYHXoKxSt40E5yZmdareyUVHEc599ngapj8CIkweEQ3EYDE90a2zHxJJrw/8T3WYY5ybZ7PZcFRozn1JRXj/gkBXhiMSesokiNZK2RPEZ4hLgjqCPjWyeGmWqbw0yX3DlvhbfdkZfo3/lX0HZE962S6m/z9yjtqOLnPWk/t9ixV0zkhQCGPwaTRSRSDMkiMjDqrAgj4GgPjjenYjYLFz4Z9TE5AP3l4o3mpU+dAMMJiXidZI2KOjBlYGxVlNwQet6A33cj03QyhYtoDsZNB2qgmJjw9ZRqhPmOOooDWMDjo5kDwyJIh4MjBlPmptQGcwG+LmP45P568BtN/HP8Auf3PZTWLSC7I+hNR1yTmyHMdYZBIcJWpDIVrBENdmSvAZY0UMhbOpJ0Qt7Sn6gDrXobDbTtbdway+Xv3xLVwqdeMKk3hrg+3GjIfEbrYYu0jIiltSEUhfJSSB8KxV/iraM+EZ4XZj118yrCytnxVJPv4+WhIbIwK4dWXDt2YbUgIupta97X+dQf/AKO/b+Oee/BL0NKn/wBtLuyh1gMN2aBNLAcevjXInLeeTavV6Wbn1jmtSAb4rCiS2bkQRbjccNakp1JU5b0dSalWdPOOfAQx0CMQZAzkcCWJtfjbpU09pXVTWbfiySknqkl4I82bAkTFobIx4+qCGA4A8/nVi321eUGlvtrqeWv28DWrTi+Mop9q4MXhjYySSSEF2sBbgEHAD53qO/vp3dTfkKk49HGnDReb96DmqJXEXrJJEbSVsixEavWWWIjzcA/s5h0mP0H6V7vYb/kPv+yINt/PB/8Aj9y1V2jiBQBQGb+mL0ff4jEJ4APtUSmw/wCdHxyX+8Dcqe8jncAfM8sZUlWBVgSCCLEEaEEHgaA4oBfB4ySJs0Ujxt95GKt8VN6A3jc/EFxE5JJeEEkm5JKqSSTxPGvAbSjiU11Sfqz2c3vWkH2R9C4JXJOZIcJWGQSHCVqQyFqwRCOLxKxIXY2A+Z6DvNbwg5vCJaVKVWahHUhMNtjt5MqhU6Z3Nz4AC1+69SztejjnOTq1LP8AT096Tb7lp5k3DBlqrhvU5lSrvLCF62IAoAoBOWINxrXd5okhUcRGS0QzEE+aj+Yito03J4ySpyqvdX3+yYrh8Qri6ngbG4III4gg6g1tKLi8MiqU5U3iQrWpGIvWUSxGslbIniNpKyyxEeej7WKU9ZT/ACr+te82IsUX3/ZEG3OFWC/8fuy1V2TiBQBQBQGeekf0WQbSvNERBire3b1JLcBKo58s41txvYCgPnrebdTF7PfJiYWTWyvxjfj7Mg0Ogvbj1AoCEoDZvR3jM2HwzHldD5EqPlavF7XpYrVF18fuevspdLYru9GaOleeKUhyhoyvIcIa1IZC4rUiK3vwzLCZAudYkeQpe2YjKALjhxbXvrobN3HWjGfNpeHM6FjV6OM3H5muH0b+yIrdTerA7XQRZRh8QvsxkjMbD/SewDj8Nr6cOdfQa9nQrwUJLGNMcjj297c29RzjLezqnz99hOsmLw+lhOg8c4Hhx+teWvP4eqR+KHFdn4/B1YXFjda/y5eX49DqLeWLg6vG3MEXt8NflXDqWVWDx+xLLZdXGabUl78PMeLtmA/6q/MfI1D0FTqK7sbhf0MSn2/Avv5u5QT8+FZjbVHyN4bOuJf047xvBtObEG0CBF5yPrbwHAnu1rrWOxKlw88uvl+5mvStrNZry3pf7V9+z6dglvBg4ooj2rNJM49TO2uhGYog0Ci4+IHOvQXGzrSztpYWXon2kezry4r3MYwShBcWkuXa3xfUSuy8L2aC/Eql/FUA/L5CvDVZ70vr6mtzV6Sbxpl48XkdmoyuIOa2JYjaQ1sTxGGPkyox6KfjyreCzNIuUI700ic3Ehy4QH7zs3zy/wDjX0DZMN22T6239vsc3bM966a6kl9/uWGukcoKAKAKAKARxeFSVGSRFdGFmV1DKR0KnQ0Bmu8voRwOIJbDs+FY30UZ47n/AKbG48AwHdQEFgtx59lRlJJEljaS6OuYEHKLhlI9X2bixPOvPbao/FGpy09++R6XYVZOEqT7/t77y44OfOqt1Hz5/OvGyjuycTNaG5JxHkZrUqyQ5jNakMkLoawQtHk8IdWVhoykHwNZjJxeUZhNwkpLlxPl7fPYT4HFMouFzEoRpax4DoQbeRBr6Rs68VzRUua1I723VKalH5ZcV+PAve4Xplkhyw7RBni0AmGsyD8f/MHf7XH2uFdBPBRcU9TbsIuHxkSyxPHNEw9VtHXvHcRwI4isSUZrE0mYhv03mnJrueBtLupCf9NfJmX5Aiq0rC0lrD1Xoy3HaV9DSp6P1R1h91oVNxGvmWb5MSKQsbWm8xgvX1yKm0L2osSqfTC9EiO303zwmyY7yHPMV/ZwqRmboSPcS/vHobXOlW3IpqCXF6lB9H0k+0MQ+NxRuzm4HupFGTkRByXMT42ubkmvI/xBdcejXL1f7HftI/p7SVR6z4Lu958jUq8kUThzWTZIbyGsomihtIa2LEUQ23JDlCDVnYADw/rarVpTc58PeTo2cVvOb0RoOzsL2UUcY91APEgan419Ho0+jpxh1I8rXq9LVlPrbY5qQiCgCgCgCgCgCgI/buz+3gePmRde5hqvz086r3VDpqTh9O8tWdx0FaM+XPuM+2DiLExnTmL9eY/vvr59d02vi+p6q9p5SmiejNUzlSQ4Q1hkMkOEatSGSFRWCMz30rbtDExhhox9k9JFGl+5l08r129j3roT46c+79jo0KaureVB/NHjH371MAnhZGKsCGUkEHiCK95GSklKOjODKLhJxksND/Yu8GJwbZsNPJEb3IRiFP7yey3mDWxqXfC+m7aaKAxgkI954rMfHIyj4AUBxtb017TmQophgvxaKMhvIyM1vEWNAUfCRSYvEKrMzySP6zMSzH7zEnU2AJ8qir1VSpub5E1Ci61SNNcz6X3KwCxYcZRYGwX9xBlX86+b31V1KuX7bO1tKSU1SjpFY9+GCfqmc4SdqySRQ2katkTxQ2kask8UNN28N9pxfaf6cWvidcnzu3lXptiWmZqT0jxffy99hYv6n6a13P6pe3+DQK9eeWCgCgCgCgCgCgCgCgM73y2YYJxMmiub+D8x58fjXltr2m5PfXyy9ffE9Xsq5Vej0U9Y+a/bT6C+CxIdQw/9HmK8rODhLdZHWpOEnFj1GrUqyQujVqQyQujVghkhLaeDE0bIeY0PRhwNb0p7klIktqzo1FMxjfDdIYgll9SddDpo9uTd45H+lvVbP2i6Pwy4xfkdm+2dC7xUg8Pr5NFPGwVjNpAxYcm0+Q5V3P1TmsxfAipbIoQ+bMn9PQcJhIxwRfgK0c5PmXI2tCOkF9AbCRnii/wiinLrYdrQesF9EWfc3d7LJ2gTKzgIg1v6xGtuXL51ydpXm9Ho85xxYp2lCg3WUccDbcNCERUHBVA+AryEpOTbZ5ypN1Jub5nrtWDEUN5GrZE0UNpGrJPFERtjFEDIurtpYcbHT4nhVm2oucs4Oha0k3vy0Rdd3NlfZoQnvH1nP4jy8BoPKvoNlbK3pKPPV9556/uv1NZy5aLu/clKtlIKAKAKAKAKAKAKAKAbbQwSTRtG4urDzB5Ed4qKtSjVg4S0ZNQrzozU4aozaaGTBTFHF1PPkw5Mvf3V4m/sZU5bsvB9Z66M6d7SU4a+nYyagmDAEG4NcZpp4ZzpwaeGOUesEEoi6PWpE4iyvWCJxIvbexhP6ykLIB5N0v399WKFfo+D0L1lfOh8MuMfTuKftDZTD1ZYjbvW6+R4V0qVfHGEjvU69Kqvhkn6kUdiwfcH8TfrVv8AWV/93oSbiHWD2Ml/2cNz1CliPPW1RVLqo18UvsaylCHzNLvLlu9sUxntJQM1vVXjbvPfXKuK6kt2Jxb++VRdHT05vr7CdZ6qHLURB3rbBLGIg71kmjEj9oY0Rrc6k8B1/pUlOm6jwi5QoOo8D7c7YrM32mYanWMH+e30+PSvZbIsNxKrJd35/H1K21b2MY/p6Xj+Pz9OsuVd88+FAFAFAFAFAFAFAFAFAFAMdr7LTERlHH7rDip6ioLi3hXhuT/wWbW6nbz34eK6zOp4pcFKUcXU6jow+8p614y+sJU5bsvB9Z6yEqV7T34a+a7GS+FxSuLqb/UeIrjTi4PEihVpSg8Mdo9aldxFlkrGCJxFFkrGCNxPXlI9mx7uF/A0SQjCL1GjY5Pej171Fb7r5MsK3n/TL1FI8Uz+yMq9T+QrDilqaSoxh8zyxYyVrgjURJ5Kzg3URF5KySxiRu0NpLHpxbp+vSpqVF1O4u0LaVTjyHu7u7bSsJ8SNOKoefQsOS93Pn3+s2bslJKdRcOS6+/35Fe/2lGkuht/F9Xd29vL0u9ejPOBQBQBQBQBQBQBQBQBQBQBQBQDbH4GOZCkihl+YPUHkaiq0YVY7s1lEtGvUoy36bwyjbV3Wmw5LwEyL3e2B3r7w8PhXm7zY8orMPiXn77j0tttSjcLcrLD8vry98RphdtDg4ynqOHw4ivO1LWS+UnqWT1hxJWHEBhdSCO41Waa4MozpOLw0LCSsEbgdCSmDXcPe0pgxuHhlpgyoHBkobKA1xWPRPaYX6cT8K3hTlLRFinbznohhHiJsS2SBD3np4ngtdK12dOrLCWfRFqVOjbR360vf3LRsHdRISHlIkk4/hU9wPE95+Vess9lwo/FPjLyXccW92tOstyn8MfN/juLJXUOQFAFAFAFAFAFAFAFAFAFAFAFAFAFAFARe1NgQYjV0s33l0bzPPzvVS4sqNf5lx6+Zdtr+vb8IPh1PivfcVrFbkSKbwSg9zXVv4lvf5VyK2xH/RJNdp2Ke26clitD6cV5/uMJNn46LjGzDuAf+XWuVV2PVjrD6FmNxY1dJJfVevARO0Jl9qFh/tZfqKpy2dNcmvAk/T0JfLNfVM8Xa7nhET5k/lWisJPTP0MuzgtZ+/qKJLin9iBvHI31OlTw2VUl/TJ+Bo4WsPmqL6ocxbvY2X2iIx3sB8kv866FHYdV6xS7/bIZbQsaXy/F4fkl9nbkRLrKxkPQeqvy1Pxrr0Nj0o8ajz5IoV9t1ZcKS3fN/gs8ECooVFCqOAAsPgK60YRgsRWEcec5Te9J5YpWxoFAFAFAFAFAf//Z"/>
          <p:cNvSpPr>
            <a:spLocks noChangeAspect="1" noChangeArrowheads="1"/>
          </p:cNvSpPr>
          <p:nvPr/>
        </p:nvSpPr>
        <p:spPr bwMode="auto">
          <a:xfrm>
            <a:off x="307975" y="-1638300"/>
            <a:ext cx="3067050" cy="3743325"/>
          </a:xfrm>
          <a:prstGeom prst="rect">
            <a:avLst/>
          </a:prstGeom>
          <a:noFill/>
          <a:ln w="9525">
            <a:noFill/>
            <a:miter lim="800000"/>
            <a:headEnd/>
            <a:tailEnd/>
          </a:ln>
        </p:spPr>
        <p:txBody>
          <a:bodyPr/>
          <a:lstStyle/>
          <a:p>
            <a:pPr eaLnBrk="1" hangingPunct="1"/>
            <a:endParaRPr lang="pl-PL" altLang="pl-PL"/>
          </a:p>
        </p:txBody>
      </p:sp>
      <p:sp>
        <p:nvSpPr>
          <p:cNvPr id="138243" name="AutoShape 6" descr="data:image/jpeg;base64,/9j/4AAQSkZJRgABAQAAAQABAAD/2wCEAAkGBxQSEhQUExQVFRUXFBgZGRgYFBgYFxcXFhcXGhcaFxUYHCghGholHBcUITEhJSkrLi4uGCAzODMsNygtLisBCgoKDg0OGxAQGywkICQwLDAsNDc0LCwsLDQsLCwsNCwsNCwsLC0sLCwsLCwsLCwsLSwsLC8sLCwsLCwsNDQsLP/AABEIAPgAywMBEQACEQEDEQH/xAAcAAABBQEBAQAAAAAAAAAAAAAAAwQFBgcCAQj/xABDEAACAQIDBQQHBQYEBgMAAAABAgMAEQQSIQUGMUFRE2FxgQciMkKRobEUUmLB0SNykrLh8BUkQ4IzU2OiwvEINFT/xAAbAQEAAgMBAQAAAAAAAAAAAAAAAwQBAgUGB//EADwRAAIBAwEECAUCBQMFAQEAAAABAgMEETEFEiFBE1FhcYGhsfAiMpHB0RThBiNCcvEzUrI0Q2JzghYV/9oADAMBAAIRAxEAPwDcaAKAKAKAKAKAKAKAKAKAKAKAb4zGpELu1ug5nwFbRg5PgR1KsKazJkJLt6R/+DHYfebX+g+dT9DGPzsoyvKk/wDTiNycQ3tTEeGn0ArO9TWiI/58tZHgglHCd7+LfrTpIf7TG5UWk35/k7TF4pPeDjobf0Pzp/Kl2GyqXEOeR9hN4VJyyqYz14j9RWsqDxmLyT076LeJrBNK1xcag1XLyeT2gCgCgCgCgCgCgCgCgCgCgCgCgCgCgCgCgCgGO1toiBLnVjoo6n9Kkp03N4ILiuqUc8+RX44DIxkl1Y8ByA8PyqeVRRW7A58abm9+pqPQKgJz0LQzg9yGgwc2oYE5oVcWYX/vka2jJx0NZQUlhieCxrYZsrXaInzXw/SpXFVVlamlOrK3eHxi/ItCsCARqDqKqHUTyso9oZCgCgCgCgCgCgCgCgCgCgCgCgGs2MytYjS1cG923G0uuinHMcLL557OtYwSxp70cjiOQMLg3rr29zSuIb9KWV716iNprU6qcweMwAJPAUMN44lTWUzytI3sjRR06fr4mrc/5cVFHJUumqOb0WhKyrGFFiS393uKr8S3JQ3eGpxFFQwojpIKxklUDowUyZ3BGSGmTRxGrratiJrAnLGGBB4GsptPKNZRUlhim7eLILQMfZ1Xw5j6HzNSV4ppTRmzqNN0pctCfqsdAKA4klCi5Nqr3N3Rtob9WWF693WZUW9DnDzhxcdahsNoU72DnBYw8cdTMouOorV41CgCgCgCgCgCgCgCgPGUHiL1HVo06sd2pFNdvEym1oNzhADdSVPy+Fcl7FpU59JbSdOXZxT709e436Rvg+IshPO3iP05V0qMqy+Gql3rR+D4rzXaaPHIY7wTZYH7xl/iNj8r1dorM0VbuW7Sf0GW70Asv7ubzP8A7rNZ5kyG0hwR3Jq5ta1+VaGz4yY8gSsMmih4qVqTJHVqGRGaOsmkkR86VsivJDF3sw6HTz5fnW6WUyBvDQgzZMRE/UgHz0PyPyqWHxU3Eib3K0ZFsqodcScsfZFu8/kKo1p3M/hoJL/yl9lq/HHibJJaiYwYvdiWPfw+FUobCoyn0lxJ1JdvBfRcuzODbpXouAuqgcBauvSo06Ud2nFJdnA0bb1OqkMBQBQBQBQBQBQBQHLmwJ7qjrT6OnKaWcJv6GVxY0XaAPuny1rzlL+JYT1pS8OP4JXR7RZMSD7r/wANdKjtaFT/ALVRf/L+2TR08c0LK1+vwrowqKeifimvU1aIveZbwN3Mp+dvzq1b/OU71ZovwE9hP7Peg/KsVFxZravTuALZiOhP1rUzjDY/w9assQEomPa2ub+tmBJy5dMlhw5jXuaqkG+lxl5456scvfeXZJdHnHVjrzz99wph8SWdhYZRcc7gg21Pfrp3DrW9Oq5za5L37/c0nTUYJ82OX4VOQMj8RWyK8yH2gbBT+IfnU9LVlOtou84xgvJCvVx/MtbUuEZM1q8ZwXaW2qh1zhpAOJqvVuqNL55JGVFsSOMT73yNUJ7dsI61PJv7G/RS6gTGKSAL691Yo7cta1WNKnlt9mPUOlJLLHFdgjCgCgCgCgCgCgCgCgCmMADWG0llg5WQHhr38vjUNK5p1f8ATeV1rT66PwyZaa1ENpYftInTmV08RqPmBVqnLdkmQ1ob9NxK9sbEEAdUNrd393HlU1aPxd5z7afDuJXFe0GHBhf9ahRbnrlczmbaKRAFza/CwuT5VmMHLQz0ijqOMHllXtLn1uBBIsvJdPn33qt0Ly3PX0XVw95LvTLCUNPXtOpZFguxNoydfwsefeD9fHRCDjLEVlPy/b33JTUo5k8NeZ0mMSRcyMGHUVO4uLwyvvprgNMQ9ZRBJkZOuZlHIan8qli91Nlaa3pJBs5O0xQPKMfMafU/KtpfDS7zFFdJcZ5ItNVTqnga9aQqRnndeceXeMAVB5UlShL5kmZyzgQqDcKL+FQRsbaE1ONOKa5pJGd56ZFKtGoUAUAUAUAUAUAUAUA1xE7Bsqrr1rgbR2jeQr/p7enltZT1/CWH1slhCLWWwjwxOrnMenL4Vtb7JqVHv3s3N/7f6V4cE/ol2BzS4R4DoV3EklhEQVkFZ21hTDJ2yj1GPrDoTx+PHxq1TanHcepzLmm6U+kjo9RWHEBl0NxxHcaicWnhm8ZqUeAljsIJlAJIIvbz5H4CtoTcGZa3hzsKYdgltLA38bm/zrFZfGyWlL4UcbxWeA3NspDePK3zrNF4mYqvMRPZOG7FCCbljc92nClWe+zWC3UKytetEat5GOJmyeqursfO55/oKmhHe4vRFepPd+GOrJ3Yuz+xSx9ttW/IeX61FVqb77C/bUOihx1epIVEWBOSIN49RofjVS5s6VfjLhLk1wkvH7aGyk0N3aRPxj51xq1TaVjx/wBWHd8S78euH24JEoS7GLYafOL2tXU2btCN7SdSMWsPH+PaNJw3XgWroGgUAUAUAUAUAUAUAUAUAUAUAUBy6Aggi4OhB50TwYaTWGVraOzWw5MkVynvKeX9O/lVuM1U+GWpzK1CVH44aczqCYOLj/1UUouLwzaE1JZQhs5srSJ0e48G1rapxSZmLwe7Ve6qv3nUfO/5Upat9RmTHZNRgZyTs79nELtzPIdamjBJb09CGU5SluU9SY2TscResxzSHnyHW361HUquXBaFu3tVT+J8WSlQlsKAKAKA8ArWMIx4RWAe1sAoAoAoAoAoAoAoCjYsT7Sx80CTywYLCZFkMLFJJ8QwzlO2HrKiKUuBbVj3WAe7T2Y2AikxWGmxDCKNpHgmneaOVEUswDTFmjewNmUgXtcMKAtMUgZQw4EAjwIvQHdAFAFAeEUBVsdB9nnsNI5NQOh/ofkatp9JDtRyakOhq8NGcN6s4/GhHmuv0rXWn3EvMMTrLEOmZvlYViPCDYep3tCfImnE6ClKO9IjrT3Y8CY2Js4Qpr7basenQeVaVam++wuWtDoo8dXqSVRFkKAKAKAKAKAKAKAKAKAKAKAKAiN6tsfZMLJKFzvosSc5JpCFiQeLFfK55UBTt2t2tp7Md+xaHGQz2lmWWQxSDFMAJnR1jYFWIB1B5cLEsBYt58Q0yx4GwEuKBEgViwjwy5ftDZrDUhhGv4pAeRoCyqLCw0FAe0AUAUAUBm+/e9qF1igszRu6yZlYWIygZTcXF83wFSQqOGhDWoRqpb3IhG3tncqcuHupuNSPq9YU2lgdBEWXeTFFswjgJta4J4cfv033jA6CJ2m38S80CSpEFaZF0B95lB948qzGo46Gk7WEsZzwNaqMshQBQBQBQBQBQBQBQBQBQHl6A9oDlHDC4II6g34caAqrj7btIDjBgNT0fGSpp49lE1/Gb8NAWfF4lIkeSRgqIpZmPBVUXJPcAKAg908Mz58bMpWXEhSEb2ocOt+xiI5NZmdh96RhyFAWGgPCwuBcXPDv8KA9oAoAoDH9/ZnOJs08MoWR8qhQDEDl9WQ210sNSeB4UBC9mx/0om/dYD6NQHDwDnBIO9ST9QaATDKGSzSpZwSTxQXHrLYjUceXCgN32W4aGIq5kBjQh20ZwVFmYWGp40A6oAoAoAoAoAoAoAoCL23tpcOY0CPLNKSIoky5nyi7MSxAVFBF2J0uOJIBAiNrb1vHBiA0RgxSQPJGkhDRyWsAySIbOqsy5l0YX4WIJAcR7lYTswJE7Sa2uJY/5kv99Z/bQ3uQFIC8AANKAp77ReTFSYTF58X9kyxpAqr/AJ2aXPIjzAkLkjg7HNmsgdmOvqigE8btCfZU4c4SOIzEKkOFv2E7OMqRMpsFxSSdme0AUPGz6EoLAXPd/dt8NEmWYiY3ackZ45pZGLyOUuLNmZgCpGmUHMFAAHG2v85iUwY1iiyzYro2t4IP9zDOw+6gB0egLPQBQGY+mLFDCS4LaCSxdthWcjDyOFaaOXKknZjiSPob8rEDR8DilljjlX2ZEVxfjZgCL+RoBegCgM99I+wizwPBhi5JkMpjj1b2LZyo4+1qe+gKJtCIQtllgeJiLgMxU2uRezDhcH4UA0GKUeyXH+/9AKAmsNsPHNJH+ymBDrZnjYqhuPWNwdBxPhQGz4FHWNBKwdwoDMFyhmtqQvKgF6AKAKAKAKAh5t5cOkhjL6g2JynKDexBP9it+jljJcjYV5Q30vyS4NaFM9oCu4zTauF6HBYseYmwZ0+NAQ3pjw5OCjkX2osTEb/hlJhYeYl+lAXugKPulhYjtfa8lgZg+HS/vLG2HjOnQMy69cg6UBa9sbLjxUTRSg5WsQQbMjA3V0Yaq6kAgjgRQELs3b7YdZYccwEuHiaTtLWXEQIP+Mo5MNA6D2WOmjLQDrczBNHhleUWnnJnmvqRJL62Qnoi5Ix3RigJ2gCgPm70oJJtjbTQ4KNpGhjELai145GzsSdFUNJlv3d9AfReChyRomgyoq6cNABp3UAqzWFzoKAqe0/SXsuBsr4yMm9rRh5bEdTGrAUAns30obKnOVcWin/qhoh/FIAvzoD3fndePHhHWZI5EBCsbFXVrGx18wR1PG9auSWrNlCT0RXt2fR6scyyYjEQuqHMI0NwxHDMWtoDra2tqwqkHzRs6NRaxf0NQVgeGtbJ5NGmtT2smAoAoAoAoAoCiYvc+YytlKlCxOYnUAnmOZ+tWFVWDv09p0lTWU8rkXiGPKoUcAAPgLVXODJ7zbO6GCs7VmUbVwC5vWOHxgy/hJwxufNPr0oCX27s8YiB42AIOVrHqjq6/wDcooB/QGc4eCVcftLE4YZ5ocRGJIuHbwPhcOSgPASKULITzzLoHJAF52RtSPExLLE11NwQRZlYaMjqdVcHQqdQaAZb2buR46Ds3sHU5o3K5sj25r7yEXVl4MpI76AV3e2scQjiReznhfs5kBuFkCq10b3kZWRlPRhexBAAlaAKA+c8bjMRu9tufEPCZIZ2ksb5Q8criT1XsRnUgAg9OQINAWXH+n+EJ+xwkjP/ANR1VR5rcnw0oCmbQx219tt+0Jjh5IM0cVv3OL+LX8RXPutp29uvieX1IvUNn1ai3n8K639ubJnY/omiUAzuznoPVHy1+Zrz1x/EVWXCkse/fIvQsreGuZP6Ly4+Zbtnbm4SGxSBLjmQL/HjXKq7SuqvzTZPGUIfJFLw4/V8SYi2WnARroL+yOAqtF1Zt4b4LJtK6nzkz3/D0+4v8IrTpJdbMfqZ/wC5/U9Ozwh0XKfwnKfitqm6WvQljeafeYVy5Li89/H1Fo8ROnsTP4NZx/3C/wA6u0dtXdP+rPeaShQn80F4cPTh5D3DbxyLpNHmH3o+PnG35E+Fdq2/iKEuFaOCvU2dTlxpSx2P8r7oncFjo5lzRuGHO3EdxB1B7jXoKVenVjvQeUcytQqUXiax75dY5qUiOZHCgliAALkk2AHeaGUm3hFex+xppMWkySDswVPtG4AtcKBoQfzNSKSUcHRpXVKFu6co8ePvwLHUZzSA3n3gOGyqihnYX9a9gvDgDqSb/CpIQ3joWVkq+ZSeEhjBvuuUZ4jm55SLeV62dEnlsmWfhlwGCbMbF4rF4qF1TEYbFpFC7DMpjigXtInUEEIzzz3tY3yHXKKhOQSmNwW0MVG0MjwYNWFmkgkeaUqeITPGgiP4vWOptY2NAKx4XaSLkE+FltoJZIZFkt1eNHyu3eCgPQUBWE2fi8DiJzBi0xeJxLI8kZwTNlKjKpLJiFSFMugznULpmNAQuwtj7Zk2ljZ0xUCZGRHOQnDyvkVjGEFiezDZe0NmuLX1NgNV2NHiAn+aeF5P+jG0agdPXdiT36eFARW7Dh8XtNltb7VGl+rJhYA3wuB5UBZKAKAg98JoPssqTqrh0ZRG3vkggW0NtbetbSoLi5p0I703+WWba0q3Et2mvHkjJt0vR3DAFeUZ36sPovu/Xwrx9/tqrVzGHBe/r6HbpW9C2+X4pdb0Xci8nJEtzZVH98OZriJSqS62ZzOrLC4sMDtCKU5VbXoRa/h1rapRnBZaMVqFWmt6S4EmsVQ5KTmOMNFx/dNWrPjKf9kvsRTnp3nBiqk3wM74pjIvW8h9K6G0uFw+6PojWnPgNmiqlknUxji544/bYKenP4VJCnKfyos0oVKnyrIkgDESRtZhwdDqO49R3GpqNetbTzBtMlbcfgqLh1P35omdn7xZSExFhyEo0U9zj3D38PCvW7P25Ct8Fbg/L374HPr7O3lvUOPZz8Ov17ydxWHWVCjjMrDUX4+Yr0CeOKOZCcqclKPBob/akikiw4VhmU5bL6oCDgT5f3es4bWSTo51ISqt6Pj18SKkixn224J7DMOYyZLC4y3vmvfXr3Vt8O72ltStf02H8/nn8e9R/tvYceJy5iVZeDC17HiDfiKxGbiQW13Ohnd4piEG6uGVQChYjmWNz42sKOpI3ltGu3lPBH7sQmDH7RhIssskeKjP3hKgjl81eL4OvWtCiWugPGFwR9ONAQu8WJOEwjnDqvaErHED7JnnkWOMueJ9dwWPE60A92JsxcNBHCpJyjVj7TuTd3Y82ZizE9WNAIby7aXCQGQjO5ISKMH1pZn0jjXvJ58gCeVAc7qbJOFwqRuQ0pzSTN96aVi8reGZjbuAoCXoCM27tlMMlz6ztoiDix/Id9VLu7hbQ3pa8kXLKznczwuCWr6inxQvI5mmOaQ8uSDkAO7++teDvL2dxNtv3+DvynCnDoqXCK8yQVbC54VSKblngivJhpMbKSukam1zwUeHNjxrob0LeGHqdSVWnZU0pcZPz/YfT7qlReKS7jWxFtR0I4VFG9TeJLgVYbVUnipHg/fiLYXbcgtE8TdtcDuPVjbu1008K1lbQfxxl8JHUsabzVhNbmv7f54low41b91qzs9ZnU/9c/Q40uXeI1z5aG4vi/a8h9BXU2v/ANS/7Y/8UR0/lK3i94AC0aRsZgzKFtpcEgHvFtbVBC10k38J16Wz20pyklDCefsR8e7U0t3lcKx14Zj52IA8r1M7unD4YLgWpbTo0sQpxyl4DVY5MHKA+qNxI4MOo7x0qRuNxDhqiffp3lLMdV9V+zLBLGCOoPwIrnHNjNpneytqnCkI92gJsDxMX6p9K9LsnbDjilW05Mxc2qulvQ4T/wCX7+pcUYEAgggi4I4EHoa9cmmso4DTTwz2smAoAoCjb04rFf4nB9lCt2GDmmeMgZsQjyxIYlY+w3qBlPDMADpQFp2JtmHFxiSBwy3sRwZGHFJEOqOOYOtASFAQW+AdYopURpBDiIpXRVzM0YJV8qjUsobtABqezsONARm3vSPgsLA0xaSS2gVYZBdjwBZlCr5kcDxoBzu9sZ5JEx2Ms2IKfsowbxYSNwLpH96Qi2aXieAsulAWegGW19pJh4jI/LQDmzHgBUFxcRoU3OX+Sxa207iooR/wuso2EzzOZ5dWb2eirysOQ6f1rwN/dzr1Hl++rwPS1dyjBUaei17STjSueUZSG+2b9mEX2pGCDwPteVgamt8b289FxJLXHSb8tIrJ2ZUgjVAbKunex5nzqJ79abYUJ16jm1xfkNztGwzNHIq/eKafGrMtnV4x3muHj+CVUMvdUot9WeJKYLGhgNbqeBqk4uLwyjXt93lhkphuLfuN9K6GzVmdT/1z9CjPl3iNc16G4tiz63kPoK6m1v8Aqf8A5j/xRpT0IjF41Vu2i8s1tT3da50VKXwo6FG3lL4dezkMY9soT7ZHQm4BqV29RLOC3Kykl8qJGaNZ4zG/MaHoeRHfUdOo4S3kUYuVvNVIe+wYbJJyGN/aibIfAeyfC30qeulvby0fEtXON9VI6SWfyLSx1CawlgU3b2gYJBA5/Zuf2RPut9zwPLv8a9bsTaWf5NR93vt9TW/t1Xp9NBfEvm7V1/kuNeoOAFAFAVHfLPhZ8PtFEZ0iV4sSqi7/AGeQq3aKOJ7N0ViByLeNAOTsHCYs/a8NI0ckq/8A2MLLkLjlnAukhH41NrUBC4s4aAlMZjdpSjo8WISPyfDQJm82I0oCIk3qxF+z2S2LxZOgGJwjGJO5sVI0TjxfOe+gONr7PfG2wc0yYrHyECYxj9hs+Am8uRbFRKVBQFvXObkooDV0QAADgBYeAoDqgM+3gxn2vE5Af2UVx4n3j5nQdwrx+2b7enux0XBd/NnqrGj+ktt9/NL2vyPI1rzRWkxyi1hkEmIzJd83JVsP3n9r4KB/FWzliGOv7G9N/Bu9bz9NPN+QrsHZ/at2zC+p7O/BVB9q3Um9ez2Hs6NOkqs1xen5Ib+5cP5EH/d2vq7kWNsECOP6fCvQvichcOKKptbZ/wBlkDqLRObMBwUngw6D++leS25syMV0tNcPT9n6nfs7l3MHTn860fWurvJfZRLEAGxHPurh7Ko1Kt1BU5brXHPUlr9dPEo3MVHxJn7Mv3Rfwr3P/wDLtE95U4568LXr6ijvy6yB2u+S4Y95Pdxrwe0KNWndThUe9LOvXnT3yOlaR3+KGuw9lGY9tINPcU8FXkSObHjXq9j7KjTgqlRZb0/P4N7676P+RSf9z631dyJ+bZwZSDZgRwI0Nd+UIyW7JZRyYTlCW9F4ZV+yOHm7PXKRmS/EWPrJfu+hrwm29nq2q70NH79+B3YVP1NHfeq4S+zHEkNps44SLY+K6qfhmHkK5KlmG71EUZ5pbj/pefrr54CRa1MxYwx2GDqRw6HoRwNb06jpyUkW6NVwlks27O1DPF63/EQ5X8Rwbz+t6+ibPu1c0VLmtfz4nI2haqhV+H5ZcV+PAl6vFAKAKAyL0kRf4Eq43ZzmEzThJMPo2Ge6SMXEfFGuqj1SP1ArmB9P+IC/tsJC7dUd4x8Gz/WgNC2bszGbVginxWLeCCaNJFw+E/ZnKwDAS4hru1wQCFyigLbsLYWHwUQiw0SxJxNuLHhmdjqzaDUkmgJGgIrebaPYYd2Bsx9Vf3m5+QufKql9X6Gi5LXRF3Z9v09dRemr7l+dCmbDw+WO/NtfLl+vnXzy4nvTx1HobypvTx1EvGKgOdJjmMVqyGTGu2Gyxm3Gx+JsB9a3ox36kY9pPZrM+PvmSG29rps7CB8uZvVSNBpmYjQX5AAEnwr6xa2281TXBJeh566uMZqS1b9ShnePaTNn+0KpJuIxEhQd1yCbfHxrrfpqCWN3zOC9qVN7h9vfmW3Yu2xtHDywSqExCp6yj2W+66fhvbTkfKuTtGx/luOqlod3Zt+nONRap8TvdrFmyselj5Gxr5paXH6K8U3ouD7n+Pseh2jSXFLw8S2Fxa99OtfQZV6caXSuS3cZzywcPDzgqG2bzSqn/MkVf9o1PyBrw1KT2htDfa4N+S4eh3bTFGk5/wC1N+Oi8xpvXvXIkn2TBAZ1sJJCuYISLhEXm/M6G3Dw+nW1rFx36mnJHkLy+6N7seLIHBb343DOHmk+0Re+pRVYDmyFQNR36fUWZ2lKaxFYZTobTk5YkXbeFkkjgnQgqWUhhzWQWHxuvwrxv8Q0M2rzrFnrtmTzKUVo4+nH8gi3Ve4V4E2k8TYnIKyiSLGsgrYsRY22biewxaNwSX1G6X90/G3zrv7CunTq7j0fD66eZPcU+ntZLnDivv77i917Y8yFAFAZJ/8AJFP8hhzyGKA+MUlvoaA+d6A+w/R7IG2XgSP/AMkI81jUH5g0BYKAKAou/wDOXmihB4C58XNh8APnXnNuVsSUepZPS7EgoUp1X7x/k7iW2grxvaazeRzGKFeTHKCtSCQz26v7P++oNTWv+tHvLNi/5nvtIv0nEnEYJD7IWVh3sMg+Q+tfZLBfDJ9x4va0mqaXvkZFuz6Q2we0pMRKjSx5XjEYa2QZhZlB0zerY9cxqlWqynJ5LtpbQpU44XHGvMue5e8BnxOFxYUI0uIkjZQdMsjMLX5geqfEVfT6S2eeS9DnUo9DeyitHx+pfdnplllUcFmkt4Xv+dfItqw3bqa7fue5uHvUYS64xJftDa19OlVHcVXS6Fye7nOOXvs0OdhZyR2GYfa0J91ZW+CgfQmu1/DkU7rwLtXhZyf9plQ34OzXixPZCZp2ldwWyn1zckNY2a7DkdLjnevpt892KgveDxdjHpLmdR8vv7f1K5ubtyTEYzEZtEmMsvZ8VRmfMQt+A9YiobOct7d5G21qUFTVRLjk2bY8pOx8MG451VfBZjl/7VrjfxK1GjU7cfk9DsJNyi3yjL0aJ2IeqPCvmJYm/iYm4rZG8WNZBWxYiRW2Y7xkjitmHdb+l6mt5btRMv2ksVFnnwLzsnF9rDHJ95AT421+d6+k29TpKUZ9aPN3NLoq0odTHdTEAUBnvp32cZtkyMBcwyRy8NbAlGPkrk+ANAfL1Ab7/wDH/fNGh/w+VrSIWaC/vofWZB1ZTmNuh/CaA2agCgM42q/abQkPJWt/AoH81eK21UzVn4I9dbR6Owiuv7vPoSSCvPlKQ5SsMgkOErUgkJ7TgzxOvPKbfCtoS3ZJm9rU3KqZGb6YRsVgoMVGMzw+uVHEqRaZR3i1/wDaa+ubJuozim9JLz/zwOHtezeZQ6m/p7wzJd6N2ExhhkwqwxWS0hu15GLElyBcZteGnjwtbq2Tcm0zk0Np9FBQqReUsd/vxLV6P9iD7ThoIrsmHJlkf8QvlHiXPDoD0qaqlRoOPXw/Jiz369w60l79/cvWxzmMkn3pHb4sbfIV8c2jU37mcu091efCow6kvJEpVIoDEsExUDHgxKHxdbD5gfGu3sGsqd0k+fv1LkV0lrUj1cfo/wAGT717uqS+DmPZtG5aFyNGQk5SOoI0IvxHdX1ecFc01Jf4Z4Scp2ddySynqj3d3ZnZRLg4FjmxDOxEixgSAOACHkBNoxYHXoKxSt40E5yZmdareyUVHEc599ngapj8CIkweEQ3EYDE90a2zHxJJrw/8T3WYY5ybZ7PZcFRozn1JRXj/gkBXhiMSesokiNZK2RPEZ4hLgjqCPjWyeGmWqbw0yX3DlvhbfdkZfo3/lX0HZE962S6m/z9yjtqOLnPWk/t9ixV0zkhQCGPwaTRSRSDMkiMjDqrAgj4GgPjjenYjYLFz4Z9TE5AP3l4o3mpU+dAMMJiXidZI2KOjBlYGxVlNwQet6A33cj03QyhYtoDsZNB2qgmJjw9ZRqhPmOOooDWMDjo5kDwyJIh4MjBlPmptQGcwG+LmP45P568BtN/HP8Auf3PZTWLSC7I+hNR1yTmyHMdYZBIcJWpDIVrBENdmSvAZY0UMhbOpJ0Qt7Sn6gDrXobDbTtbdway+Xv3xLVwqdeMKk3hrg+3GjIfEbrYYu0jIiltSEUhfJSSB8KxV/iraM+EZ4XZj118yrCytnxVJPv4+WhIbIwK4dWXDt2YbUgIupta97X+dQf/AKO/b+Oee/BL0NKn/wBtLuyh1gMN2aBNLAcevjXInLeeTavV6Wbn1jmtSAb4rCiS2bkQRbjccNakp1JU5b0dSalWdPOOfAQx0CMQZAzkcCWJtfjbpU09pXVTWbfiySknqkl4I82bAkTFobIx4+qCGA4A8/nVi321eUGlvtrqeWv28DWrTi+Mop9q4MXhjYySSSEF2sBbgEHAD53qO/vp3dTfkKk49HGnDReb96DmqJXEXrJJEbSVsixEavWWWIjzcA/s5h0mP0H6V7vYb/kPv+yINt/PB/8Aj9y1V2jiBQBQGb+mL0ff4jEJ4APtUSmw/wCdHxyX+8Dcqe8jncAfM8sZUlWBVgSCCLEEaEEHgaA4oBfB4ySJs0Ujxt95GKt8VN6A3jc/EFxE5JJeEEkm5JKqSSTxPGvAbSjiU11Sfqz2c3vWkH2R9C4JXJOZIcJWGQSHCVqQyFqwRCOLxKxIXY2A+Z6DvNbwg5vCJaVKVWahHUhMNtjt5MqhU6Z3Nz4AC1+69SztejjnOTq1LP8AT096Tb7lp5k3DBlqrhvU5lSrvLCF62IAoAoBOWINxrXd5okhUcRGS0QzEE+aj+Yito03J4ySpyqvdX3+yYrh8Qri6ngbG4III4gg6g1tKLi8MiqU5U3iQrWpGIvWUSxGslbIniNpKyyxEeej7WKU9ZT/ACr+te82IsUX3/ZEG3OFWC/8fuy1V2TiBQBQBQGeekf0WQbSvNERBire3b1JLcBKo58s41txvYCgPnrebdTF7PfJiYWTWyvxjfj7Mg0Ogvbj1AoCEoDZvR3jM2HwzHldD5EqPlavF7XpYrVF18fuevspdLYru9GaOleeKUhyhoyvIcIa1IZC4rUiK3vwzLCZAudYkeQpe2YjKALjhxbXvrobN3HWjGfNpeHM6FjV6OM3H5muH0b+yIrdTerA7XQRZRh8QvsxkjMbD/SewDj8Nr6cOdfQa9nQrwUJLGNMcjj297c29RzjLezqnz99hOsmLw+lhOg8c4Hhx+teWvP4eqR+KHFdn4/B1YXFjda/y5eX49DqLeWLg6vG3MEXt8NflXDqWVWDx+xLLZdXGabUl78PMeLtmA/6q/MfI1D0FTqK7sbhf0MSn2/Avv5u5QT8+FZjbVHyN4bOuJf047xvBtObEG0CBF5yPrbwHAnu1rrWOxKlw88uvl+5mvStrNZry3pf7V9+z6dglvBg4ooj2rNJM49TO2uhGYog0Ci4+IHOvQXGzrSztpYWXon2kezry4r3MYwShBcWkuXa3xfUSuy8L2aC/Eql/FUA/L5CvDVZ70vr6mtzV6Sbxpl48XkdmoyuIOa2JYjaQ1sTxGGPkyox6KfjyreCzNIuUI700ic3Ehy4QH7zs3zy/wDjX0DZMN22T6239vsc3bM966a6kl9/uWGukcoKAKAKAKARxeFSVGSRFdGFmV1DKR0KnQ0Bmu8voRwOIJbDs+FY30UZ47n/AKbG48AwHdQEFgtx59lRlJJEljaS6OuYEHKLhlI9X2bixPOvPbao/FGpy09++R6XYVZOEqT7/t77y44OfOqt1Hz5/OvGyjuycTNaG5JxHkZrUqyQ5jNakMkLoawQtHk8IdWVhoykHwNZjJxeUZhNwkpLlxPl7fPYT4HFMouFzEoRpax4DoQbeRBr6Rs68VzRUua1I723VKalH5ZcV+PAve4Xplkhyw7RBni0AmGsyD8f/MHf7XH2uFdBPBRcU9TbsIuHxkSyxPHNEw9VtHXvHcRwI4isSUZrE0mYhv03mnJrueBtLupCf9NfJmX5Aiq0rC0lrD1Xoy3HaV9DSp6P1R1h91oVNxGvmWb5MSKQsbWm8xgvX1yKm0L2osSqfTC9EiO303zwmyY7yHPMV/ZwqRmboSPcS/vHobXOlW3IpqCXF6lB9H0k+0MQ+NxRuzm4HupFGTkRByXMT42ubkmvI/xBdcejXL1f7HftI/p7SVR6z4Lu958jUq8kUThzWTZIbyGsomihtIa2LEUQ23JDlCDVnYADw/rarVpTc58PeTo2cVvOb0RoOzsL2UUcY91APEgan419Ho0+jpxh1I8rXq9LVlPrbY5qQiCgCgCgCgCgCgI/buz+3gePmRde5hqvz086r3VDpqTh9O8tWdx0FaM+XPuM+2DiLExnTmL9eY/vvr59d02vi+p6q9p5SmiejNUzlSQ4Q1hkMkOEatSGSFRWCMz30rbtDExhhox9k9JFGl+5l08r129j3roT46c+79jo0KaureVB/NHjH371MAnhZGKsCGUkEHiCK95GSklKOjODKLhJxksND/Yu8GJwbZsNPJEb3IRiFP7yey3mDWxqXfC+m7aaKAxgkI954rMfHIyj4AUBxtb017TmQophgvxaKMhvIyM1vEWNAUfCRSYvEKrMzySP6zMSzH7zEnU2AJ8qir1VSpub5E1Ci61SNNcz6X3KwCxYcZRYGwX9xBlX86+b31V1KuX7bO1tKSU1SjpFY9+GCfqmc4SdqySRQ2katkTxQ2kask8UNN28N9pxfaf6cWvidcnzu3lXptiWmZqT0jxffy99hYv6n6a13P6pe3+DQK9eeWCgCgCgCgCgCgCgCgM73y2YYJxMmiub+D8x58fjXltr2m5PfXyy9ffE9Xsq5Vej0U9Y+a/bT6C+CxIdQw/9HmK8rODhLdZHWpOEnFj1GrUqyQujVqQyQujVghkhLaeDE0bIeY0PRhwNb0p7klIktqzo1FMxjfDdIYgll9SddDpo9uTd45H+lvVbP2i6Pwy4xfkdm+2dC7xUg8Pr5NFPGwVjNpAxYcm0+Q5V3P1TmsxfAipbIoQ+bMn9PQcJhIxwRfgK0c5PmXI2tCOkF9AbCRnii/wiinLrYdrQesF9EWfc3d7LJ2gTKzgIg1v6xGtuXL51ydpXm9Ho85xxYp2lCg3WUccDbcNCERUHBVA+AryEpOTbZ5ypN1Jub5nrtWDEUN5GrZE0UNpGrJPFERtjFEDIurtpYcbHT4nhVm2oucs4Oha0k3vy0Rdd3NlfZoQnvH1nP4jy8BoPKvoNlbK3pKPPV9556/uv1NZy5aLu/clKtlIKAKAKAKAKAKAKAKAbbQwSTRtG4urDzB5Ed4qKtSjVg4S0ZNQrzozU4aozaaGTBTFHF1PPkw5Mvf3V4m/sZU5bsvB9Z66M6d7SU4a+nYyagmDAEG4NcZpp4ZzpwaeGOUesEEoi6PWpE4iyvWCJxIvbexhP6ykLIB5N0v399WKFfo+D0L1lfOh8MuMfTuKftDZTD1ZYjbvW6+R4V0qVfHGEjvU69Kqvhkn6kUdiwfcH8TfrVv8AWV/93oSbiHWD2Ml/2cNz1CliPPW1RVLqo18UvsaylCHzNLvLlu9sUxntJQM1vVXjbvPfXKuK6kt2Jxb++VRdHT05vr7CdZ6qHLURB3rbBLGIg71kmjEj9oY0Rrc6k8B1/pUlOm6jwi5QoOo8D7c7YrM32mYanWMH+e30+PSvZbIsNxKrJd35/H1K21b2MY/p6Xj+Pz9OsuVd88+FAFAFAFAFAFAFAFAFAFAMdr7LTERlHH7rDip6ioLi3hXhuT/wWbW6nbz34eK6zOp4pcFKUcXU6jow+8p614y+sJU5bsvB9Z6yEqV7T34a+a7GS+FxSuLqb/UeIrjTi4PEihVpSg8Mdo9aldxFlkrGCJxFFkrGCNxPXlI9mx7uF/A0SQjCL1GjY5Pej171Fb7r5MsK3n/TL1FI8Uz+yMq9T+QrDilqaSoxh8zyxYyVrgjURJ5Kzg3URF5KySxiRu0NpLHpxbp+vSpqVF1O4u0LaVTjyHu7u7bSsJ8SNOKoefQsOS93Pn3+s2bslJKdRcOS6+/35Fe/2lGkuht/F9Xd29vL0u9ejPOBQBQBQBQBQBQBQBQBQBQBQBQDbH4GOZCkihl+YPUHkaiq0YVY7s1lEtGvUoy36bwyjbV3Wmw5LwEyL3e2B3r7w8PhXm7zY8orMPiXn77j0tttSjcLcrLD8vry98RphdtDg4ynqOHw4ivO1LWS+UnqWT1hxJWHEBhdSCO41Waa4MozpOLw0LCSsEbgdCSmDXcPe0pgxuHhlpgyoHBkobKA1xWPRPaYX6cT8K3hTlLRFinbznohhHiJsS2SBD3np4ngtdK12dOrLCWfRFqVOjbR360vf3LRsHdRISHlIkk4/hU9wPE95+Vess9lwo/FPjLyXccW92tOstyn8MfN/juLJXUOQFAFAFAFAFAFAFAFAFAFAFAFAFAFAFARe1NgQYjV0s33l0bzPPzvVS4sqNf5lx6+Zdtr+vb8IPh1PivfcVrFbkSKbwSg9zXVv4lvf5VyK2xH/RJNdp2Ke26clitD6cV5/uMJNn46LjGzDuAf+XWuVV2PVjrD6FmNxY1dJJfVevARO0Jl9qFh/tZfqKpy2dNcmvAk/T0JfLNfVM8Xa7nhET5k/lWisJPTP0MuzgtZ+/qKJLin9iBvHI31OlTw2VUl/TJ+Bo4WsPmqL6ocxbvY2X2iIx3sB8kv866FHYdV6xS7/bIZbQsaXy/F4fkl9nbkRLrKxkPQeqvy1Pxrr0Nj0o8ajz5IoV9t1ZcKS3fN/gs8ECooVFCqOAAsPgK60YRgsRWEcec5Te9J5YpWxoFAFAFAFAFAf//Z"/>
          <p:cNvSpPr>
            <a:spLocks noChangeAspect="1" noChangeArrowheads="1"/>
          </p:cNvSpPr>
          <p:nvPr/>
        </p:nvSpPr>
        <p:spPr bwMode="auto">
          <a:xfrm>
            <a:off x="155575" y="233363"/>
            <a:ext cx="9872663" cy="801687"/>
          </a:xfrm>
          <a:prstGeom prst="rect">
            <a:avLst/>
          </a:prstGeom>
          <a:noFill/>
          <a:ln w="9525">
            <a:noFill/>
            <a:miter lim="800000"/>
            <a:headEnd/>
            <a:tailEnd/>
          </a:ln>
        </p:spPr>
        <p:txBody>
          <a:bodyPr/>
          <a:lstStyle/>
          <a:p>
            <a:pPr eaLnBrk="1" hangingPunct="1"/>
            <a:endParaRPr lang="pl-PL" altLang="pl-PL"/>
          </a:p>
        </p:txBody>
      </p:sp>
      <p:pic>
        <p:nvPicPr>
          <p:cNvPr id="138244" name="Obraz 6"/>
          <p:cNvPicPr>
            <a:picLocks noChangeAspect="1"/>
          </p:cNvPicPr>
          <p:nvPr/>
        </p:nvPicPr>
        <p:blipFill>
          <a:blip r:embed="rId3"/>
          <a:srcRect/>
          <a:stretch>
            <a:fillRect/>
          </a:stretch>
        </p:blipFill>
        <p:spPr bwMode="auto">
          <a:xfrm>
            <a:off x="7885113" y="6313488"/>
            <a:ext cx="1185862" cy="500062"/>
          </a:xfrm>
          <a:prstGeom prst="rect">
            <a:avLst/>
          </a:prstGeom>
          <a:noFill/>
          <a:ln w="9525">
            <a:noFill/>
            <a:miter lim="800000"/>
            <a:headEnd/>
            <a:tailEnd/>
          </a:ln>
        </p:spPr>
      </p:pic>
      <p:sp>
        <p:nvSpPr>
          <p:cNvPr id="138245" name="pole tekstowe 5"/>
          <p:cNvSpPr txBox="1">
            <a:spLocks noChangeArrowheads="1"/>
          </p:cNvSpPr>
          <p:nvPr/>
        </p:nvSpPr>
        <p:spPr bwMode="auto">
          <a:xfrm>
            <a:off x="2339975" y="493713"/>
            <a:ext cx="3694113" cy="461962"/>
          </a:xfrm>
          <a:prstGeom prst="rect">
            <a:avLst/>
          </a:prstGeom>
          <a:noFill/>
          <a:ln w="9525">
            <a:noFill/>
            <a:miter lim="800000"/>
            <a:headEnd/>
            <a:tailEnd/>
          </a:ln>
        </p:spPr>
        <p:txBody>
          <a:bodyPr wrap="none">
            <a:spAutoFit/>
          </a:bodyPr>
          <a:lstStyle/>
          <a:p>
            <a:pPr algn="ctr" eaLnBrk="1" hangingPunct="1"/>
            <a:r>
              <a:rPr lang="pl-PL" altLang="pl-PL" sz="2400" b="1">
                <a:solidFill>
                  <a:srgbClr val="9D032A"/>
                </a:solidFill>
                <a:latin typeface="Arial Black" pitchFamily="34" charset="0"/>
              </a:rPr>
              <a:t>PLOMBY WYBORCZE</a:t>
            </a:r>
          </a:p>
        </p:txBody>
      </p:sp>
      <p:pic>
        <p:nvPicPr>
          <p:cNvPr id="138246" name="Obraz 1"/>
          <p:cNvPicPr>
            <a:picLocks noChangeAspect="1"/>
          </p:cNvPicPr>
          <p:nvPr/>
        </p:nvPicPr>
        <p:blipFill>
          <a:blip r:embed="rId4"/>
          <a:srcRect/>
          <a:stretch>
            <a:fillRect/>
          </a:stretch>
        </p:blipFill>
        <p:spPr bwMode="auto">
          <a:xfrm>
            <a:off x="3851275" y="2124075"/>
            <a:ext cx="5153025" cy="1212850"/>
          </a:xfrm>
          <a:prstGeom prst="rect">
            <a:avLst/>
          </a:prstGeom>
          <a:noFill/>
          <a:ln w="9525">
            <a:noFill/>
            <a:miter lim="800000"/>
            <a:headEnd/>
            <a:tailEnd/>
          </a:ln>
        </p:spPr>
      </p:pic>
      <p:sp>
        <p:nvSpPr>
          <p:cNvPr id="138247" name="pole tekstowe 3"/>
          <p:cNvSpPr txBox="1">
            <a:spLocks noChangeArrowheads="1"/>
          </p:cNvSpPr>
          <p:nvPr/>
        </p:nvSpPr>
        <p:spPr bwMode="auto">
          <a:xfrm>
            <a:off x="160338" y="1385888"/>
            <a:ext cx="8639175" cy="706437"/>
          </a:xfrm>
          <a:prstGeom prst="rect">
            <a:avLst/>
          </a:prstGeom>
          <a:noFill/>
          <a:ln w="9525">
            <a:noFill/>
            <a:miter lim="800000"/>
            <a:headEnd/>
            <a:tailEnd/>
          </a:ln>
        </p:spPr>
        <p:txBody>
          <a:bodyPr>
            <a:spAutoFit/>
          </a:bodyPr>
          <a:lstStyle/>
          <a:p>
            <a:r>
              <a:rPr lang="pl-PL" altLang="pl-PL" sz="2000" b="1"/>
              <a:t>Urzędnicy wyborczy oraz członkowie komisji obwodowych otrzymają do swojej dyspozycji plomby typu:</a:t>
            </a:r>
          </a:p>
        </p:txBody>
      </p:sp>
      <p:sp>
        <p:nvSpPr>
          <p:cNvPr id="138248" name="pole tekstowe 4"/>
          <p:cNvSpPr txBox="1">
            <a:spLocks noChangeArrowheads="1"/>
          </p:cNvSpPr>
          <p:nvPr/>
        </p:nvSpPr>
        <p:spPr bwMode="auto">
          <a:xfrm>
            <a:off x="101600" y="2486025"/>
            <a:ext cx="2627313" cy="2586038"/>
          </a:xfrm>
          <a:prstGeom prst="rect">
            <a:avLst/>
          </a:prstGeom>
          <a:noFill/>
          <a:ln w="9525">
            <a:noFill/>
            <a:miter lim="800000"/>
            <a:headEnd/>
            <a:tailEnd/>
          </a:ln>
        </p:spPr>
        <p:txBody>
          <a:bodyPr>
            <a:spAutoFit/>
          </a:bodyPr>
          <a:lstStyle/>
          <a:p>
            <a:r>
              <a:rPr lang="pl-PL" altLang="pl-PL">
                <a:latin typeface="Arial Black" pitchFamily="34" charset="0"/>
              </a:rPr>
              <a:t>plomba jednorazowa - naklejka foliowa</a:t>
            </a:r>
          </a:p>
          <a:p>
            <a:endParaRPr lang="pl-PL" altLang="pl-PL">
              <a:latin typeface="Arial Black" pitchFamily="34" charset="0"/>
            </a:endParaRPr>
          </a:p>
          <a:p>
            <a:endParaRPr lang="pl-PL" altLang="pl-PL">
              <a:latin typeface="Arial Black" pitchFamily="34" charset="0"/>
            </a:endParaRPr>
          </a:p>
          <a:p>
            <a:endParaRPr lang="pl-PL" altLang="pl-PL">
              <a:latin typeface="Arial Black" pitchFamily="34" charset="0"/>
            </a:endParaRPr>
          </a:p>
          <a:p>
            <a:endParaRPr lang="pl-PL" altLang="pl-PL">
              <a:latin typeface="Arial Black" pitchFamily="34" charset="0"/>
            </a:endParaRPr>
          </a:p>
          <a:p>
            <a:endParaRPr lang="pl-PL" altLang="pl-PL">
              <a:latin typeface="Arial Black" pitchFamily="34" charset="0"/>
            </a:endParaRPr>
          </a:p>
          <a:p>
            <a:r>
              <a:rPr lang="pl-PL" altLang="pl-PL">
                <a:latin typeface="Arial Black" pitchFamily="34" charset="0"/>
              </a:rPr>
              <a:t>plomba strunowa</a:t>
            </a:r>
          </a:p>
        </p:txBody>
      </p:sp>
      <p:sp>
        <p:nvSpPr>
          <p:cNvPr id="6" name="Strzałka w prawo 5"/>
          <p:cNvSpPr/>
          <p:nvPr/>
        </p:nvSpPr>
        <p:spPr>
          <a:xfrm>
            <a:off x="2601913" y="2605088"/>
            <a:ext cx="1181100" cy="520700"/>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5" name="Strzałka w prawo 14"/>
          <p:cNvSpPr/>
          <p:nvPr/>
        </p:nvSpPr>
        <p:spPr>
          <a:xfrm>
            <a:off x="2562225" y="4691063"/>
            <a:ext cx="1181100" cy="522287"/>
          </a:xfrm>
          <a:prstGeom prst="rightArrow">
            <a:avLst/>
          </a:prstGeom>
          <a:solidFill>
            <a:srgbClr val="C0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38251" name="pole tekstowe 15"/>
          <p:cNvSpPr txBox="1">
            <a:spLocks noChangeArrowheads="1"/>
          </p:cNvSpPr>
          <p:nvPr/>
        </p:nvSpPr>
        <p:spPr bwMode="auto">
          <a:xfrm>
            <a:off x="127000" y="6221413"/>
            <a:ext cx="8639175" cy="400050"/>
          </a:xfrm>
          <a:prstGeom prst="rect">
            <a:avLst/>
          </a:prstGeom>
          <a:noFill/>
          <a:ln w="9525">
            <a:noFill/>
            <a:miter lim="800000"/>
            <a:headEnd/>
            <a:tailEnd/>
          </a:ln>
        </p:spPr>
        <p:txBody>
          <a:bodyPr>
            <a:spAutoFit/>
          </a:bodyPr>
          <a:lstStyle/>
          <a:p>
            <a:r>
              <a:rPr lang="pl-PL" altLang="pl-PL" sz="2000" b="1">
                <a:latin typeface="Arial Black" pitchFamily="34" charset="0"/>
              </a:rPr>
              <a:t>Każda z plomb jest opatrzona unikatowym numerem. </a:t>
            </a:r>
          </a:p>
        </p:txBody>
      </p:sp>
      <p:pic>
        <p:nvPicPr>
          <p:cNvPr id="138252" name="Obraz 1"/>
          <p:cNvPicPr>
            <a:picLocks noChangeAspect="1"/>
          </p:cNvPicPr>
          <p:nvPr/>
        </p:nvPicPr>
        <p:blipFill>
          <a:blip r:embed="rId5"/>
          <a:srcRect/>
          <a:stretch>
            <a:fillRect/>
          </a:stretch>
        </p:blipFill>
        <p:spPr bwMode="auto">
          <a:xfrm>
            <a:off x="3851275" y="3506788"/>
            <a:ext cx="3635375" cy="26987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290" name="Prostokąt 3"/>
          <p:cNvSpPr>
            <a:spLocks noChangeArrowheads="1"/>
          </p:cNvSpPr>
          <p:nvPr/>
        </p:nvSpPr>
        <p:spPr bwMode="auto">
          <a:xfrm>
            <a:off x="0" y="260350"/>
            <a:ext cx="8101013" cy="708025"/>
          </a:xfrm>
          <a:prstGeom prst="rect">
            <a:avLst/>
          </a:prstGeom>
          <a:noFill/>
          <a:ln w="9525">
            <a:noFill/>
            <a:miter lim="800000"/>
            <a:headEnd/>
            <a:tailEnd/>
          </a:ln>
        </p:spPr>
        <p:txBody>
          <a:bodyPr>
            <a:spAutoFit/>
          </a:bodyPr>
          <a:lstStyle/>
          <a:p>
            <a:pPr algn="ctr"/>
            <a:r>
              <a:rPr lang="pl-PL" altLang="pl-PL" sz="2000" b="1">
                <a:solidFill>
                  <a:srgbClr val="C00000"/>
                </a:solidFill>
              </a:rPr>
              <a:t>Plombowanie worka </a:t>
            </a:r>
          </a:p>
          <a:p>
            <a:pPr algn="ctr"/>
            <a:r>
              <a:rPr lang="pl-PL" altLang="pl-PL" sz="2000" b="1">
                <a:solidFill>
                  <a:srgbClr val="C00000"/>
                </a:solidFill>
              </a:rPr>
              <a:t>przy zastosowaniu plomby strunowej</a:t>
            </a:r>
            <a:endParaRPr lang="pl-PL" altLang="pl-PL" sz="2000" b="1">
              <a:solidFill>
                <a:srgbClr val="FF0000"/>
              </a:solidFill>
            </a:endParaRPr>
          </a:p>
        </p:txBody>
      </p:sp>
      <p:pic>
        <p:nvPicPr>
          <p:cNvPr id="140291" name="Obraz 1"/>
          <p:cNvPicPr>
            <a:picLocks noChangeAspect="1"/>
          </p:cNvPicPr>
          <p:nvPr/>
        </p:nvPicPr>
        <p:blipFill>
          <a:blip r:embed="rId2"/>
          <a:srcRect/>
          <a:stretch>
            <a:fillRect/>
          </a:stretch>
        </p:blipFill>
        <p:spPr bwMode="auto">
          <a:xfrm>
            <a:off x="4716463" y="2708275"/>
            <a:ext cx="3922712" cy="3546475"/>
          </a:xfrm>
          <a:prstGeom prst="rect">
            <a:avLst/>
          </a:prstGeom>
          <a:noFill/>
          <a:ln w="9525">
            <a:noFill/>
            <a:miter lim="800000"/>
            <a:headEnd/>
            <a:tailEnd/>
          </a:ln>
        </p:spPr>
      </p:pic>
      <p:sp>
        <p:nvSpPr>
          <p:cNvPr id="140292" name="pole tekstowe 4"/>
          <p:cNvSpPr txBox="1">
            <a:spLocks noChangeArrowheads="1"/>
          </p:cNvSpPr>
          <p:nvPr/>
        </p:nvSpPr>
        <p:spPr bwMode="auto">
          <a:xfrm>
            <a:off x="130175" y="1217613"/>
            <a:ext cx="7586663" cy="1631950"/>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2000" b="1"/>
              <a:t>Upewnić się, że w worku umieszczono tylko pakiety zawierające karty ważne, nieważne, i niewykorzystane do głosowania.</a:t>
            </a:r>
          </a:p>
          <a:p>
            <a:pPr marL="342900" indent="-342900">
              <a:buFont typeface="Wingdings" pitchFamily="2" charset="2"/>
              <a:buChar char="Ø"/>
            </a:pPr>
            <a:r>
              <a:rPr lang="pl-PL" altLang="pl-PL" sz="2000" b="1"/>
              <a:t>Ciasno „zrolować” wlot worka.</a:t>
            </a:r>
          </a:p>
          <a:p>
            <a:pPr marL="342900" indent="-342900">
              <a:buFont typeface="Wingdings" pitchFamily="2" charset="2"/>
              <a:buChar char="Ø"/>
            </a:pPr>
            <a:r>
              <a:rPr lang="pl-PL" altLang="pl-PL" sz="2000" b="1"/>
              <a:t>Okleić wlot worka taśmą klejącą.</a:t>
            </a:r>
          </a:p>
        </p:txBody>
      </p:sp>
      <p:pic>
        <p:nvPicPr>
          <p:cNvPr id="140293" name="Obraz 5"/>
          <p:cNvPicPr>
            <a:picLocks noChangeAspect="1"/>
          </p:cNvPicPr>
          <p:nvPr/>
        </p:nvPicPr>
        <p:blipFill>
          <a:blip r:embed="rId3"/>
          <a:srcRect/>
          <a:stretch>
            <a:fillRect/>
          </a:stretch>
        </p:blipFill>
        <p:spPr bwMode="auto">
          <a:xfrm>
            <a:off x="611188" y="2997200"/>
            <a:ext cx="3313112" cy="3567113"/>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Prostokąt zaokrąglony 7"/>
          <p:cNvSpPr/>
          <p:nvPr/>
        </p:nvSpPr>
        <p:spPr>
          <a:xfrm>
            <a:off x="150813" y="5157788"/>
            <a:ext cx="7704137" cy="1584325"/>
          </a:xfrm>
          <a:prstGeom prst="roundRect">
            <a:avLst/>
          </a:prstGeom>
          <a:solidFill>
            <a:srgbClr val="C00000"/>
          </a:solid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
        <p:nvSpPr>
          <p:cNvPr id="141315" name="Prostokąt 3"/>
          <p:cNvSpPr>
            <a:spLocks noChangeArrowheads="1"/>
          </p:cNvSpPr>
          <p:nvPr/>
        </p:nvSpPr>
        <p:spPr bwMode="auto">
          <a:xfrm>
            <a:off x="0" y="260350"/>
            <a:ext cx="8101013" cy="708025"/>
          </a:xfrm>
          <a:prstGeom prst="rect">
            <a:avLst/>
          </a:prstGeom>
          <a:noFill/>
          <a:ln w="9525">
            <a:noFill/>
            <a:miter lim="800000"/>
            <a:headEnd/>
            <a:tailEnd/>
          </a:ln>
        </p:spPr>
        <p:txBody>
          <a:bodyPr>
            <a:spAutoFit/>
          </a:bodyPr>
          <a:lstStyle/>
          <a:p>
            <a:pPr algn="ctr"/>
            <a:r>
              <a:rPr lang="pl-PL" altLang="pl-PL" sz="2000" b="1">
                <a:solidFill>
                  <a:srgbClr val="C00000"/>
                </a:solidFill>
              </a:rPr>
              <a:t>Plombowanie worka </a:t>
            </a:r>
          </a:p>
          <a:p>
            <a:pPr algn="ctr"/>
            <a:r>
              <a:rPr lang="pl-PL" altLang="pl-PL" sz="2000" b="1">
                <a:solidFill>
                  <a:srgbClr val="C00000"/>
                </a:solidFill>
              </a:rPr>
              <a:t>przy zastosowaniu plomby strunowej</a:t>
            </a:r>
            <a:endParaRPr lang="pl-PL" altLang="pl-PL" sz="2000" b="1">
              <a:solidFill>
                <a:srgbClr val="FF0000"/>
              </a:solidFill>
            </a:endParaRPr>
          </a:p>
        </p:txBody>
      </p:sp>
      <p:pic>
        <p:nvPicPr>
          <p:cNvPr id="141316" name="Obraz 2"/>
          <p:cNvPicPr>
            <a:picLocks noChangeAspect="1"/>
          </p:cNvPicPr>
          <p:nvPr/>
        </p:nvPicPr>
        <p:blipFill>
          <a:blip r:embed="rId2"/>
          <a:srcRect/>
          <a:stretch>
            <a:fillRect/>
          </a:stretch>
        </p:blipFill>
        <p:spPr bwMode="auto">
          <a:xfrm>
            <a:off x="1546225" y="2101850"/>
            <a:ext cx="3097213" cy="2970213"/>
          </a:xfrm>
          <a:prstGeom prst="rect">
            <a:avLst/>
          </a:prstGeom>
          <a:noFill/>
          <a:ln w="9525">
            <a:noFill/>
            <a:miter lim="800000"/>
            <a:headEnd/>
            <a:tailEnd/>
          </a:ln>
        </p:spPr>
      </p:pic>
      <p:sp>
        <p:nvSpPr>
          <p:cNvPr id="141317" name="pole tekstowe 3"/>
          <p:cNvSpPr txBox="1">
            <a:spLocks noChangeArrowheads="1"/>
          </p:cNvSpPr>
          <p:nvPr/>
        </p:nvSpPr>
        <p:spPr bwMode="auto">
          <a:xfrm>
            <a:off x="233363" y="5210175"/>
            <a:ext cx="7632700" cy="1477963"/>
          </a:xfrm>
          <a:prstGeom prst="rect">
            <a:avLst/>
          </a:prstGeom>
          <a:noFill/>
          <a:ln w="9525">
            <a:noFill/>
            <a:miter lim="800000"/>
            <a:headEnd/>
            <a:tailEnd/>
          </a:ln>
        </p:spPr>
        <p:txBody>
          <a:bodyPr>
            <a:spAutoFit/>
          </a:bodyPr>
          <a:lstStyle/>
          <a:p>
            <a:r>
              <a:rPr lang="pl-PL" altLang="pl-PL" b="1">
                <a:solidFill>
                  <a:schemeClr val="bg1"/>
                </a:solidFill>
              </a:rPr>
              <a:t>W przypadku, gdy worek zostanie zabezpieczony plombą strunową, bez uprzedniego zabezpieczenia taśmą klejącą, plomba może zostać rozerwana.</a:t>
            </a:r>
          </a:p>
          <a:p>
            <a:pPr algn="just"/>
            <a:r>
              <a:rPr lang="pl-PL" altLang="pl-PL" b="1">
                <a:solidFill>
                  <a:schemeClr val="bg1"/>
                </a:solidFill>
                <a:cs typeface="Arial" charset="0"/>
              </a:rPr>
              <a:t>Unikatowy numer plomby przewodniczący komisji wpisuje do wewnętrznego protokołu.</a:t>
            </a:r>
          </a:p>
        </p:txBody>
      </p:sp>
      <p:sp>
        <p:nvSpPr>
          <p:cNvPr id="141318" name="pole tekstowe 4"/>
          <p:cNvSpPr txBox="1">
            <a:spLocks noChangeArrowheads="1"/>
          </p:cNvSpPr>
          <p:nvPr/>
        </p:nvSpPr>
        <p:spPr bwMode="auto">
          <a:xfrm>
            <a:off x="107950" y="1085850"/>
            <a:ext cx="5616575" cy="1016000"/>
          </a:xfrm>
          <a:prstGeom prst="rect">
            <a:avLst/>
          </a:prstGeom>
          <a:noFill/>
          <a:ln w="9525">
            <a:noFill/>
            <a:miter lim="800000"/>
            <a:headEnd/>
            <a:tailEnd/>
          </a:ln>
        </p:spPr>
        <p:txBody>
          <a:bodyPr>
            <a:spAutoFit/>
          </a:bodyPr>
          <a:lstStyle/>
          <a:p>
            <a:pPr marL="342900" indent="-342900">
              <a:buFont typeface="Wingdings" pitchFamily="2" charset="2"/>
              <a:buChar char="Ø"/>
            </a:pPr>
            <a:r>
              <a:rPr lang="pl-PL" altLang="pl-PL" sz="2000" b="1"/>
              <a:t>Nałożyć plombę strunową w sposób uniemożliwiający jej ściągnięcie z worka.</a:t>
            </a:r>
          </a:p>
          <a:p>
            <a:pPr marL="342900" indent="-342900">
              <a:buFont typeface="Wingdings" pitchFamily="2" charset="2"/>
              <a:buChar char="Ø"/>
            </a:pPr>
            <a:r>
              <a:rPr lang="pl-PL" altLang="pl-PL" sz="2000" b="1"/>
              <a:t>Worek można bezpiecznie transportować.</a:t>
            </a:r>
          </a:p>
        </p:txBody>
      </p:sp>
      <p:pic>
        <p:nvPicPr>
          <p:cNvPr id="141319" name="Obraz 6"/>
          <p:cNvPicPr>
            <a:picLocks noChangeAspect="1"/>
          </p:cNvPicPr>
          <p:nvPr/>
        </p:nvPicPr>
        <p:blipFill>
          <a:blip r:embed="rId3"/>
          <a:srcRect/>
          <a:stretch>
            <a:fillRect/>
          </a:stretch>
        </p:blipFill>
        <p:spPr bwMode="auto">
          <a:xfrm>
            <a:off x="5795963" y="1412875"/>
            <a:ext cx="2665412" cy="361632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Prostokąt 3"/>
          <p:cNvSpPr>
            <a:spLocks noChangeArrowheads="1"/>
          </p:cNvSpPr>
          <p:nvPr/>
        </p:nvSpPr>
        <p:spPr bwMode="auto">
          <a:xfrm>
            <a:off x="0" y="533400"/>
            <a:ext cx="8101013" cy="400050"/>
          </a:xfrm>
          <a:prstGeom prst="rect">
            <a:avLst/>
          </a:prstGeom>
          <a:noFill/>
          <a:ln w="9525">
            <a:noFill/>
            <a:miter lim="800000"/>
            <a:headEnd/>
            <a:tailEnd/>
          </a:ln>
        </p:spPr>
        <p:txBody>
          <a:bodyPr>
            <a:spAutoFit/>
          </a:bodyPr>
          <a:lstStyle/>
          <a:p>
            <a:pPr algn="ctr"/>
            <a:r>
              <a:rPr lang="pl-PL" altLang="pl-PL" sz="2000" b="1">
                <a:solidFill>
                  <a:srgbClr val="C00000"/>
                </a:solidFill>
              </a:rPr>
              <a:t>POSTĘPOWANIE Z NAKLEJKĄ FOLIOWĄ</a:t>
            </a:r>
            <a:endParaRPr lang="pl-PL" altLang="pl-PL" sz="2000" b="1">
              <a:solidFill>
                <a:srgbClr val="FF0000"/>
              </a:solidFill>
            </a:endParaRPr>
          </a:p>
        </p:txBody>
      </p:sp>
      <p:pic>
        <p:nvPicPr>
          <p:cNvPr id="142339" name="Obraz 1"/>
          <p:cNvPicPr>
            <a:picLocks noChangeAspect="1"/>
          </p:cNvPicPr>
          <p:nvPr/>
        </p:nvPicPr>
        <p:blipFill>
          <a:blip r:embed="rId2"/>
          <a:srcRect/>
          <a:stretch>
            <a:fillRect/>
          </a:stretch>
        </p:blipFill>
        <p:spPr bwMode="auto">
          <a:xfrm>
            <a:off x="1258888" y="952500"/>
            <a:ext cx="6116637" cy="1439863"/>
          </a:xfrm>
          <a:prstGeom prst="rect">
            <a:avLst/>
          </a:prstGeom>
          <a:noFill/>
          <a:ln w="9525">
            <a:noFill/>
            <a:miter lim="800000"/>
            <a:headEnd/>
            <a:tailEnd/>
          </a:ln>
        </p:spPr>
      </p:pic>
      <p:sp>
        <p:nvSpPr>
          <p:cNvPr id="142340" name="pole tekstowe 1"/>
          <p:cNvSpPr txBox="1">
            <a:spLocks noChangeArrowheads="1"/>
          </p:cNvSpPr>
          <p:nvPr/>
        </p:nvSpPr>
        <p:spPr bwMode="auto">
          <a:xfrm>
            <a:off x="395288" y="2878138"/>
            <a:ext cx="8064500" cy="3140075"/>
          </a:xfrm>
          <a:prstGeom prst="rect">
            <a:avLst/>
          </a:prstGeom>
          <a:noFill/>
          <a:ln w="9525">
            <a:noFill/>
            <a:miter lim="800000"/>
            <a:headEnd/>
            <a:tailEnd/>
          </a:ln>
        </p:spPr>
        <p:txBody>
          <a:bodyPr>
            <a:spAutoFit/>
          </a:bodyPr>
          <a:lstStyle/>
          <a:p>
            <a:r>
              <a:rPr lang="pl-PL" altLang="pl-PL" b="1"/>
              <a:t>Komisje otrzymają także plomby naklejkowe (plomby foliowe)</a:t>
            </a:r>
          </a:p>
          <a:p>
            <a:endParaRPr lang="pl-PL" altLang="pl-PL" b="1"/>
          </a:p>
          <a:p>
            <a:r>
              <a:rPr lang="pl-PL" altLang="pl-PL" b="1"/>
              <a:t>Biała - naklejona na plombę etykieta, przeznaczona jest na odciśnięcie pieczęci obwodowej komisji wyborczej..</a:t>
            </a:r>
          </a:p>
          <a:p>
            <a:endParaRPr lang="pl-PL" altLang="pl-PL" b="1"/>
          </a:p>
          <a:p>
            <a:r>
              <a:rPr lang="pl-PL" altLang="pl-PL" b="1"/>
              <a:t>Naklejka foliowa, w przypadku jej naruszenia po uprzednim naklejeniu na powierzchnię przedmiotu (obiektu) chronionego, informuje o nieuprawnionej ingerencji poprzez pojawienie się na powierzchni plomby, ukośnych napisów „OPEN VOID”. </a:t>
            </a:r>
          </a:p>
          <a:p>
            <a:endParaRPr lang="pl-PL" altLang="pl-PL" b="1"/>
          </a:p>
          <a:p>
            <a:r>
              <a:rPr lang="pl-PL" altLang="pl-PL" b="1" u="sng">
                <a:latin typeface="Arial Black" pitchFamily="34" charset="0"/>
              </a:rPr>
              <a:t>Komisja zobowiązana jest do ewidencjonowania użycia plomb.</a:t>
            </a:r>
          </a:p>
        </p:txBody>
      </p:sp>
      <p:sp>
        <p:nvSpPr>
          <p:cNvPr id="6" name="Strzałka w górę 5"/>
          <p:cNvSpPr/>
          <p:nvPr/>
        </p:nvSpPr>
        <p:spPr>
          <a:xfrm rot="19200855">
            <a:off x="6883400" y="1387475"/>
            <a:ext cx="503238" cy="1817688"/>
          </a:xfrm>
          <a:prstGeom prst="upArrow">
            <a:avLst/>
          </a:prstGeom>
          <a:solidFill>
            <a:srgbClr val="9D032A"/>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pl-PL"/>
          </a:p>
        </p:txBody>
      </p:sp>
    </p:spTree>
  </p:cSld>
  <p:clrMapOvr>
    <a:masterClrMapping/>
  </p:clrMapOvr>
  <p:timing>
    <p:tnLst>
      <p:par>
        <p:cTn id="1" dur="indefinite" restart="never" nodeType="tmRoot"/>
      </p:par>
    </p:tnLst>
  </p:timing>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pole tekstowe 2"/>
          <p:cNvSpPr txBox="1">
            <a:spLocks noChangeArrowheads="1"/>
          </p:cNvSpPr>
          <p:nvPr/>
        </p:nvSpPr>
        <p:spPr bwMode="auto">
          <a:xfrm>
            <a:off x="179388" y="1557338"/>
            <a:ext cx="8856662" cy="3416300"/>
          </a:xfrm>
          <a:prstGeom prst="rect">
            <a:avLst/>
          </a:prstGeom>
          <a:noFill/>
          <a:ln w="9525">
            <a:noFill/>
            <a:miter lim="800000"/>
            <a:headEnd/>
            <a:tailEnd/>
          </a:ln>
        </p:spPr>
        <p:txBody>
          <a:bodyPr>
            <a:spAutoFit/>
          </a:bodyPr>
          <a:lstStyle/>
          <a:p>
            <a:r>
              <a:rPr lang="pl-PL" altLang="pl-PL" b="1"/>
              <a:t>Przekazanie dokumentów z wyborów urzędnikowi wyborczemu jest możliwe dopiero po otrzymaniu  informacji o przyjęciu protokołów głosowania przez właściwe terytorialne komisje wyborcze.</a:t>
            </a:r>
          </a:p>
          <a:p>
            <a:endParaRPr lang="pl-PL" altLang="pl-PL" b="1"/>
          </a:p>
          <a:p>
            <a:r>
              <a:rPr lang="pl-PL" altLang="pl-PL" b="1"/>
              <a:t>Wówczas przewodniczący komisji przekazuje w depozyt urzędnikowi wyborczemu wszystkie opakowania zbiorcze i paczki z dokumentami. </a:t>
            </a:r>
          </a:p>
          <a:p>
            <a:endParaRPr lang="pl-PL" altLang="pl-PL" b="1"/>
          </a:p>
          <a:p>
            <a:r>
              <a:rPr lang="pl-PL" altLang="pl-PL" b="1"/>
              <a:t>Ponadto komisja przekazuje urzędnikowi wyborczemu pieczęć komisji i nienaruszony pakiet z pieczęcią ds. przeprowadzenia głosowania w obwodzie. </a:t>
            </a:r>
          </a:p>
          <a:p>
            <a:endParaRPr lang="pl-PL" altLang="pl-PL" b="1"/>
          </a:p>
          <a:p>
            <a:r>
              <a:rPr lang="pl-PL" altLang="pl-PL" b="1"/>
              <a:t>Sposób przekazania należy uzgodnić wcześniej z osobami, którym materiały te są przekazywane. </a:t>
            </a:r>
          </a:p>
        </p:txBody>
      </p:sp>
      <p:sp>
        <p:nvSpPr>
          <p:cNvPr id="143363"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PRZEKAZYWANIE DOKUMENTÓW Z WYBORÓW URZĘDNIKOWI WYBORCZEMU.</a:t>
            </a:r>
          </a:p>
        </p:txBody>
      </p:sp>
      <p:pic>
        <p:nvPicPr>
          <p:cNvPr id="143364" name="Obraz 1" descr="Clipart - Misc Bag Generic Blue"/>
          <p:cNvPicPr>
            <a:picLocks noChangeAspect="1"/>
          </p:cNvPicPr>
          <p:nvPr/>
        </p:nvPicPr>
        <p:blipFill>
          <a:blip r:embed="rId2"/>
          <a:srcRect/>
          <a:stretch>
            <a:fillRect/>
          </a:stretch>
        </p:blipFill>
        <p:spPr bwMode="auto">
          <a:xfrm rot="1898923">
            <a:off x="1671638" y="4778375"/>
            <a:ext cx="1387475" cy="1965325"/>
          </a:xfrm>
          <a:prstGeom prst="rect">
            <a:avLst/>
          </a:prstGeom>
          <a:noFill/>
          <a:ln w="9525">
            <a:noFill/>
            <a:miter lim="800000"/>
            <a:headEnd/>
            <a:tailEnd/>
          </a:ln>
        </p:spPr>
      </p:pic>
      <p:pic>
        <p:nvPicPr>
          <p:cNvPr id="143365" name="Obraz 5" descr="Clipart - Misc Bag Generic Blue"/>
          <p:cNvPicPr>
            <a:picLocks noChangeAspect="1"/>
          </p:cNvPicPr>
          <p:nvPr/>
        </p:nvPicPr>
        <p:blipFill>
          <a:blip r:embed="rId2"/>
          <a:srcRect/>
          <a:stretch>
            <a:fillRect/>
          </a:stretch>
        </p:blipFill>
        <p:spPr bwMode="auto">
          <a:xfrm rot="-1426154">
            <a:off x="2608263" y="4811713"/>
            <a:ext cx="1387475" cy="1963737"/>
          </a:xfrm>
          <a:prstGeom prst="rect">
            <a:avLst/>
          </a:prstGeom>
          <a:noFill/>
          <a:ln w="9525">
            <a:noFill/>
            <a:miter lim="800000"/>
            <a:headEnd/>
            <a:tailEnd/>
          </a:ln>
        </p:spPr>
      </p:pic>
      <p:pic>
        <p:nvPicPr>
          <p:cNvPr id="143366" name="Obraz 6" descr="Clipart - Misc Bag Generic Blue"/>
          <p:cNvPicPr>
            <a:picLocks noChangeAspect="1"/>
          </p:cNvPicPr>
          <p:nvPr/>
        </p:nvPicPr>
        <p:blipFill>
          <a:blip r:embed="rId2"/>
          <a:srcRect/>
          <a:stretch>
            <a:fillRect/>
          </a:stretch>
        </p:blipFill>
        <p:spPr bwMode="auto">
          <a:xfrm rot="-1220365">
            <a:off x="4205288" y="4849813"/>
            <a:ext cx="1389062" cy="1963737"/>
          </a:xfrm>
          <a:prstGeom prst="rect">
            <a:avLst/>
          </a:prstGeom>
          <a:noFill/>
          <a:ln w="9525">
            <a:noFill/>
            <a:miter lim="800000"/>
            <a:headEnd/>
            <a:tailEnd/>
          </a:ln>
        </p:spPr>
      </p:pic>
      <p:pic>
        <p:nvPicPr>
          <p:cNvPr id="143367" name="Obraz 7" descr="Clipart - Misc Bag Generic Blue"/>
          <p:cNvPicPr>
            <a:picLocks noChangeAspect="1"/>
          </p:cNvPicPr>
          <p:nvPr/>
        </p:nvPicPr>
        <p:blipFill>
          <a:blip r:embed="rId2"/>
          <a:srcRect/>
          <a:stretch>
            <a:fillRect/>
          </a:stretch>
        </p:blipFill>
        <p:spPr bwMode="auto">
          <a:xfrm>
            <a:off x="3316288" y="4849813"/>
            <a:ext cx="1387475" cy="1963737"/>
          </a:xfrm>
          <a:prstGeom prst="rect">
            <a:avLst/>
          </a:prstGeom>
          <a:noFill/>
          <a:ln w="9525">
            <a:noFill/>
            <a:miter lim="800000"/>
            <a:headEnd/>
            <a:tailEnd/>
          </a:ln>
        </p:spPr>
      </p:pic>
      <p:pic>
        <p:nvPicPr>
          <p:cNvPr id="143368" name="Obraz 8" descr="Clipart - Misc Bag Generic Blue"/>
          <p:cNvPicPr>
            <a:picLocks noChangeAspect="1"/>
          </p:cNvPicPr>
          <p:nvPr/>
        </p:nvPicPr>
        <p:blipFill>
          <a:blip r:embed="rId2"/>
          <a:srcRect/>
          <a:stretch>
            <a:fillRect/>
          </a:stretch>
        </p:blipFill>
        <p:spPr bwMode="auto">
          <a:xfrm rot="-1220365">
            <a:off x="4905375" y="4749800"/>
            <a:ext cx="1389063" cy="1963738"/>
          </a:xfrm>
          <a:prstGeom prst="rect">
            <a:avLst/>
          </a:prstGeom>
          <a:noFill/>
          <a:ln w="9525">
            <a:noFill/>
            <a:miter lim="800000"/>
            <a:headEnd/>
            <a:tailEnd/>
          </a:ln>
        </p:spPr>
      </p:pic>
      <p:pic>
        <p:nvPicPr>
          <p:cNvPr id="143369" name="Obraz 9" descr="Clipart - Misc Bag Generic Blue"/>
          <p:cNvPicPr>
            <a:picLocks noChangeAspect="1"/>
          </p:cNvPicPr>
          <p:nvPr/>
        </p:nvPicPr>
        <p:blipFill>
          <a:blip r:embed="rId2"/>
          <a:srcRect/>
          <a:stretch>
            <a:fillRect/>
          </a:stretch>
        </p:blipFill>
        <p:spPr bwMode="auto">
          <a:xfrm rot="4445181">
            <a:off x="6280944" y="5074444"/>
            <a:ext cx="1387475" cy="1963737"/>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4386"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PONOWNE GŁOSOWANIE </a:t>
            </a:r>
          </a:p>
          <a:p>
            <a:pPr algn="ctr"/>
            <a:r>
              <a:rPr lang="pl-PL" altLang="pl-PL" sz="2000" b="1">
                <a:solidFill>
                  <a:srgbClr val="C00000"/>
                </a:solidFill>
                <a:latin typeface="Arial Black" pitchFamily="34" charset="0"/>
              </a:rPr>
              <a:t>W WYBORACH WÓJTA.</a:t>
            </a:r>
          </a:p>
        </p:txBody>
      </p:sp>
      <p:sp>
        <p:nvSpPr>
          <p:cNvPr id="144387" name="Prostokąt 3"/>
          <p:cNvSpPr>
            <a:spLocks noChangeArrowheads="1"/>
          </p:cNvSpPr>
          <p:nvPr/>
        </p:nvSpPr>
        <p:spPr bwMode="auto">
          <a:xfrm>
            <a:off x="107950" y="1268413"/>
            <a:ext cx="8766175" cy="5356225"/>
          </a:xfrm>
          <a:prstGeom prst="rect">
            <a:avLst/>
          </a:prstGeom>
          <a:noFill/>
          <a:ln w="9525">
            <a:noFill/>
            <a:miter lim="800000"/>
            <a:headEnd/>
            <a:tailEnd/>
          </a:ln>
        </p:spPr>
        <p:txBody>
          <a:bodyPr>
            <a:spAutoFit/>
          </a:bodyPr>
          <a:lstStyle/>
          <a:p>
            <a:r>
              <a:rPr lang="pl-PL" altLang="pl-PL" b="1"/>
              <a:t>W przypadku nieuzyskania przez żadnego z kandydatów na wójta więcej niż połowę ważnie oddanych głosów, ponowne głosowanie w wyborach wójta odbędzie się 4 listopada 2018 r.</a:t>
            </a:r>
          </a:p>
          <a:p>
            <a:r>
              <a:rPr lang="pl-PL" altLang="pl-PL" b="1"/>
              <a:t> </a:t>
            </a:r>
          </a:p>
          <a:p>
            <a:r>
              <a:rPr lang="pl-PL" altLang="pl-PL" b="1"/>
              <a:t>Wyniki ponownego głosowania w obwodzie ustala ta sama komisja, która ustaliła wyniki w głosowaniu w dniu 21 października 2018 r.</a:t>
            </a:r>
          </a:p>
          <a:p>
            <a:endParaRPr lang="pl-PL" altLang="pl-PL" b="1"/>
          </a:p>
          <a:p>
            <a:r>
              <a:rPr lang="pl-PL" altLang="pl-PL" b="1"/>
              <a:t>Zadania komisji w zakresie ustalenia wyników ponownego głosowania są takie same, jak te, związane z ustaleniem wyników głosowania w dniu 21 października 2018 r.</a:t>
            </a:r>
          </a:p>
          <a:p>
            <a:endParaRPr lang="pl-PL" altLang="pl-PL" b="1"/>
          </a:p>
          <a:p>
            <a:r>
              <a:rPr lang="pl-PL" altLang="pl-PL" b="1"/>
              <a:t>Podczas wszystkich czynności komisji w dniu ponownego głosowania w lokalu wyborczym mogą przebywać wyłącznie mężowie zaufania wyznaczeni przez pełnomocników wyborczych (lub osoby przez nich upoważnione) komitetów wyborczych, </a:t>
            </a:r>
            <a:r>
              <a:rPr lang="pl-PL" altLang="pl-PL" b="1" u="sng">
                <a:latin typeface="Arial Black" pitchFamily="34" charset="0"/>
              </a:rPr>
              <a:t>które zgłosiły kandydatów uczestniczących w ponownym głosowaniu</a:t>
            </a:r>
            <a:r>
              <a:rPr lang="pl-PL" altLang="pl-PL" b="1"/>
              <a:t> oraz obserwatorzy społeczni i międzynarodowi. </a:t>
            </a:r>
          </a:p>
          <a:p>
            <a:endParaRPr lang="pl-PL" altLang="pl-PL" b="1"/>
          </a:p>
          <a:p>
            <a:r>
              <a:rPr lang="pl-PL" altLang="pl-PL" b="1"/>
              <a:t>Zasady obecności mężów zaufania oraz obserwatorów społecznych są identyczne jak w pierwszym głosowaniu w dniu 21 października 2018 r.</a:t>
            </a:r>
          </a:p>
        </p:txBody>
      </p:sp>
    </p:spTree>
  </p:cSld>
  <p:clrMapOvr>
    <a:masterClrMapping/>
  </p:clrMapOvr>
  <p:timing>
    <p:tnLst>
      <p:par>
        <p:cTn id="1" dur="indefinite" restart="never" nodeType="tmRoot"/>
      </p:par>
    </p:tnLst>
  </p:timing>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5410" name="Prostokąt 4"/>
          <p:cNvSpPr>
            <a:spLocks noChangeArrowheads="1"/>
          </p:cNvSpPr>
          <p:nvPr/>
        </p:nvSpPr>
        <p:spPr bwMode="auto">
          <a:xfrm>
            <a:off x="468313" y="476250"/>
            <a:ext cx="6767512" cy="708025"/>
          </a:xfrm>
          <a:prstGeom prst="rect">
            <a:avLst/>
          </a:prstGeom>
          <a:noFill/>
          <a:ln w="9525">
            <a:noFill/>
            <a:miter lim="800000"/>
            <a:headEnd/>
            <a:tailEnd/>
          </a:ln>
        </p:spPr>
        <p:txBody>
          <a:bodyPr>
            <a:spAutoFit/>
          </a:bodyPr>
          <a:lstStyle/>
          <a:p>
            <a:pPr algn="ctr"/>
            <a:r>
              <a:rPr lang="pl-PL" altLang="pl-PL" sz="2000" b="1">
                <a:solidFill>
                  <a:srgbClr val="C00000"/>
                </a:solidFill>
                <a:latin typeface="Arial Black" pitchFamily="34" charset="0"/>
              </a:rPr>
              <a:t>PONOWNE GŁOSOWANIE </a:t>
            </a:r>
          </a:p>
          <a:p>
            <a:pPr algn="ctr"/>
            <a:r>
              <a:rPr lang="pl-PL" altLang="pl-PL" sz="2000" b="1">
                <a:solidFill>
                  <a:srgbClr val="C00000"/>
                </a:solidFill>
                <a:latin typeface="Arial Black" pitchFamily="34" charset="0"/>
              </a:rPr>
              <a:t>W WYBORACH WÓJTA.</a:t>
            </a:r>
          </a:p>
        </p:txBody>
      </p:sp>
      <p:sp>
        <p:nvSpPr>
          <p:cNvPr id="2" name="Prostokąt 1"/>
          <p:cNvSpPr/>
          <p:nvPr/>
        </p:nvSpPr>
        <p:spPr>
          <a:xfrm>
            <a:off x="323850" y="1484313"/>
            <a:ext cx="8424863" cy="4402137"/>
          </a:xfrm>
          <a:prstGeom prst="rect">
            <a:avLst/>
          </a:prstGeom>
        </p:spPr>
        <p:txBody>
          <a:bodyPr>
            <a:spAutoFit/>
          </a:bodyPr>
          <a:lstStyle/>
          <a:p>
            <a:pPr>
              <a:defRPr/>
            </a:pPr>
            <a:r>
              <a:rPr lang="pl-PL" sz="2000" b="1" dirty="0">
                <a:latin typeface="Arial" panose="020B0604020202020204" pitchFamily="34" charset="0"/>
              </a:rPr>
              <a:t>Tryb ustalenia wyników ponownego głosowania w obwodzie,</a:t>
            </a:r>
          </a:p>
          <a:p>
            <a:pPr>
              <a:defRPr/>
            </a:pPr>
            <a:r>
              <a:rPr lang="pl-PL" sz="2000" b="1" dirty="0">
                <a:latin typeface="Arial" panose="020B0604020202020204" pitchFamily="34" charset="0"/>
              </a:rPr>
              <a:t> </a:t>
            </a:r>
          </a:p>
          <a:p>
            <a:pPr marL="285750" indent="-285750">
              <a:buFont typeface="Wingdings" panose="05000000000000000000" pitchFamily="2" charset="2"/>
              <a:buChar char="Ø"/>
              <a:defRPr/>
            </a:pPr>
            <a:r>
              <a:rPr lang="pl-PL" sz="2000" b="1" dirty="0">
                <a:latin typeface="Arial" panose="020B0604020202020204" pitchFamily="34" charset="0"/>
              </a:rPr>
              <a:t>sporządzania protokołu głosowania, </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podania treści protokołu do publicznej wiadomości,</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przekazania protokołu z głosowania do właściwej gminnej lub miejskiej komisji wyborczej, </a:t>
            </a:r>
          </a:p>
          <a:p>
            <a:pPr marL="285750" indent="-285750">
              <a:buFont typeface="Wingdings" panose="05000000000000000000" pitchFamily="2" charset="2"/>
              <a:buChar char="Ø"/>
              <a:defRPr/>
            </a:pPr>
            <a:endParaRPr lang="pl-PL" sz="2000" b="1" dirty="0">
              <a:latin typeface="Arial" panose="020B0604020202020204" pitchFamily="34" charset="0"/>
            </a:endParaRPr>
          </a:p>
          <a:p>
            <a:pPr marL="285750" indent="-285750">
              <a:buFont typeface="Wingdings" panose="05000000000000000000" pitchFamily="2" charset="2"/>
              <a:buChar char="Ø"/>
              <a:defRPr/>
            </a:pPr>
            <a:r>
              <a:rPr lang="pl-PL" sz="2000" b="1" dirty="0">
                <a:latin typeface="Arial" panose="020B0604020202020204" pitchFamily="34" charset="0"/>
              </a:rPr>
              <a:t>przekazania dokumentów w depozyt, </a:t>
            </a:r>
          </a:p>
          <a:p>
            <a:pPr>
              <a:defRPr/>
            </a:pPr>
            <a:endParaRPr lang="pl-PL" sz="2000" b="1" dirty="0">
              <a:latin typeface="Arial" panose="020B0604020202020204" pitchFamily="34" charset="0"/>
            </a:endParaRPr>
          </a:p>
          <a:p>
            <a:pPr>
              <a:defRPr/>
            </a:pPr>
            <a:r>
              <a:rPr lang="pl-PL" sz="2000" b="1" dirty="0">
                <a:latin typeface="Arial" panose="020B0604020202020204" pitchFamily="34" charset="0"/>
              </a:rPr>
              <a:t>jest analogiczny do ustalania wyniku pierwszego głosowania w dniu 21 października 2018 r., z tym że komisja sporządza protokół zgodnie ze wzorem właściwym dla głosowania ponownego. </a:t>
            </a:r>
          </a:p>
        </p:txBody>
      </p:sp>
    </p:spTree>
  </p:cSld>
  <p:clrMapOvr>
    <a:masterClrMapping/>
  </p:clrMapOvr>
  <p:timing>
    <p:tnLst>
      <p:par>
        <p:cTn id="1" dur="indefinite" restart="never" nodeType="tmRoot"/>
      </p:par>
    </p:tnLst>
  </p:timing>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434" name="Symbol zastępczy tekstu 1"/>
          <p:cNvSpPr>
            <a:spLocks noGrp="1"/>
          </p:cNvSpPr>
          <p:nvPr>
            <p:ph type="body" sz="quarter" idx="10"/>
          </p:nvPr>
        </p:nvSpPr>
        <p:spPr>
          <a:xfrm>
            <a:off x="34925" y="34925"/>
            <a:ext cx="9148763" cy="6858000"/>
          </a:xfrm>
        </p:spPr>
        <p:txBody>
          <a:bodyPr/>
          <a:lstStyle/>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3200" smtClean="0"/>
          </a:p>
          <a:p>
            <a:pPr eaLnBrk="1" hangingPunct="1">
              <a:spcBef>
                <a:spcPct val="0"/>
              </a:spcBef>
            </a:pPr>
            <a:endParaRPr lang="pl-PL" altLang="pl-PL" sz="2800" smtClean="0"/>
          </a:p>
          <a:p>
            <a:pPr eaLnBrk="1" hangingPunct="1">
              <a:spcBef>
                <a:spcPct val="0"/>
              </a:spcBef>
            </a:pPr>
            <a:endParaRPr lang="pl-PL" altLang="pl-PL" sz="3200" smtClean="0"/>
          </a:p>
        </p:txBody>
      </p:sp>
      <p:sp>
        <p:nvSpPr>
          <p:cNvPr id="146435" name="pole tekstowe 2"/>
          <p:cNvSpPr txBox="1">
            <a:spLocks noChangeArrowheads="1"/>
          </p:cNvSpPr>
          <p:nvPr/>
        </p:nvSpPr>
        <p:spPr bwMode="auto">
          <a:xfrm>
            <a:off x="3563938" y="620713"/>
            <a:ext cx="5329237" cy="1600200"/>
          </a:xfrm>
          <a:prstGeom prst="rect">
            <a:avLst/>
          </a:prstGeom>
          <a:noFill/>
          <a:ln w="9525">
            <a:noFill/>
            <a:miter lim="800000"/>
            <a:headEnd/>
            <a:tailEnd/>
          </a:ln>
        </p:spPr>
        <p:txBody>
          <a:bodyPr>
            <a:spAutoFit/>
          </a:bodyPr>
          <a:lstStyle/>
          <a:p>
            <a:r>
              <a:rPr lang="pl-PL" altLang="pl-PL" sz="4000" b="1">
                <a:solidFill>
                  <a:srgbClr val="FFFFFF"/>
                </a:solidFill>
              </a:rPr>
              <a:t>Dziękujemy Państwu </a:t>
            </a:r>
          </a:p>
          <a:p>
            <a:r>
              <a:rPr lang="pl-PL" altLang="pl-PL" sz="4000" b="1">
                <a:solidFill>
                  <a:srgbClr val="FFFFFF"/>
                </a:solidFill>
              </a:rPr>
              <a:t>za uwagę</a:t>
            </a:r>
          </a:p>
          <a:p>
            <a:endParaRPr lang="pl-PL" altLang="pl-PL">
              <a:solidFill>
                <a:srgbClr val="58595B"/>
              </a:solidFill>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Układy scenorysów">
  <a:themeElements>
    <a:clrScheme name="Pakiet 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Pakiet 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kiet 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PROJEKT PREZENTACJI. Referendum ogólnokrajowe. 4x3">
  <a:themeElements>
    <a:clrScheme name="SIW KBW">
      <a:dk1>
        <a:srgbClr val="58595B"/>
      </a:dk1>
      <a:lt1>
        <a:srgbClr val="58595B"/>
      </a:lt1>
      <a:dk2>
        <a:srgbClr val="FFFFFF"/>
      </a:dk2>
      <a:lt2>
        <a:srgbClr val="FFFFFF"/>
      </a:lt2>
      <a:accent1>
        <a:srgbClr val="FFFFFF"/>
      </a:accent1>
      <a:accent2>
        <a:srgbClr val="9D032A"/>
      </a:accent2>
      <a:accent3>
        <a:srgbClr val="58595B"/>
      </a:accent3>
      <a:accent4>
        <a:srgbClr val="8064A2"/>
      </a:accent4>
      <a:accent5>
        <a:srgbClr val="4BACC6"/>
      </a:accent5>
      <a:accent6>
        <a:srgbClr val="F79646"/>
      </a:accent6>
      <a:hlink>
        <a:srgbClr val="9D032A"/>
      </a:hlink>
      <a:folHlink>
        <a:srgbClr val="58595B"/>
      </a:folHlink>
    </a:clrScheme>
    <a:fontScheme name="SIW KBW">
      <a:majorFont>
        <a:latin typeface="Neo Sans Pro"/>
        <a:ea typeface=""/>
        <a:cs typeface=""/>
      </a:majorFont>
      <a:minorFont>
        <a:latin typeface="Open Sans"/>
        <a:ea typeface=""/>
        <a:cs typeface=""/>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 xmlns:thm15="http://schemas.microsoft.com/office/thememl/2012/main" name="fIRMOWY ppt.pptx" id="{F0BC9676-ADEC-4B03-9E55-3A42CC251B88}" vid="{B841A912-B6FB-4332-B617-C39BEA920CF8}"/>
    </a:ext>
  </a:extLst>
</a:theme>
</file>

<file path=ppt/theme/theme3.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Motyw pakietu Office">
  <a:themeElements>
    <a:clrScheme name="Pakiet 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akiet 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Pakiet 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24605</TotalTime>
  <Words>11812</Words>
  <Application>Microsoft Office PowerPoint</Application>
  <PresentationFormat>Pokaz na ekranie (4:3)</PresentationFormat>
  <Paragraphs>1739</Paragraphs>
  <Slides>122</Slides>
  <Notes>6</Notes>
  <HiddenSlides>0</HiddenSlides>
  <MMClips>0</MMClips>
  <ScaleCrop>false</ScaleCrop>
  <HeadingPairs>
    <vt:vector size="4" baseType="variant">
      <vt:variant>
        <vt:lpstr>Motyw</vt:lpstr>
      </vt:variant>
      <vt:variant>
        <vt:i4>2</vt:i4>
      </vt:variant>
      <vt:variant>
        <vt:lpstr>Tytuły slajdów</vt:lpstr>
      </vt:variant>
      <vt:variant>
        <vt:i4>122</vt:i4>
      </vt:variant>
    </vt:vector>
  </HeadingPairs>
  <TitlesOfParts>
    <vt:vector size="124" baseType="lpstr">
      <vt:lpstr>Układy scenorysów</vt:lpstr>
      <vt:lpstr>PROJEKT PREZENTACJI. Referendum ogólnokrajowe. 4x3</vt:lpstr>
      <vt:lpstr>Slajd 1</vt:lpstr>
      <vt:lpstr>Slajd 2</vt:lpstr>
      <vt:lpstr>Slajd 3</vt:lpstr>
      <vt:lpstr>Slajd 4</vt:lpstr>
      <vt:lpstr>Slajd 5</vt:lpstr>
      <vt:lpstr>Slajd 6</vt:lpstr>
      <vt:lpstr>Slajd 7</vt:lpstr>
      <vt:lpstr>Slajd 8</vt:lpstr>
      <vt:lpstr>Slajd 9</vt:lpstr>
      <vt:lpstr>Slajd 10</vt:lpstr>
      <vt:lpstr>Slajd 11</vt:lpstr>
      <vt:lpstr>Slajd 12</vt:lpstr>
      <vt:lpstr>Slajd 13</vt:lpstr>
      <vt:lpstr>Slajd 14</vt:lpstr>
      <vt:lpstr>Slajd 15</vt:lpstr>
      <vt:lpstr>Slajd 16</vt:lpstr>
      <vt:lpstr>Slajd 17</vt:lpstr>
      <vt:lpstr>Slajd 18</vt:lpstr>
      <vt:lpstr>Slajd 19</vt:lpstr>
      <vt:lpstr>Slajd 20</vt:lpstr>
      <vt:lpstr>Slajd 21</vt:lpstr>
      <vt:lpstr>Slajd 22</vt:lpstr>
      <vt:lpstr>Slajd 23</vt:lpstr>
      <vt:lpstr>Slajd 24</vt:lpstr>
      <vt:lpstr>Slajd 25</vt:lpstr>
      <vt:lpstr>Slajd 26</vt:lpstr>
      <vt:lpstr>Slajd 27</vt:lpstr>
      <vt:lpstr>Slajd 28</vt:lpstr>
      <vt:lpstr>Slajd 29</vt:lpstr>
      <vt:lpstr>Slajd 30</vt:lpstr>
      <vt:lpstr>Slajd 31</vt:lpstr>
      <vt:lpstr>Slajd 32</vt:lpstr>
      <vt:lpstr>Slajd 33</vt:lpstr>
      <vt:lpstr>Slajd 34</vt:lpstr>
      <vt:lpstr>Slajd 35</vt:lpstr>
      <vt:lpstr>Slajd 36</vt:lpstr>
      <vt:lpstr>Slajd 37</vt:lpstr>
      <vt:lpstr>Slajd 38</vt:lpstr>
      <vt:lpstr>Slajd 39</vt:lpstr>
      <vt:lpstr>Slajd 40</vt:lpstr>
      <vt:lpstr>Slajd 41</vt:lpstr>
      <vt:lpstr>Slajd 42</vt:lpstr>
      <vt:lpstr>Slajd 43</vt:lpstr>
      <vt:lpstr>Slajd 44</vt:lpstr>
      <vt:lpstr>Slajd 45</vt:lpstr>
      <vt:lpstr>Slajd 46</vt:lpstr>
      <vt:lpstr>Slajd 47</vt:lpstr>
      <vt:lpstr>Slajd 48</vt:lpstr>
      <vt:lpstr>Slajd 49</vt:lpstr>
      <vt:lpstr>Slajd 50</vt:lpstr>
      <vt:lpstr>Slajd 51</vt:lpstr>
      <vt:lpstr>Slajd 52</vt:lpstr>
      <vt:lpstr>Slajd 53</vt:lpstr>
      <vt:lpstr>Slajd 54</vt:lpstr>
      <vt:lpstr>Slajd 55</vt:lpstr>
      <vt:lpstr>Slajd 56</vt:lpstr>
      <vt:lpstr>Slajd 57</vt:lpstr>
      <vt:lpstr>Slajd 58</vt:lpstr>
      <vt:lpstr>Slajd 59</vt:lpstr>
      <vt:lpstr>Slajd 60</vt:lpstr>
      <vt:lpstr>Slajd 61</vt:lpstr>
      <vt:lpstr>Slajd 62</vt:lpstr>
      <vt:lpstr>Slajd 63</vt:lpstr>
      <vt:lpstr>Slajd 64</vt:lpstr>
      <vt:lpstr>Slajd 65</vt:lpstr>
      <vt:lpstr>Slajd 66</vt:lpstr>
      <vt:lpstr>Slajd 67</vt:lpstr>
      <vt:lpstr>Slajd 68</vt:lpstr>
      <vt:lpstr>Slajd 69</vt:lpstr>
      <vt:lpstr>Slajd 70</vt:lpstr>
      <vt:lpstr>Slajd 71</vt:lpstr>
      <vt:lpstr>Slajd 72</vt:lpstr>
      <vt:lpstr>Slajd 73</vt:lpstr>
      <vt:lpstr>Slajd 74</vt:lpstr>
      <vt:lpstr>Slajd 75</vt:lpstr>
      <vt:lpstr>Slajd 76</vt:lpstr>
      <vt:lpstr>Slajd 77</vt:lpstr>
      <vt:lpstr>Slajd 78</vt:lpstr>
      <vt:lpstr>Slajd 79</vt:lpstr>
      <vt:lpstr>Slajd 80</vt:lpstr>
      <vt:lpstr>Slajd 81</vt:lpstr>
      <vt:lpstr>Slajd 82</vt:lpstr>
      <vt:lpstr>Slajd 83</vt:lpstr>
      <vt:lpstr>Slajd 84</vt:lpstr>
      <vt:lpstr>Slajd 85</vt:lpstr>
      <vt:lpstr>Slajd 86</vt:lpstr>
      <vt:lpstr>Slajd 87</vt:lpstr>
      <vt:lpstr>Slajd 88</vt:lpstr>
      <vt:lpstr>Slajd 89</vt:lpstr>
      <vt:lpstr>Slajd 90</vt:lpstr>
      <vt:lpstr>Slajd 91</vt:lpstr>
      <vt:lpstr>Slajd 92</vt:lpstr>
      <vt:lpstr>Slajd 93</vt:lpstr>
      <vt:lpstr>Slajd 94</vt:lpstr>
      <vt:lpstr>Slajd 95</vt:lpstr>
      <vt:lpstr>Slajd 96</vt:lpstr>
      <vt:lpstr>Slajd 97</vt:lpstr>
      <vt:lpstr>Slajd 98</vt:lpstr>
      <vt:lpstr>Slajd 99</vt:lpstr>
      <vt:lpstr>Slajd 100</vt:lpstr>
      <vt:lpstr>Slajd 101</vt:lpstr>
      <vt:lpstr>Slajd 102</vt:lpstr>
      <vt:lpstr>Slajd 103</vt:lpstr>
      <vt:lpstr>Slajd 104</vt:lpstr>
      <vt:lpstr>Slajd 105</vt:lpstr>
      <vt:lpstr>Slajd 106</vt:lpstr>
      <vt:lpstr>Slajd 107</vt:lpstr>
      <vt:lpstr>Slajd 108</vt:lpstr>
      <vt:lpstr>Slajd 109</vt:lpstr>
      <vt:lpstr>Slajd 110</vt:lpstr>
      <vt:lpstr>Slajd 111</vt:lpstr>
      <vt:lpstr>Slajd 112</vt:lpstr>
      <vt:lpstr>Slajd 113</vt:lpstr>
      <vt:lpstr>Slajd 114</vt:lpstr>
      <vt:lpstr>Slajd 115</vt:lpstr>
      <vt:lpstr>Slajd 116</vt:lpstr>
      <vt:lpstr>Slajd 117</vt:lpstr>
      <vt:lpstr>Slajd 118</vt:lpstr>
      <vt:lpstr>Slajd 119</vt:lpstr>
      <vt:lpstr>Slajd 120</vt:lpstr>
      <vt:lpstr>Slajd 121</vt:lpstr>
      <vt:lpstr>Slajd 122</vt:lpstr>
    </vt:vector>
  </TitlesOfParts>
  <Company>KBWOL</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Slajd 1</dc:title>
  <dc:creator>Krajowe Biuro Wyborcze w Olsztynie</dc:creator>
  <cp:lastModifiedBy>AAA</cp:lastModifiedBy>
  <cp:revision>3317</cp:revision>
  <cp:lastPrinted>2018-05-15T10:39:02Z</cp:lastPrinted>
  <dcterms:created xsi:type="dcterms:W3CDTF">2014-05-06T10:10:29Z</dcterms:created>
  <dcterms:modified xsi:type="dcterms:W3CDTF">2018-10-05T13:21:55Z</dcterms:modified>
</cp:coreProperties>
</file>